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3"/>
    <p:sldId id="257" r:id="rId4"/>
    <p:sldId id="258" r:id="rId5"/>
    <p:sldId id="265" r:id="rId6"/>
    <p:sldId id="269" r:id="rId7"/>
    <p:sldId id="266" r:id="rId8"/>
    <p:sldId id="267" r:id="rId9"/>
    <p:sldId id="268" r:id="rId10"/>
    <p:sldId id="270" r:id="rId11"/>
  </p:sldIdLst>
  <p:sldSz cx="7559675" cy="10691495"/>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94660"/>
  </p:normalViewPr>
  <p:slideViewPr>
    <p:cSldViewPr snapToGrid="0">
      <p:cViewPr varScale="1">
        <p:scale>
          <a:sx n="44" d="100"/>
          <a:sy n="44" d="100"/>
        </p:scale>
        <p:origin x="2244" y="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gs" Target="tags/tag2.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notesMaster" Target="notesMasters/notesMaster1.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2EDAE-6784-4EBC-B898-2C1DFEB4E0B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966D45-8C0D-49FD-AEF6-152DCC80904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zh-CN" altLang="en-US"/>
              <a:t>单击此处编辑母版标题样式</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5"/>
            </a:lvl1pPr>
            <a:lvl2pPr marL="377825" indent="0" algn="ctr">
              <a:buNone/>
              <a:defRPr sz="1655"/>
            </a:lvl2pPr>
            <a:lvl3pPr marL="755650" indent="0" algn="ctr">
              <a:buNone/>
              <a:defRPr sz="1490"/>
            </a:lvl3pPr>
            <a:lvl4pPr marL="1134110" indent="0" algn="ctr">
              <a:buNone/>
              <a:defRPr sz="1325"/>
            </a:lvl4pPr>
            <a:lvl5pPr marL="1511935" indent="0" algn="ctr">
              <a:buNone/>
              <a:defRPr sz="1325"/>
            </a:lvl5pPr>
            <a:lvl6pPr marL="1889760" indent="0" algn="ctr">
              <a:buNone/>
              <a:defRPr sz="1325"/>
            </a:lvl6pPr>
            <a:lvl7pPr marL="2267585" indent="0" algn="ctr">
              <a:buNone/>
              <a:defRPr sz="1325"/>
            </a:lvl7pPr>
            <a:lvl8pPr marL="2646045" indent="0" algn="ctr">
              <a:buNone/>
              <a:defRPr sz="1325"/>
            </a:lvl8pPr>
            <a:lvl9pPr marL="3023870" indent="0" algn="ctr">
              <a:buNone/>
              <a:defRPr sz="132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zh-CN" altLang="en-US"/>
              <a:t>单击此处编辑母版标题样式</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5">
                <a:solidFill>
                  <a:schemeClr val="tx1"/>
                </a:solidFill>
              </a:defRPr>
            </a:lvl1pPr>
            <a:lvl2pPr marL="377825" indent="0">
              <a:buNone/>
              <a:defRPr sz="1655">
                <a:solidFill>
                  <a:schemeClr val="tx1">
                    <a:tint val="75000"/>
                  </a:schemeClr>
                </a:solidFill>
              </a:defRPr>
            </a:lvl2pPr>
            <a:lvl3pPr marL="755650" indent="0">
              <a:buNone/>
              <a:defRPr sz="1490">
                <a:solidFill>
                  <a:schemeClr val="tx1">
                    <a:tint val="75000"/>
                  </a:schemeClr>
                </a:solidFill>
              </a:defRPr>
            </a:lvl3pPr>
            <a:lvl4pPr marL="1134110" indent="0">
              <a:buNone/>
              <a:defRPr sz="1325">
                <a:solidFill>
                  <a:schemeClr val="tx1">
                    <a:tint val="75000"/>
                  </a:schemeClr>
                </a:solidFill>
              </a:defRPr>
            </a:lvl4pPr>
            <a:lvl5pPr marL="1511935" indent="0">
              <a:buNone/>
              <a:defRPr sz="1325">
                <a:solidFill>
                  <a:schemeClr val="tx1">
                    <a:tint val="75000"/>
                  </a:schemeClr>
                </a:solidFill>
              </a:defRPr>
            </a:lvl5pPr>
            <a:lvl6pPr marL="1889760" indent="0">
              <a:buNone/>
              <a:defRPr sz="1325">
                <a:solidFill>
                  <a:schemeClr val="tx1">
                    <a:tint val="75000"/>
                  </a:schemeClr>
                </a:solidFill>
              </a:defRPr>
            </a:lvl6pPr>
            <a:lvl7pPr marL="2267585" indent="0">
              <a:buNone/>
              <a:defRPr sz="1325">
                <a:solidFill>
                  <a:schemeClr val="tx1">
                    <a:tint val="75000"/>
                  </a:schemeClr>
                </a:solidFill>
              </a:defRPr>
            </a:lvl7pPr>
            <a:lvl8pPr marL="2646045" indent="0">
              <a:buNone/>
              <a:defRPr sz="1325">
                <a:solidFill>
                  <a:schemeClr val="tx1">
                    <a:tint val="75000"/>
                  </a:schemeClr>
                </a:solidFill>
              </a:defRPr>
            </a:lvl8pPr>
            <a:lvl9pPr marL="3023870" indent="0">
              <a:buNone/>
              <a:defRPr sz="132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520713" y="3905482"/>
            <a:ext cx="3198096"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5" b="1"/>
            </a:lvl1pPr>
            <a:lvl2pPr marL="377825" indent="0">
              <a:buNone/>
              <a:defRPr sz="1655" b="1"/>
            </a:lvl2pPr>
            <a:lvl3pPr marL="755650" indent="0">
              <a:buNone/>
              <a:defRPr sz="1490" b="1"/>
            </a:lvl3pPr>
            <a:lvl4pPr marL="1134110" indent="0">
              <a:buNone/>
              <a:defRPr sz="1325" b="1"/>
            </a:lvl4pPr>
            <a:lvl5pPr marL="1511935" indent="0">
              <a:buNone/>
              <a:defRPr sz="1325" b="1"/>
            </a:lvl5pPr>
            <a:lvl6pPr marL="1889760" indent="0">
              <a:buNone/>
              <a:defRPr sz="1325" b="1"/>
            </a:lvl6pPr>
            <a:lvl7pPr marL="2267585"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3827086" y="3905482"/>
            <a:ext cx="3213847" cy="57443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5"/>
            </a:lvl3pPr>
            <a:lvl4pPr>
              <a:defRPr sz="1655"/>
            </a:lvl4pPr>
            <a:lvl5pPr>
              <a:defRPr sz="1655"/>
            </a:lvl5pPr>
            <a:lvl6pPr>
              <a:defRPr sz="1655"/>
            </a:lvl6pPr>
            <a:lvl7pPr>
              <a:defRPr sz="1655"/>
            </a:lvl7pPr>
            <a:lvl8pPr>
              <a:defRPr sz="1655"/>
            </a:lvl8pPr>
            <a:lvl9pPr>
              <a:defRPr sz="165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825" indent="0">
              <a:buNone/>
              <a:defRPr sz="2315"/>
            </a:lvl2pPr>
            <a:lvl3pPr marL="755650" indent="0">
              <a:buNone/>
              <a:defRPr sz="1985"/>
            </a:lvl3pPr>
            <a:lvl4pPr marL="1134110" indent="0">
              <a:buNone/>
              <a:defRPr sz="1655"/>
            </a:lvl4pPr>
            <a:lvl5pPr marL="1511935" indent="0">
              <a:buNone/>
              <a:defRPr sz="1655"/>
            </a:lvl5pPr>
            <a:lvl6pPr marL="1889760" indent="0">
              <a:buNone/>
              <a:defRPr sz="1655"/>
            </a:lvl6pPr>
            <a:lvl7pPr marL="2267585" indent="0">
              <a:buNone/>
              <a:defRPr sz="1655"/>
            </a:lvl7pPr>
            <a:lvl8pPr marL="2646045" indent="0">
              <a:buNone/>
              <a:defRPr sz="1655"/>
            </a:lvl8pPr>
            <a:lvl9pPr marL="3023870" indent="0">
              <a:buNone/>
              <a:defRPr sz="1655"/>
            </a:lvl9pPr>
          </a:lstStyle>
          <a:p>
            <a:r>
              <a:rPr lang="zh-CN" altLang="en-US"/>
              <a:t>单击图标添加图片</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5"/>
            </a:lvl1pPr>
            <a:lvl2pPr marL="377825" indent="0">
              <a:buNone/>
              <a:defRPr sz="1155"/>
            </a:lvl2pPr>
            <a:lvl3pPr marL="755650" indent="0">
              <a:buNone/>
              <a:defRPr sz="990"/>
            </a:lvl3pPr>
            <a:lvl4pPr marL="1134110" indent="0">
              <a:buNone/>
              <a:defRPr sz="825"/>
            </a:lvl4pPr>
            <a:lvl5pPr marL="1511935" indent="0">
              <a:buNone/>
              <a:defRPr sz="825"/>
            </a:lvl5pPr>
            <a:lvl6pPr marL="1889760" indent="0">
              <a:buNone/>
              <a:defRPr sz="825"/>
            </a:lvl6pPr>
            <a:lvl7pPr marL="2267585"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1A4755-7374-41EC-8EB5-85C44AD8C80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0">
                <a:solidFill>
                  <a:schemeClr val="tx1">
                    <a:tint val="75000"/>
                  </a:schemeClr>
                </a:solidFill>
              </a:defRPr>
            </a:lvl1pPr>
          </a:lstStyle>
          <a:p>
            <a:fld id="{5A707680-D2CB-4712-BBEA-B39A76D5F790}" type="datetimeFigureOut">
              <a:rPr lang="zh-CN" altLang="en-US" smtClean="0"/>
            </a:fld>
            <a:endParaRPr lang="zh-CN"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0">
                <a:solidFill>
                  <a:schemeClr val="tx1">
                    <a:tint val="75000"/>
                  </a:schemeClr>
                </a:solidFill>
              </a:defRPr>
            </a:lvl1pPr>
          </a:lstStyle>
          <a:p>
            <a:fld id="{3D1A4755-7374-41EC-8EB5-85C44AD8C80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55650" rtl="0" eaLnBrk="1" latinLnBrk="0" hangingPunct="1">
        <a:lnSpc>
          <a:spcPct val="90000"/>
        </a:lnSpc>
        <a:spcBef>
          <a:spcPct val="0"/>
        </a:spcBef>
        <a:buNone/>
        <a:defRPr sz="3635" kern="1200">
          <a:solidFill>
            <a:schemeClr val="tx1"/>
          </a:solidFill>
          <a:latin typeface="+mj-lt"/>
          <a:ea typeface="+mj-ea"/>
          <a:cs typeface="+mj-cs"/>
        </a:defRPr>
      </a:lvl1pPr>
    </p:titleStyle>
    <p:bodyStyle>
      <a:lvl1pPr marL="189230" indent="-189230" algn="l" defTabSz="755650" rtl="0" eaLnBrk="1" latinLnBrk="0" hangingPunct="1">
        <a:lnSpc>
          <a:spcPct val="90000"/>
        </a:lnSpc>
        <a:spcBef>
          <a:spcPts val="825"/>
        </a:spcBef>
        <a:buFont typeface="Arial" panose="020B0604020202020204" pitchFamily="34" charset="0"/>
        <a:buChar char="•"/>
        <a:defRPr sz="2315" kern="1200">
          <a:solidFill>
            <a:schemeClr val="tx1"/>
          </a:solidFill>
          <a:latin typeface="+mn-lt"/>
          <a:ea typeface="+mn-ea"/>
          <a:cs typeface="+mn-cs"/>
        </a:defRPr>
      </a:lvl1pPr>
      <a:lvl2pPr marL="567055" indent="-189230" algn="l" defTabSz="755650" rtl="0" eaLnBrk="1" latinLnBrk="0" hangingPunct="1">
        <a:lnSpc>
          <a:spcPct val="90000"/>
        </a:lnSpc>
        <a:spcBef>
          <a:spcPts val="415"/>
        </a:spcBef>
        <a:buFont typeface="Arial" panose="020B0604020202020204" pitchFamily="34" charset="0"/>
        <a:buChar char="•"/>
        <a:defRPr sz="1985" kern="1200">
          <a:solidFill>
            <a:schemeClr val="tx1"/>
          </a:solidFill>
          <a:latin typeface="+mn-lt"/>
          <a:ea typeface="+mn-ea"/>
          <a:cs typeface="+mn-cs"/>
        </a:defRPr>
      </a:lvl2pPr>
      <a:lvl3pPr marL="944880" indent="-189230" algn="l" defTabSz="755650" rtl="0" eaLnBrk="1" latinLnBrk="0" hangingPunct="1">
        <a:lnSpc>
          <a:spcPct val="90000"/>
        </a:lnSpc>
        <a:spcBef>
          <a:spcPts val="415"/>
        </a:spcBef>
        <a:buFont typeface="Arial" panose="020B0604020202020204" pitchFamily="34" charset="0"/>
        <a:buChar char="•"/>
        <a:defRPr sz="1655" kern="1200">
          <a:solidFill>
            <a:schemeClr val="tx1"/>
          </a:solidFill>
          <a:latin typeface="+mn-lt"/>
          <a:ea typeface="+mn-ea"/>
          <a:cs typeface="+mn-cs"/>
        </a:defRPr>
      </a:lvl3pPr>
      <a:lvl4pPr marL="132270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4pPr>
      <a:lvl5pPr marL="17011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5pPr>
      <a:lvl6pPr marL="207899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6pPr>
      <a:lvl7pPr marL="245681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7pPr>
      <a:lvl8pPr marL="2834640"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8pPr>
      <a:lvl9pPr marL="3212465" indent="-189230" algn="l" defTabSz="755650" rtl="0" eaLnBrk="1" latinLnBrk="0" hangingPunct="1">
        <a:lnSpc>
          <a:spcPct val="90000"/>
        </a:lnSpc>
        <a:spcBef>
          <a:spcPts val="415"/>
        </a:spcBef>
        <a:buFont typeface="Arial" panose="020B0604020202020204" pitchFamily="34" charset="0"/>
        <a:buChar char="•"/>
        <a:defRPr sz="1490" kern="1200">
          <a:solidFill>
            <a:schemeClr val="tx1"/>
          </a:solidFill>
          <a:latin typeface="+mn-lt"/>
          <a:ea typeface="+mn-ea"/>
          <a:cs typeface="+mn-cs"/>
        </a:defRPr>
      </a:lvl9pPr>
    </p:bodyStyle>
    <p:otherStyle>
      <a:defPPr>
        <a:defRPr lang="en-US"/>
      </a:defPPr>
      <a:lvl1pPr marL="0" algn="l" defTabSz="755650" rtl="0" eaLnBrk="1" latinLnBrk="0" hangingPunct="1">
        <a:defRPr sz="1490" kern="1200">
          <a:solidFill>
            <a:schemeClr val="tx1"/>
          </a:solidFill>
          <a:latin typeface="+mn-lt"/>
          <a:ea typeface="+mn-ea"/>
          <a:cs typeface="+mn-cs"/>
        </a:defRPr>
      </a:lvl1pPr>
      <a:lvl2pPr marL="377825" algn="l" defTabSz="755650" rtl="0" eaLnBrk="1" latinLnBrk="0" hangingPunct="1">
        <a:defRPr sz="1490" kern="1200">
          <a:solidFill>
            <a:schemeClr val="tx1"/>
          </a:solidFill>
          <a:latin typeface="+mn-lt"/>
          <a:ea typeface="+mn-ea"/>
          <a:cs typeface="+mn-cs"/>
        </a:defRPr>
      </a:lvl2pPr>
      <a:lvl3pPr marL="755650" algn="l" defTabSz="755650" rtl="0" eaLnBrk="1" latinLnBrk="0" hangingPunct="1">
        <a:defRPr sz="1490" kern="1200">
          <a:solidFill>
            <a:schemeClr val="tx1"/>
          </a:solidFill>
          <a:latin typeface="+mn-lt"/>
          <a:ea typeface="+mn-ea"/>
          <a:cs typeface="+mn-cs"/>
        </a:defRPr>
      </a:lvl3pPr>
      <a:lvl4pPr marL="1134110" algn="l" defTabSz="755650" rtl="0" eaLnBrk="1" latinLnBrk="0" hangingPunct="1">
        <a:defRPr sz="1490" kern="1200">
          <a:solidFill>
            <a:schemeClr val="tx1"/>
          </a:solidFill>
          <a:latin typeface="+mn-lt"/>
          <a:ea typeface="+mn-ea"/>
          <a:cs typeface="+mn-cs"/>
        </a:defRPr>
      </a:lvl4pPr>
      <a:lvl5pPr marL="1511935" algn="l" defTabSz="755650" rtl="0" eaLnBrk="1" latinLnBrk="0" hangingPunct="1">
        <a:defRPr sz="1490" kern="1200">
          <a:solidFill>
            <a:schemeClr val="tx1"/>
          </a:solidFill>
          <a:latin typeface="+mn-lt"/>
          <a:ea typeface="+mn-ea"/>
          <a:cs typeface="+mn-cs"/>
        </a:defRPr>
      </a:lvl5pPr>
      <a:lvl6pPr marL="1889760" algn="l" defTabSz="755650" rtl="0" eaLnBrk="1" latinLnBrk="0" hangingPunct="1">
        <a:defRPr sz="1490" kern="1200">
          <a:solidFill>
            <a:schemeClr val="tx1"/>
          </a:solidFill>
          <a:latin typeface="+mn-lt"/>
          <a:ea typeface="+mn-ea"/>
          <a:cs typeface="+mn-cs"/>
        </a:defRPr>
      </a:lvl6pPr>
      <a:lvl7pPr marL="2267585" algn="l" defTabSz="755650" rtl="0" eaLnBrk="1" latinLnBrk="0" hangingPunct="1">
        <a:defRPr sz="1490" kern="1200">
          <a:solidFill>
            <a:schemeClr val="tx1"/>
          </a:solidFill>
          <a:latin typeface="+mn-lt"/>
          <a:ea typeface="+mn-ea"/>
          <a:cs typeface="+mn-cs"/>
        </a:defRPr>
      </a:lvl7pPr>
      <a:lvl8pPr marL="2646045" algn="l" defTabSz="755650" rtl="0" eaLnBrk="1" latinLnBrk="0" hangingPunct="1">
        <a:defRPr sz="1490" kern="1200">
          <a:solidFill>
            <a:schemeClr val="tx1"/>
          </a:solidFill>
          <a:latin typeface="+mn-lt"/>
          <a:ea typeface="+mn-ea"/>
          <a:cs typeface="+mn-cs"/>
        </a:defRPr>
      </a:lvl8pPr>
      <a:lvl9pPr marL="3023870" algn="l" defTabSz="755650"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jpeg"/><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27746"/>
            <a:ext cx="7559675" cy="5365375"/>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5" name="文本框 4"/>
          <p:cNvSpPr txBox="1"/>
          <p:nvPr/>
        </p:nvSpPr>
        <p:spPr>
          <a:xfrm>
            <a:off x="380064" y="828622"/>
            <a:ext cx="1200785" cy="1445260"/>
          </a:xfrm>
          <a:prstGeom prst="rect">
            <a:avLst/>
          </a:prstGeom>
          <a:noFill/>
        </p:spPr>
        <p:txBody>
          <a:bodyPr wrap="none" rtlCol="0">
            <a:spAutoFit/>
          </a:bodyPr>
          <a:lstStyle/>
          <a:p>
            <a:r>
              <a:rPr lang="en-US" altLang="zh-CN"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rPr>
              <a:t>13</a:t>
            </a:r>
            <a:endParaRPr lang="zh-CN" altLang="en-US" sz="8800" dirty="0">
              <a:solidFill>
                <a:schemeClr val="bg1"/>
              </a:solidFill>
              <a:effectLst>
                <a:outerShdw blurRad="38100" dist="38100" dir="2700000" algn="tl">
                  <a:srgbClr val="000000">
                    <a:alpha val="43137"/>
                  </a:srgbClr>
                </a:outerShdw>
              </a:effectLst>
              <a:latin typeface="Impact" panose="020B0806030902050204" pitchFamily="34" charset="0"/>
              <a:ea typeface="Yu Gothic UI Semibold" panose="020B0700000000000000" pitchFamily="34" charset="-128"/>
            </a:endParaRPr>
          </a:p>
        </p:txBody>
      </p:sp>
      <p:sp>
        <p:nvSpPr>
          <p:cNvPr id="6" name="文本框 5"/>
          <p:cNvSpPr txBox="1"/>
          <p:nvPr/>
        </p:nvSpPr>
        <p:spPr>
          <a:xfrm>
            <a:off x="38556" y="44589"/>
            <a:ext cx="3647152"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四川师范大学化学与材料科学学院</a:t>
            </a:r>
            <a:endPar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7" name="文本框 6"/>
          <p:cNvSpPr txBox="1"/>
          <p:nvPr/>
        </p:nvSpPr>
        <p:spPr>
          <a:xfrm>
            <a:off x="6451679" y="50722"/>
            <a:ext cx="1107996" cy="369204"/>
          </a:xfrm>
          <a:prstGeom prst="rect">
            <a:avLst/>
          </a:prstGeom>
          <a:noFill/>
        </p:spPr>
        <p:txBody>
          <a:bodyPr wrap="none" rtlCol="0">
            <a:spAutoFit/>
          </a:bodyPr>
          <a:lstStyle/>
          <a:p>
            <a:r>
              <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rPr>
              <a:t>团队介绍</a:t>
            </a:r>
            <a:endParaRPr lang="zh-CN" altLang="en-US"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endParaRPr>
          </a:p>
        </p:txBody>
      </p:sp>
      <p:sp>
        <p:nvSpPr>
          <p:cNvPr id="8" name="文本框 7"/>
          <p:cNvSpPr txBox="1"/>
          <p:nvPr/>
        </p:nvSpPr>
        <p:spPr>
          <a:xfrm>
            <a:off x="326275" y="2690002"/>
            <a:ext cx="3775393" cy="707886"/>
          </a:xfrm>
          <a:prstGeom prst="rect">
            <a:avLst/>
          </a:prstGeom>
          <a:noFill/>
        </p:spPr>
        <p:txBody>
          <a:bodyPr wrap="none" rtlCol="0">
            <a:spAutoFit/>
          </a:bodyPr>
          <a:lstStyle/>
          <a:p>
            <a:r>
              <a:rPr lang="zh-CN" altLang="en-US" sz="4000" b="1" dirty="0">
                <a:ln w="22225">
                  <a:solidFill>
                    <a:schemeClr val="accent2"/>
                  </a:solid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科学教育研究所</a:t>
            </a:r>
            <a:endParaRPr lang="zh-CN" altLang="en-US" sz="4000" b="1" dirty="0">
              <a:ln w="22225">
                <a:solidFill>
                  <a:schemeClr val="accent2"/>
                </a:solid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文本框 10"/>
          <p:cNvSpPr txBox="1"/>
          <p:nvPr/>
        </p:nvSpPr>
        <p:spPr>
          <a:xfrm>
            <a:off x="326275" y="3771986"/>
            <a:ext cx="5698996" cy="1205266"/>
          </a:xfrm>
          <a:prstGeom prst="rect">
            <a:avLst/>
          </a:prstGeom>
          <a:noFill/>
        </p:spPr>
        <p:txBody>
          <a:bodyPr wrap="none" rtlCol="0">
            <a:spAutoFit/>
          </a:bodyPr>
          <a:lstStyle/>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团队负责人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刘瑞 副教授</a:t>
            </a:r>
            <a:endPar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联 系 方 式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liurui616@sina.com</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3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办 公 地 址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四川师范大学狮子山校区</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教</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606</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601</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文本框 18"/>
          <p:cNvSpPr txBox="1"/>
          <p:nvPr/>
        </p:nvSpPr>
        <p:spPr>
          <a:xfrm>
            <a:off x="326275" y="6618882"/>
            <a:ext cx="6907124" cy="2980944"/>
          </a:xfrm>
          <a:prstGeom prst="rect">
            <a:avLst/>
          </a:prstGeom>
          <a:noFill/>
        </p:spPr>
        <p:txBody>
          <a:bodyPr wrap="square" rtlCol="0">
            <a:spAutoFit/>
          </a:bodyPr>
          <a:lstStyle/>
          <a:p>
            <a:pPr>
              <a:lnSpc>
                <a:spcPct val="150000"/>
              </a:lnSpc>
            </a:pPr>
            <a:r>
              <a:rPr lang="zh-CN" altLang="en-US" sz="2000" b="1" dirty="0">
                <a:solidFill>
                  <a:schemeClr val="accent6"/>
                </a:solidFill>
                <a:latin typeface="微软雅黑" panose="020B0503020204020204" pitchFamily="34" charset="-122"/>
                <a:ea typeface="微软雅黑" panose="020B0503020204020204" pitchFamily="34" charset="-122"/>
              </a:rPr>
              <a:t>研究所简介</a:t>
            </a:r>
            <a:endParaRPr lang="en-US" altLang="zh-CN" sz="2000" b="1" dirty="0">
              <a:solidFill>
                <a:schemeClr val="accent6"/>
              </a:solidFill>
              <a:latin typeface="微软雅黑" panose="020B0503020204020204" pitchFamily="34" charset="-122"/>
              <a:ea typeface="微软雅黑" panose="020B0503020204020204" pitchFamily="34" charset="-122"/>
            </a:endParaRPr>
          </a:p>
          <a:p>
            <a:pPr indent="304800" algn="just">
              <a:lnSpc>
                <a:spcPct val="150000"/>
              </a:lnSpc>
            </a:pPr>
            <a:r>
              <a:rPr lang="zh-CN" altLang="zh-CN" b="1" dirty="0">
                <a:latin typeface="黑体" panose="02010609060101010101" pitchFamily="49" charset="-122"/>
                <a:ea typeface="黑体" panose="02010609060101010101" pitchFamily="49" charset="-122"/>
              </a:rPr>
              <a:t>四川师范大学 科学教育研究所，</a:t>
            </a:r>
            <a:r>
              <a:rPr lang="en-US" altLang="zh-CN" b="1" dirty="0">
                <a:latin typeface="黑体" panose="02010609060101010101" pitchFamily="49" charset="-122"/>
                <a:ea typeface="黑体" panose="02010609060101010101" pitchFamily="49" charset="-122"/>
              </a:rPr>
              <a:t>2014</a:t>
            </a:r>
            <a:r>
              <a:rPr lang="zh-CN" altLang="zh-CN" b="1" dirty="0">
                <a:latin typeface="黑体" panose="02010609060101010101" pitchFamily="49" charset="-122"/>
                <a:ea typeface="黑体" panose="02010609060101010101" pitchFamily="49" charset="-122"/>
              </a:rPr>
              <a:t>年，由我国著名科学（化学）教育学者彭蜀晋教授创立，旨在整合科学领域各学科教育的研究力量，促进基于学科特色的科学教育研究。近年来，为贯彻党中央、国务院关于全民科学素质建设的重要部署，科学教育研究所于</a:t>
            </a:r>
            <a:r>
              <a:rPr lang="en-US" altLang="zh-CN" b="1" dirty="0">
                <a:latin typeface="黑体" panose="02010609060101010101" pitchFamily="49" charset="-122"/>
                <a:ea typeface="黑体" panose="02010609060101010101" pitchFamily="49" charset="-122"/>
              </a:rPr>
              <a:t>2021</a:t>
            </a:r>
            <a:r>
              <a:rPr lang="zh-CN" altLang="zh-CN" b="1" dirty="0">
                <a:latin typeface="黑体" panose="02010609060101010101" pitchFamily="49" charset="-122"/>
                <a:ea typeface="黑体" panose="02010609060101010101" pitchFamily="49" charset="-122"/>
              </a:rPr>
              <a:t>年恢复招收“科学与技术教育”专业学位硕士研究生，目的是培养具备教育教学实践能力与研究能力的高素质中小学科学教师。</a:t>
            </a:r>
            <a:endParaRPr lang="zh-CN" altLang="zh-CN" b="1" dirty="0">
              <a:latin typeface="黑体" panose="02010609060101010101" pitchFamily="49" charset="-122"/>
              <a:ea typeface="黑体" panose="02010609060101010101" pitchFamily="49" charset="-122"/>
            </a:endParaRPr>
          </a:p>
        </p:txBody>
      </p:sp>
      <p:sp>
        <p:nvSpPr>
          <p:cNvPr id="20" name="文本框 19"/>
          <p:cNvSpPr txBox="1"/>
          <p:nvPr/>
        </p:nvSpPr>
        <p:spPr>
          <a:xfrm>
            <a:off x="326275" y="5476048"/>
            <a:ext cx="6878806" cy="904415"/>
          </a:xfrm>
          <a:prstGeom prst="rect">
            <a:avLst/>
          </a:prstGeom>
          <a:noFill/>
        </p:spPr>
        <p:txBody>
          <a:bodyPr wrap="none" rtlCol="0">
            <a:spAutoFit/>
          </a:bodyPr>
          <a:lstStyle/>
          <a:p>
            <a:pPr>
              <a:lnSpc>
                <a:spcPct val="150000"/>
              </a:lnSpc>
            </a:pPr>
            <a:r>
              <a:rPr lang="zh-CN" altLang="en-US" sz="2000" b="1" dirty="0">
                <a:solidFill>
                  <a:schemeClr val="accent6"/>
                </a:solidFill>
                <a:latin typeface="微软雅黑" panose="020B0503020204020204" pitchFamily="34" charset="-122"/>
                <a:ea typeface="微软雅黑" panose="020B0503020204020204" pitchFamily="34" charset="-122"/>
              </a:rPr>
              <a:t>团队成员</a:t>
            </a:r>
            <a:endParaRPr lang="en-US" altLang="zh-CN" sz="2000" b="1" dirty="0">
              <a:solidFill>
                <a:schemeClr val="accent6"/>
              </a:solidFill>
              <a:latin typeface="微软雅黑" panose="020B0503020204020204" pitchFamily="34" charset="-122"/>
              <a:ea typeface="微软雅黑" panose="020B0503020204020204" pitchFamily="34" charset="-122"/>
            </a:endParaRPr>
          </a:p>
          <a:p>
            <a:pPr>
              <a:lnSpc>
                <a:spcPct val="150000"/>
              </a:lnSpc>
            </a:pPr>
            <a:r>
              <a:rPr lang="zh-CN" altLang="zh-CN" b="1" dirty="0">
                <a:latin typeface="黑体" panose="02010609060101010101" pitchFamily="49" charset="-122"/>
                <a:ea typeface="黑体" panose="02010609060101010101" pitchFamily="49" charset="-122"/>
              </a:rPr>
              <a:t>樊敏、王丽丽、王威（生物）、袁令民（物理）、宋永娇</a:t>
            </a:r>
            <a:r>
              <a:rPr lang="zh-CN" altLang="en-US" b="1" dirty="0">
                <a:latin typeface="黑体" panose="02010609060101010101" pitchFamily="49" charset="-122"/>
                <a:ea typeface="黑体" panose="02010609060101010101" pitchFamily="49" charset="-122"/>
              </a:rPr>
              <a:t>（化学）</a:t>
            </a:r>
            <a:endParaRPr lang="zh-CN" altLang="en-US" b="1" dirty="0">
              <a:latin typeface="黑体" panose="02010609060101010101" pitchFamily="49" charset="-122"/>
              <a:ea typeface="黑体" panose="02010609060101010101" pitchFamily="49" charset="-122"/>
            </a:endParaRPr>
          </a:p>
        </p:txBody>
      </p:sp>
      <p:pic>
        <p:nvPicPr>
          <p:cNvPr id="3074"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089865" y="711756"/>
            <a:ext cx="3024470" cy="16926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图片 2"/>
          <p:cNvPicPr>
            <a:picLocks noChangeAspect="1"/>
          </p:cNvPicPr>
          <p:nvPr/>
        </p:nvPicPr>
        <p:blipFill rotWithShape="1">
          <a:blip r:embed="rId2">
            <a:duotone>
              <a:schemeClr val="accent6">
                <a:shade val="45000"/>
                <a:satMod val="135000"/>
              </a:schemeClr>
              <a:prstClr val="white"/>
            </a:duotone>
            <a:extLst>
              <a:ext uri="{BEBA8EAE-BF5A-486C-A8C5-ECC9F3942E4B}">
                <a14:imgProps xmlns:a14="http://schemas.microsoft.com/office/drawing/2010/main">
                  <a14:imgLayer r:embed="rId3">
                    <a14:imgEffect>
                      <a14:colorTemperature colorTemp="7200"/>
                    </a14:imgEffect>
                    <a14:imgEffect>
                      <a14:sharpenSoften amount="50000"/>
                    </a14:imgEffect>
                  </a14:imgLayer>
                </a14:imgProps>
              </a:ext>
              <a:ext uri="{28A0092B-C50C-407E-A947-70E740481C1C}">
                <a14:useLocalDpi xmlns:a14="http://schemas.microsoft.com/office/drawing/2010/main" val="0"/>
              </a:ext>
            </a:extLst>
          </a:blip>
          <a:srcRect l="5669" t="31839" b="29594"/>
          <a:stretch>
            <a:fillRect/>
          </a:stretch>
        </p:blipFill>
        <p:spPr>
          <a:xfrm>
            <a:off x="139700" y="2513591"/>
            <a:ext cx="4305300" cy="1100127"/>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499169"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科学教育研究所                                           研究方向</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矩形 12"/>
          <p:cNvSpPr/>
          <p:nvPr/>
        </p:nvSpPr>
        <p:spPr>
          <a:xfrm>
            <a:off x="100856" y="767699"/>
            <a:ext cx="6533685"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6"/>
                </a:solidFill>
                <a:latin typeface="黑体" panose="02010609060101010101" pitchFamily="49" charset="-122"/>
                <a:ea typeface="黑体" panose="02010609060101010101" pitchFamily="49" charset="-122"/>
              </a:rPr>
              <a:t>国际科学教育比较研究</a:t>
            </a:r>
            <a:endParaRPr lang="en-US" altLang="zh-CN" sz="2000" b="1" dirty="0">
              <a:solidFill>
                <a:schemeClr val="accent6"/>
              </a:solidFill>
              <a:latin typeface="黑体" panose="02010609060101010101" pitchFamily="49" charset="-122"/>
              <a:ea typeface="黑体" panose="02010609060101010101" pitchFamily="49" charset="-122"/>
            </a:endParaRPr>
          </a:p>
        </p:txBody>
      </p:sp>
      <p:sp>
        <p:nvSpPr>
          <p:cNvPr id="14" name="矩形 13"/>
          <p:cNvSpPr/>
          <p:nvPr/>
        </p:nvSpPr>
        <p:spPr>
          <a:xfrm>
            <a:off x="100856" y="4486025"/>
            <a:ext cx="3831424"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6"/>
                </a:solidFill>
                <a:latin typeface="黑体" panose="02010609060101010101" pitchFamily="49" charset="-122"/>
                <a:ea typeface="黑体" panose="02010609060101010101" pitchFamily="49" charset="-122"/>
              </a:rPr>
              <a:t>新冠疫情与科学教育</a:t>
            </a:r>
            <a:endParaRPr lang="zh-CN" altLang="en-US" sz="2000" b="1" dirty="0">
              <a:solidFill>
                <a:schemeClr val="accent6"/>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1"/>
          <a:stretch>
            <a:fillRect/>
          </a:stretch>
        </p:blipFill>
        <p:spPr>
          <a:xfrm>
            <a:off x="721011" y="5192319"/>
            <a:ext cx="5801560" cy="4135693"/>
          </a:xfrm>
          <a:prstGeom prst="rect">
            <a:avLst/>
          </a:prstGeom>
        </p:spPr>
      </p:pic>
      <p:pic>
        <p:nvPicPr>
          <p:cNvPr id="2"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859" y="1657947"/>
            <a:ext cx="4020604" cy="22148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图片 7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7231" y="1735082"/>
            <a:ext cx="2078718" cy="213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0" y="47674"/>
            <a:ext cx="7499169"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科学教育研究所                                           研究方向</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矩形 12"/>
          <p:cNvSpPr/>
          <p:nvPr/>
        </p:nvSpPr>
        <p:spPr>
          <a:xfrm>
            <a:off x="122609" y="679685"/>
            <a:ext cx="6533685"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6"/>
                </a:solidFill>
                <a:latin typeface="黑体" panose="02010609060101010101" pitchFamily="49" charset="-122"/>
                <a:ea typeface="黑体" panose="02010609060101010101" pitchFamily="49" charset="-122"/>
              </a:rPr>
              <a:t>有效科学本质教学研究</a:t>
            </a:r>
            <a:endParaRPr lang="zh-CN" altLang="en-US" sz="2000" b="1" dirty="0">
              <a:solidFill>
                <a:schemeClr val="accent6"/>
              </a:solidFill>
              <a:latin typeface="黑体" panose="02010609060101010101" pitchFamily="49" charset="-122"/>
              <a:ea typeface="黑体" panose="02010609060101010101" pitchFamily="49" charset="-122"/>
            </a:endParaRPr>
          </a:p>
        </p:txBody>
      </p:sp>
      <p:sp>
        <p:nvSpPr>
          <p:cNvPr id="14" name="矩形 13"/>
          <p:cNvSpPr/>
          <p:nvPr/>
        </p:nvSpPr>
        <p:spPr>
          <a:xfrm>
            <a:off x="122610" y="5224000"/>
            <a:ext cx="6533685" cy="481863"/>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2000" b="1" dirty="0">
                <a:solidFill>
                  <a:schemeClr val="accent6"/>
                </a:solidFill>
                <a:latin typeface="黑体" panose="02010609060101010101" pitchFamily="49" charset="-122"/>
                <a:ea typeface="黑体" panose="02010609060101010101" pitchFamily="49" charset="-122"/>
              </a:rPr>
              <a:t>教学设计评价研究</a:t>
            </a:r>
            <a:endParaRPr lang="zh-CN" altLang="en-US" sz="2000" b="1" dirty="0">
              <a:solidFill>
                <a:schemeClr val="accent6"/>
              </a:solidFill>
              <a:latin typeface="黑体" panose="02010609060101010101" pitchFamily="49" charset="-122"/>
              <a:ea typeface="黑体" panose="02010609060101010101" pitchFamily="49" charset="-122"/>
            </a:endParaRPr>
          </a:p>
        </p:txBody>
      </p:sp>
      <p:pic>
        <p:nvPicPr>
          <p:cNvPr id="21" name="图片 20"/>
          <p:cNvPicPr>
            <a:picLocks noChangeAspect="1"/>
          </p:cNvPicPr>
          <p:nvPr/>
        </p:nvPicPr>
        <p:blipFill>
          <a:blip r:embed="rId1"/>
          <a:stretch>
            <a:fillRect/>
          </a:stretch>
        </p:blipFill>
        <p:spPr>
          <a:xfrm>
            <a:off x="380899" y="1168879"/>
            <a:ext cx="6797875" cy="3817071"/>
          </a:xfrm>
          <a:prstGeom prst="rect">
            <a:avLst/>
          </a:prstGeom>
        </p:spPr>
      </p:pic>
      <p:pic>
        <p:nvPicPr>
          <p:cNvPr id="26" name="图片 25" descr="图示&#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316" y="5943913"/>
            <a:ext cx="5535207" cy="383002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26896" y="47674"/>
            <a:ext cx="7499169"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科学教育研究所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Rectangle 5"/>
          <p:cNvSpPr>
            <a:spLocks noChangeArrowheads="1"/>
          </p:cNvSpPr>
          <p:nvPr/>
        </p:nvSpPr>
        <p:spPr bwMode="auto">
          <a:xfrm>
            <a:off x="1697038" y="2516188"/>
            <a:ext cx="11747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7" name="Rectangle 6"/>
          <p:cNvSpPr>
            <a:spLocks noChangeArrowheads="1"/>
          </p:cNvSpPr>
          <p:nvPr/>
        </p:nvSpPr>
        <p:spPr bwMode="auto">
          <a:xfrm>
            <a:off x="3513138" y="1189039"/>
            <a:ext cx="23070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职务：硕士研究生导师</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9" name="Rectangle 8"/>
          <p:cNvSpPr>
            <a:spLocks noChangeArrowheads="1"/>
          </p:cNvSpPr>
          <p:nvPr/>
        </p:nvSpPr>
        <p:spPr bwMode="auto">
          <a:xfrm>
            <a:off x="2632869" y="1772177"/>
            <a:ext cx="39690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办公地址：四川师范大学狮子山校区</a:t>
            </a:r>
            <a:r>
              <a:rPr kumimoji="0" lang="en-US"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4</a:t>
            </a: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教</a:t>
            </a:r>
            <a:r>
              <a:rPr kumimoji="0" lang="en-US"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606</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14" name="Rectangle 11"/>
          <p:cNvSpPr>
            <a:spLocks noChangeArrowheads="1"/>
          </p:cNvSpPr>
          <p:nvPr/>
        </p:nvSpPr>
        <p:spPr bwMode="auto">
          <a:xfrm>
            <a:off x="2976563" y="2366963"/>
            <a:ext cx="36253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914400"/>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电子邮箱：</a:t>
            </a:r>
            <a:r>
              <a:rPr kumimoji="0" lang="en-US"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liurui616@sina.com</a:t>
            </a:r>
            <a:endParaRPr kumimoji="0" lang="zh-CN" altLang="zh-CN" sz="1600" b="0" i="0" u="none" strike="noStrike" cap="none" normalizeH="0" baseline="0" dirty="0">
              <a:ln>
                <a:noFill/>
              </a:ln>
              <a:solidFill>
                <a:schemeClr val="tx1"/>
              </a:solidFill>
              <a:effectLst/>
            </a:endParaRPr>
          </a:p>
        </p:txBody>
      </p:sp>
      <p:sp>
        <p:nvSpPr>
          <p:cNvPr id="16" name="Rectangle 13"/>
          <p:cNvSpPr>
            <a:spLocks noChangeArrowheads="1"/>
          </p:cNvSpPr>
          <p:nvPr/>
        </p:nvSpPr>
        <p:spPr bwMode="auto">
          <a:xfrm>
            <a:off x="6030913" y="2366963"/>
            <a:ext cx="1603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7" name="Rectangle 14"/>
          <p:cNvSpPr>
            <a:spLocks noChangeArrowheads="1"/>
          </p:cNvSpPr>
          <p:nvPr/>
        </p:nvSpPr>
        <p:spPr bwMode="auto">
          <a:xfrm>
            <a:off x="496888" y="2900363"/>
            <a:ext cx="66684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个人简介</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18" name="Rectangle 15"/>
          <p:cNvSpPr>
            <a:spLocks noChangeArrowheads="1"/>
          </p:cNvSpPr>
          <p:nvPr/>
        </p:nvSpPr>
        <p:spPr bwMode="auto">
          <a:xfrm>
            <a:off x="1176338" y="2922588"/>
            <a:ext cx="1238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1" i="0" u="none" strike="noStrike" cap="none" normalizeH="0" baseline="0">
                <a:ln>
                  <a:noFill/>
                </a:ln>
                <a:solidFill>
                  <a:srgbClr val="ED7D31"/>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57" name="Rectangle 54"/>
          <p:cNvSpPr>
            <a:spLocks noChangeArrowheads="1"/>
          </p:cNvSpPr>
          <p:nvPr/>
        </p:nvSpPr>
        <p:spPr bwMode="auto">
          <a:xfrm>
            <a:off x="496888" y="4949812"/>
            <a:ext cx="116698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研究及工作经历</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58" name="Rectangle 55"/>
          <p:cNvSpPr>
            <a:spLocks noChangeArrowheads="1"/>
          </p:cNvSpPr>
          <p:nvPr/>
        </p:nvSpPr>
        <p:spPr bwMode="auto">
          <a:xfrm>
            <a:off x="1685926" y="5127626"/>
            <a:ext cx="1238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00" name="Rectangle 97"/>
          <p:cNvSpPr>
            <a:spLocks noChangeArrowheads="1"/>
          </p:cNvSpPr>
          <p:nvPr/>
        </p:nvSpPr>
        <p:spPr bwMode="auto">
          <a:xfrm>
            <a:off x="496888" y="6995111"/>
            <a:ext cx="66684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代表论文</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101" name="Rectangle 98"/>
          <p:cNvSpPr>
            <a:spLocks noChangeArrowheads="1"/>
          </p:cNvSpPr>
          <p:nvPr/>
        </p:nvSpPr>
        <p:spPr bwMode="auto">
          <a:xfrm>
            <a:off x="1176338" y="7312026"/>
            <a:ext cx="142875"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98" name="Rectangle 195"/>
          <p:cNvSpPr>
            <a:spLocks noChangeArrowheads="1"/>
          </p:cNvSpPr>
          <p:nvPr/>
        </p:nvSpPr>
        <p:spPr bwMode="auto">
          <a:xfrm>
            <a:off x="328613" y="10642601"/>
            <a:ext cx="11588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Calibri" panose="020F0502020204030204" pitchFamily="34" charset="0"/>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pic>
        <p:nvPicPr>
          <p:cNvPr id="4" name="图片 3" descr="男人穿着衬衫&#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76686" y="811249"/>
            <a:ext cx="1333065" cy="1873214"/>
          </a:xfrm>
          <a:prstGeom prst="rect">
            <a:avLst/>
          </a:prstGeom>
        </p:spPr>
      </p:pic>
      <p:sp>
        <p:nvSpPr>
          <p:cNvPr id="201" name="文本框 200"/>
          <p:cNvSpPr txBox="1"/>
          <p:nvPr/>
        </p:nvSpPr>
        <p:spPr>
          <a:xfrm>
            <a:off x="6357938" y="786527"/>
            <a:ext cx="906017" cy="523220"/>
          </a:xfrm>
          <a:prstGeom prst="rect">
            <a:avLst/>
          </a:prstGeom>
          <a:noFill/>
        </p:spPr>
        <p:txBody>
          <a:bodyPr wrap="none" rtlCol="0">
            <a:spAutoFit/>
          </a:bodyPr>
          <a:lstStyle/>
          <a:p>
            <a:r>
              <a:rPr lang="zh-CN" altLang="en-US" sz="2800" b="1" dirty="0">
                <a:solidFill>
                  <a:schemeClr val="bg1">
                    <a:lumMod val="50000"/>
                  </a:schemeClr>
                </a:solidFill>
                <a:latin typeface="楷体" panose="02010609060101010101" pitchFamily="49" charset="-122"/>
                <a:ea typeface="楷体" panose="02010609060101010101" pitchFamily="49" charset="-122"/>
              </a:rPr>
              <a:t>刘瑞</a:t>
            </a:r>
            <a:endParaRPr lang="zh-CN" altLang="en-US" sz="2800" b="1" dirty="0">
              <a:solidFill>
                <a:schemeClr val="bg1">
                  <a:lumMod val="50000"/>
                </a:schemeClr>
              </a:solidFill>
              <a:latin typeface="楷体" panose="02010609060101010101" pitchFamily="49" charset="-122"/>
              <a:ea typeface="楷体" panose="02010609060101010101" pitchFamily="49" charset="-122"/>
            </a:endParaRPr>
          </a:p>
        </p:txBody>
      </p:sp>
      <p:sp>
        <p:nvSpPr>
          <p:cNvPr id="205" name="文本框 204"/>
          <p:cNvSpPr txBox="1"/>
          <p:nvPr/>
        </p:nvSpPr>
        <p:spPr>
          <a:xfrm>
            <a:off x="476686" y="3181253"/>
            <a:ext cx="6678178" cy="1585947"/>
          </a:xfrm>
          <a:prstGeom prst="rect">
            <a:avLst/>
          </a:prstGeom>
          <a:noFill/>
        </p:spPr>
        <p:txBody>
          <a:bodyPr wrap="square">
            <a:spAutoFit/>
          </a:bodyPr>
          <a:lstStyle/>
          <a:p>
            <a:pPr>
              <a:lnSpc>
                <a:spcPct val="150000"/>
              </a:lnSpc>
            </a:pPr>
            <a:r>
              <a:rPr lang="zh-CN"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刘瑞，副教授，硕士生导师，四川师范大学科学教育研究所所长</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科学与技术教育专业学位负责人。东北师范大学课程与教学论（理科）教育学博士，台湾师范大学科学教育研究所访问学者。中国青少年科技辅导员协会科学教师专委会委员，中国教育学会化学教学专委会常务理事、副秘书长。</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化学教育</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期刊编委。主持国家社科基金项目</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项，联合申报获批国家自科基金项目</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项，主持四川省一流线上课程</a:t>
            </a:r>
            <a:r>
              <a:rPr lang="en-US" altLang="zh-CN" sz="11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100" dirty="0">
                <a:latin typeface="微软雅黑" panose="020B0503020204020204" pitchFamily="34" charset="-122"/>
                <a:ea typeface="微软雅黑" panose="020B0503020204020204" pitchFamily="34" charset="-122"/>
                <a:cs typeface="Times New Roman" panose="02020603050405020304" pitchFamily="18" charset="0"/>
              </a:rPr>
              <a:t>门，出版学术专著</a:t>
            </a:r>
            <a:r>
              <a:rPr lang="en-US" altLang="zh-CN" sz="11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100" dirty="0">
                <a:latin typeface="微软雅黑" panose="020B0503020204020204" pitchFamily="34" charset="-122"/>
                <a:ea typeface="微软雅黑" panose="020B0503020204020204" pitchFamily="34" charset="-122"/>
                <a:cs typeface="Times New Roman" panose="02020603050405020304" pitchFamily="18" charset="0"/>
              </a:rPr>
              <a:t>部，发表学术论文</a:t>
            </a:r>
            <a:r>
              <a:rPr lang="en-US" altLang="zh-CN" sz="1100" dirty="0">
                <a:latin typeface="微软雅黑" panose="020B0503020204020204" pitchFamily="34" charset="-122"/>
                <a:ea typeface="微软雅黑" panose="020B0503020204020204" pitchFamily="34" charset="-122"/>
                <a:cs typeface="Times New Roman" panose="02020603050405020304" pitchFamily="18" charset="0"/>
              </a:rPr>
              <a:t>30</a:t>
            </a:r>
            <a:r>
              <a:rPr lang="zh-CN" altLang="en-US" sz="1100" dirty="0">
                <a:latin typeface="微软雅黑" panose="020B0503020204020204" pitchFamily="34" charset="-122"/>
                <a:ea typeface="微软雅黑" panose="020B0503020204020204" pitchFamily="34" charset="-122"/>
                <a:cs typeface="Times New Roman" panose="02020603050405020304" pitchFamily="18" charset="0"/>
              </a:rPr>
              <a:t>篇。</a:t>
            </a:r>
            <a:r>
              <a:rPr lang="zh-CN"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主要从事科学本质（</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NOS</a:t>
            </a:r>
            <a:r>
              <a:rPr lang="zh-CN"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）教育、科学教师学科教学知识（</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PCK</a:t>
            </a:r>
            <a:r>
              <a:rPr lang="zh-CN"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）研究</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100" dirty="0">
              <a:latin typeface="微软雅黑" panose="020B0503020204020204" pitchFamily="34" charset="-122"/>
              <a:ea typeface="微软雅黑" panose="020B0503020204020204" pitchFamily="34" charset="-122"/>
            </a:endParaRPr>
          </a:p>
        </p:txBody>
      </p:sp>
      <p:sp>
        <p:nvSpPr>
          <p:cNvPr id="207" name="文本框 206"/>
          <p:cNvSpPr txBox="1"/>
          <p:nvPr/>
        </p:nvSpPr>
        <p:spPr>
          <a:xfrm>
            <a:off x="440748" y="5261519"/>
            <a:ext cx="6678178" cy="1585947"/>
          </a:xfrm>
          <a:prstGeom prst="rect">
            <a:avLst/>
          </a:prstGeom>
          <a:noFill/>
        </p:spPr>
        <p:txBody>
          <a:bodyPr wrap="square">
            <a:spAutoFit/>
          </a:bodyPr>
          <a:lstStyle/>
          <a:p>
            <a:pPr>
              <a:lnSpc>
                <a:spcPct val="150000"/>
              </a:lnSpc>
            </a:pPr>
            <a:r>
              <a:rPr lang="en-US" altLang="zh-CN" sz="1100" dirty="0">
                <a:latin typeface="微软雅黑" panose="020B0503020204020204" pitchFamily="34" charset="-122"/>
                <a:ea typeface="微软雅黑" panose="020B0503020204020204" pitchFamily="34" charset="-122"/>
              </a:rPr>
              <a:t>2001-2005</a:t>
            </a:r>
            <a:r>
              <a:rPr lang="zh-CN" altLang="en-US" sz="1100" dirty="0">
                <a:latin typeface="微软雅黑" panose="020B0503020204020204" pitchFamily="34" charset="-122"/>
                <a:ea typeface="微软雅黑" panose="020B0503020204020204" pitchFamily="34" charset="-122"/>
              </a:rPr>
              <a:t>，东北师范大学 化学学院，获理学学士学位。</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2005-2007</a:t>
            </a:r>
            <a:r>
              <a:rPr lang="zh-CN" altLang="en-US" sz="1100" dirty="0">
                <a:latin typeface="微软雅黑" panose="020B0503020204020204" pitchFamily="34" charset="-122"/>
                <a:ea typeface="微软雅黑" panose="020B0503020204020204" pitchFamily="34" charset="-122"/>
              </a:rPr>
              <a:t>，东北师范大学 化学教育研究所，获教育学硕士学位。</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2008-2012</a:t>
            </a:r>
            <a:r>
              <a:rPr lang="zh-CN" altLang="en-US" sz="1100" dirty="0">
                <a:latin typeface="微软雅黑" panose="020B0503020204020204" pitchFamily="34" charset="-122"/>
                <a:ea typeface="微软雅黑" panose="020B0503020204020204" pitchFamily="34" charset="-122"/>
              </a:rPr>
              <a:t>，东北师范大学 教育学部，获教育学博士学位（导师：郑长龙）。</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2013</a:t>
            </a:r>
            <a:r>
              <a:rPr lang="zh-CN" altLang="en-US" sz="1100" dirty="0">
                <a:latin typeface="微软雅黑" panose="020B0503020204020204" pitchFamily="34" charset="-122"/>
                <a:ea typeface="微软雅黑" panose="020B0503020204020204" pitchFamily="34" charset="-122"/>
              </a:rPr>
              <a:t>至今，四川师范大学 化学与材料科学学院，副教授，硕士研究生导师。</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2016.2-2016.8</a:t>
            </a:r>
            <a:r>
              <a:rPr lang="zh-CN" altLang="en-US" sz="1100" dirty="0">
                <a:latin typeface="微软雅黑" panose="020B0503020204020204" pitchFamily="34" charset="-122"/>
                <a:ea typeface="微软雅黑" panose="020B0503020204020204" pitchFamily="34" charset="-122"/>
              </a:rPr>
              <a:t>，台湾师范大学科学教育研究所，访问学者。</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2021.9-2022.7</a:t>
            </a:r>
            <a:r>
              <a:rPr lang="zh-CN" altLang="en-US" sz="1100" dirty="0">
                <a:latin typeface="微软雅黑" panose="020B0503020204020204" pitchFamily="34" charset="-122"/>
                <a:ea typeface="微软雅黑" panose="020B0503020204020204" pitchFamily="34" charset="-122"/>
              </a:rPr>
              <a:t>，西纳大学教师教育学院，访问学者。</a:t>
            </a:r>
            <a:endParaRPr lang="zh-CN" altLang="en-US" sz="1100" dirty="0">
              <a:latin typeface="微软雅黑" panose="020B0503020204020204" pitchFamily="34" charset="-122"/>
              <a:ea typeface="微软雅黑" panose="020B0503020204020204" pitchFamily="34" charset="-122"/>
            </a:endParaRPr>
          </a:p>
        </p:txBody>
      </p:sp>
      <p:sp>
        <p:nvSpPr>
          <p:cNvPr id="208" name="文本框 207"/>
          <p:cNvSpPr txBox="1"/>
          <p:nvPr/>
        </p:nvSpPr>
        <p:spPr>
          <a:xfrm>
            <a:off x="483409" y="7293715"/>
            <a:ext cx="6671455" cy="1585947"/>
          </a:xfrm>
          <a:prstGeom prst="rect">
            <a:avLst/>
          </a:prstGeom>
          <a:noFill/>
        </p:spPr>
        <p:txBody>
          <a:bodyPr wrap="square">
            <a:spAutoFit/>
          </a:bodyPr>
          <a:lstStyle/>
          <a:p>
            <a:pPr>
              <a:lnSpc>
                <a:spcPct val="150000"/>
              </a:lnSpc>
            </a:pPr>
            <a:r>
              <a:rPr lang="en-US" altLang="zh-CN" sz="1100" dirty="0">
                <a:latin typeface="微软雅黑" panose="020B0503020204020204" pitchFamily="34" charset="-122"/>
                <a:ea typeface="微软雅黑" panose="020B0503020204020204" pitchFamily="34" charset="-122"/>
              </a:rPr>
              <a:t>1.</a:t>
            </a:r>
            <a:r>
              <a:rPr lang="zh-CN" altLang="en-US" sz="1100" dirty="0">
                <a:latin typeface="微软雅黑" panose="020B0503020204020204" pitchFamily="34" charset="-122"/>
                <a:ea typeface="微软雅黑" panose="020B0503020204020204" pitchFamily="34" charset="-122"/>
              </a:rPr>
              <a:t>刘瑞</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郑长龙</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论传统科学学习理论的</a:t>
            </a:r>
            <a:r>
              <a:rPr lang="en-US" altLang="zh-CN" sz="1100" dirty="0">
                <a:latin typeface="微软雅黑" panose="020B0503020204020204" pitchFamily="34" charset="-122"/>
                <a:ea typeface="微软雅黑" panose="020B0503020204020204" pitchFamily="34" charset="-122"/>
              </a:rPr>
              <a:t>3</a:t>
            </a:r>
            <a:r>
              <a:rPr lang="zh-CN" altLang="en-US" sz="1100" dirty="0">
                <a:latin typeface="微软雅黑" panose="020B0503020204020204" pitchFamily="34" charset="-122"/>
                <a:ea typeface="微软雅黑" panose="020B0503020204020204" pitchFamily="34" charset="-122"/>
              </a:rPr>
              <a:t>个教条</a:t>
            </a:r>
            <a:r>
              <a:rPr lang="en-US" altLang="zh-CN" sz="1100" dirty="0">
                <a:latin typeface="微软雅黑" panose="020B0503020204020204" pitchFamily="34" charset="-122"/>
                <a:ea typeface="微软雅黑" panose="020B0503020204020204" pitchFamily="34" charset="-122"/>
              </a:rPr>
              <a:t>[J].</a:t>
            </a:r>
            <a:r>
              <a:rPr lang="zh-CN" altLang="en-US" sz="1100" dirty="0">
                <a:latin typeface="微软雅黑" panose="020B0503020204020204" pitchFamily="34" charset="-122"/>
                <a:ea typeface="微软雅黑" panose="020B0503020204020204" pitchFamily="34" charset="-122"/>
              </a:rPr>
              <a:t>化学教育</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中英文</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2014</a:t>
            </a:r>
            <a:r>
              <a:rPr lang="zh-CN" altLang="en-US" sz="11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13</a:t>
            </a:r>
            <a:r>
              <a:rPr lang="zh-CN" altLang="en-US"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a:t>
            </a:r>
            <a:r>
              <a:rPr lang="zh-CN" altLang="en-US" sz="1100" dirty="0">
                <a:latin typeface="微软雅黑" panose="020B0503020204020204" pitchFamily="34" charset="-122"/>
                <a:ea typeface="微软雅黑" panose="020B0503020204020204" pitchFamily="34" charset="-122"/>
              </a:rPr>
              <a:t>刘瑞 著</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科学学习理论概论</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科学哲学的视角</a:t>
            </a:r>
            <a:r>
              <a:rPr lang="en-US" altLang="zh-CN" sz="1100" dirty="0">
                <a:latin typeface="微软雅黑" panose="020B0503020204020204" pitchFamily="34" charset="-122"/>
                <a:ea typeface="微软雅黑" panose="020B0503020204020204" pitchFamily="34" charset="-122"/>
              </a:rPr>
              <a:t>[M].</a:t>
            </a:r>
            <a:r>
              <a:rPr lang="zh-CN" altLang="en-US" sz="1100" dirty="0">
                <a:latin typeface="微软雅黑" panose="020B0503020204020204" pitchFamily="34" charset="-122"/>
                <a:ea typeface="微软雅黑" panose="020B0503020204020204" pitchFamily="34" charset="-122"/>
              </a:rPr>
              <a:t>北京：科学出版社，</a:t>
            </a:r>
            <a:r>
              <a:rPr lang="en-US" altLang="zh-CN" sz="1100" dirty="0">
                <a:latin typeface="微软雅黑" panose="020B0503020204020204" pitchFamily="34" charset="-122"/>
                <a:ea typeface="微软雅黑" panose="020B0503020204020204" pitchFamily="34" charset="-122"/>
              </a:rPr>
              <a:t>2015</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3.</a:t>
            </a:r>
            <a:r>
              <a:rPr lang="zh-CN" altLang="en-US" sz="1100" dirty="0">
                <a:latin typeface="微软雅黑" panose="020B0503020204020204" pitchFamily="34" charset="-122"/>
                <a:ea typeface="微软雅黑" panose="020B0503020204020204" pitchFamily="34" charset="-122"/>
              </a:rPr>
              <a:t>石凯丽</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刘瑞</a:t>
            </a:r>
            <a:r>
              <a:rPr lang="zh-CN" altLang="en-US" sz="1100" baseline="300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将教师的科学本质观转化到课堂实践</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国际文献综述</a:t>
            </a:r>
            <a:r>
              <a:rPr lang="en-US" altLang="zh-CN" sz="1100" dirty="0">
                <a:latin typeface="微软雅黑" panose="020B0503020204020204" pitchFamily="34" charset="-122"/>
                <a:ea typeface="微软雅黑" panose="020B0503020204020204" pitchFamily="34" charset="-122"/>
              </a:rPr>
              <a:t>[J].</a:t>
            </a:r>
            <a:r>
              <a:rPr lang="zh-CN" altLang="en-US" sz="1100" dirty="0">
                <a:latin typeface="微软雅黑" panose="020B0503020204020204" pitchFamily="34" charset="-122"/>
                <a:ea typeface="微软雅黑" panose="020B0503020204020204" pitchFamily="34" charset="-122"/>
              </a:rPr>
              <a:t>化学教育</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中英文</a:t>
            </a:r>
            <a:r>
              <a:rPr lang="en-US" altLang="zh-CN" sz="1100" dirty="0">
                <a:latin typeface="微软雅黑" panose="020B0503020204020204" pitchFamily="34" charset="-122"/>
                <a:ea typeface="微软雅黑" panose="020B0503020204020204" pitchFamily="34" charset="-122"/>
              </a:rPr>
              <a:t>),2019</a:t>
            </a:r>
            <a:r>
              <a:rPr lang="zh-CN" altLang="en-US" sz="11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06</a:t>
            </a:r>
            <a:r>
              <a:rPr lang="zh-CN" altLang="en-US"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4.</a:t>
            </a:r>
            <a:r>
              <a:rPr lang="zh-CN" altLang="en-US" sz="1100" dirty="0">
                <a:latin typeface="微软雅黑" panose="020B0503020204020204" pitchFamily="34" charset="-122"/>
                <a:ea typeface="微软雅黑" panose="020B0503020204020204" pitchFamily="34" charset="-122"/>
              </a:rPr>
              <a:t>宋永娇</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刘瑞</a:t>
            </a:r>
            <a:r>
              <a:rPr lang="zh-CN" altLang="en-US" sz="1100" baseline="300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彭林芸</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新冠疫情与科学教育</a:t>
            </a:r>
            <a:r>
              <a:rPr lang="en-US" altLang="zh-CN" sz="1100" dirty="0">
                <a:latin typeface="微软雅黑" panose="020B0503020204020204" pitchFamily="34" charset="-122"/>
                <a:ea typeface="微软雅黑" panose="020B0503020204020204" pitchFamily="34" charset="-122"/>
              </a:rPr>
              <a:t>[J].</a:t>
            </a:r>
            <a:r>
              <a:rPr lang="zh-CN" altLang="en-US" sz="1100" dirty="0">
                <a:latin typeface="微软雅黑" panose="020B0503020204020204" pitchFamily="34" charset="-122"/>
                <a:ea typeface="微软雅黑" panose="020B0503020204020204" pitchFamily="34" charset="-122"/>
              </a:rPr>
              <a:t>化学教育</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中英文</a:t>
            </a:r>
            <a:r>
              <a:rPr lang="en-US" altLang="zh-CN" sz="1100" dirty="0">
                <a:latin typeface="微软雅黑" panose="020B0503020204020204" pitchFamily="34" charset="-122"/>
                <a:ea typeface="微软雅黑" panose="020B0503020204020204" pitchFamily="34" charset="-122"/>
              </a:rPr>
              <a:t>),2022</a:t>
            </a:r>
            <a:r>
              <a:rPr lang="zh-CN" altLang="en-US" sz="11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7</a:t>
            </a:r>
            <a:r>
              <a:rPr lang="zh-CN" altLang="en-US"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5.</a:t>
            </a:r>
            <a:r>
              <a:rPr lang="zh-CN" altLang="en-US" sz="1100" dirty="0">
                <a:latin typeface="微软雅黑" panose="020B0503020204020204" pitchFamily="34" charset="-122"/>
                <a:ea typeface="微软雅黑" panose="020B0503020204020204" pitchFamily="34" charset="-122"/>
              </a:rPr>
              <a:t>赖萍</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刘瑞</a:t>
            </a:r>
            <a:r>
              <a:rPr lang="zh-CN" altLang="en-US" sz="1100" baseline="300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 </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张静</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职前化学教师学科知识与</a:t>
            </a:r>
            <a:r>
              <a:rPr lang="en-US" altLang="zh-CN" sz="1100" dirty="0">
                <a:latin typeface="微软雅黑" panose="020B0503020204020204" pitchFamily="34" charset="-122"/>
                <a:ea typeface="微软雅黑" panose="020B0503020204020204" pitchFamily="34" charset="-122"/>
              </a:rPr>
              <a:t>PCK</a:t>
            </a:r>
            <a:r>
              <a:rPr lang="zh-CN" altLang="en-US" sz="1100" dirty="0">
                <a:latin typeface="微软雅黑" panose="020B0503020204020204" pitchFamily="34" charset="-122"/>
                <a:ea typeface="微软雅黑" panose="020B0503020204020204" pitchFamily="34" charset="-122"/>
              </a:rPr>
              <a:t>关系的个案研究</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化学教育</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中英文</a:t>
            </a:r>
            <a:r>
              <a:rPr lang="en-US" altLang="zh-CN" sz="1100" dirty="0">
                <a:latin typeface="微软雅黑" panose="020B0503020204020204" pitchFamily="34" charset="-122"/>
                <a:ea typeface="微软雅黑" panose="020B0503020204020204" pitchFamily="34" charset="-122"/>
              </a:rPr>
              <a:t>),2022</a:t>
            </a:r>
            <a:r>
              <a:rPr lang="zh-CN" altLang="en-US" sz="11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22</a:t>
            </a:r>
            <a:r>
              <a:rPr lang="zh-CN" altLang="en-US"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6.</a:t>
            </a:r>
            <a:r>
              <a:rPr lang="zh-CN" altLang="en-US" sz="1100" dirty="0">
                <a:latin typeface="微软雅黑" panose="020B0503020204020204" pitchFamily="34" charset="-122"/>
                <a:ea typeface="微软雅黑" panose="020B0503020204020204" pitchFamily="34" charset="-122"/>
              </a:rPr>
              <a:t>苟馨玥</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刘瑞</a:t>
            </a:r>
            <a:r>
              <a:rPr lang="zh-CN" altLang="en-US" sz="1100" baseline="300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 </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陈宗英</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职前科学教师科学本质教学设计评价研究</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化学教育</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中英文</a:t>
            </a:r>
            <a:r>
              <a:rPr lang="en-US" altLang="zh-CN" sz="1100" dirty="0">
                <a:latin typeface="微软雅黑" panose="020B0503020204020204" pitchFamily="34" charset="-122"/>
                <a:ea typeface="微软雅黑" panose="020B0503020204020204" pitchFamily="34" charset="-122"/>
              </a:rPr>
              <a:t>),2023</a:t>
            </a:r>
            <a:r>
              <a:rPr lang="zh-CN" altLang="en-US" sz="11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4</a:t>
            </a:r>
            <a:r>
              <a:rPr lang="zh-CN" altLang="en-US"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83409" y="1118602"/>
            <a:ext cx="1901839" cy="1567497"/>
          </a:xfrm>
          <a:prstGeom prst="rect">
            <a:avLst/>
          </a:prstGeom>
        </p:spPr>
      </p:pic>
      <p:sp>
        <p:nvSpPr>
          <p:cNvPr id="11" name="矩形 10"/>
          <p:cNvSpPr/>
          <p:nvPr/>
        </p:nvSpPr>
        <p:spPr>
          <a:xfrm>
            <a:off x="0" y="-53786"/>
            <a:ext cx="7559675" cy="72614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26896" y="47674"/>
            <a:ext cx="7499169"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科学教育研究所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Rectangle 5"/>
          <p:cNvSpPr>
            <a:spLocks noChangeArrowheads="1"/>
          </p:cNvSpPr>
          <p:nvPr/>
        </p:nvSpPr>
        <p:spPr bwMode="auto">
          <a:xfrm>
            <a:off x="1697038" y="2516188"/>
            <a:ext cx="11747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7" name="Rectangle 6"/>
          <p:cNvSpPr>
            <a:spLocks noChangeArrowheads="1"/>
          </p:cNvSpPr>
          <p:nvPr/>
        </p:nvSpPr>
        <p:spPr bwMode="auto">
          <a:xfrm>
            <a:off x="3513138" y="1189038"/>
            <a:ext cx="23941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职务：硕士研究生导师</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9" name="Rectangle 8"/>
          <p:cNvSpPr>
            <a:spLocks noChangeArrowheads="1"/>
          </p:cNvSpPr>
          <p:nvPr/>
        </p:nvSpPr>
        <p:spPr bwMode="auto">
          <a:xfrm>
            <a:off x="2804715" y="1652425"/>
            <a:ext cx="3969035" cy="56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zh-CN" sz="160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办公地址：</a:t>
            </a:r>
            <a:r>
              <a:rPr lang="zh-CN" altLang="en-US" sz="1600" dirty="0">
                <a:latin typeface="微软雅黑" panose="020B0503020204020204" pitchFamily="34" charset="-122"/>
                <a:ea typeface="微软雅黑" panose="020B0503020204020204" pitchFamily="34" charset="-122"/>
              </a:rPr>
              <a:t>四川师范大学狮子山校区</a:t>
            </a:r>
            <a:r>
              <a:rPr lang="en-US" altLang="zh-CN" sz="1600" dirty="0">
                <a:latin typeface="微软雅黑" panose="020B0503020204020204" pitchFamily="34" charset="-122"/>
                <a:ea typeface="微软雅黑" panose="020B0503020204020204" pitchFamily="34" charset="-122"/>
              </a:rPr>
              <a:t>4</a:t>
            </a:r>
            <a:r>
              <a:rPr lang="zh-CN" altLang="en-US" sz="1600" dirty="0">
                <a:latin typeface="微软雅黑" panose="020B0503020204020204" pitchFamily="34" charset="-122"/>
                <a:ea typeface="微软雅黑" panose="020B0503020204020204" pitchFamily="34" charset="-122"/>
              </a:rPr>
              <a:t>教</a:t>
            </a:r>
            <a:r>
              <a:rPr lang="en-US" altLang="zh-CN" sz="1600" dirty="0">
                <a:latin typeface="微软雅黑" panose="020B0503020204020204" pitchFamily="34" charset="-122"/>
                <a:ea typeface="微软雅黑" panose="020B0503020204020204" pitchFamily="34" charset="-122"/>
              </a:rPr>
              <a:t>602</a:t>
            </a:r>
            <a:br>
              <a:rPr lang="en-US" altLang="zh-CN" sz="1600" dirty="0">
                <a:latin typeface="微软雅黑" panose="020B0503020204020204" pitchFamily="34" charset="-122"/>
                <a:ea typeface="微软雅黑" panose="020B0503020204020204" pitchFamily="34" charset="-122"/>
              </a:rPr>
            </a:br>
            <a:r>
              <a:rPr lang="en-US" altLang="zh-CN" sz="1600" dirty="0">
                <a:latin typeface="微软雅黑" panose="020B0503020204020204" pitchFamily="34" charset="-122"/>
                <a:ea typeface="微软雅黑" panose="020B0503020204020204" pitchFamily="34" charset="-122"/>
              </a:rPr>
              <a:t>            </a:t>
            </a:r>
            <a:r>
              <a:rPr lang="zh-CN" altLang="en-US" sz="1600" dirty="0">
                <a:solidFill>
                  <a:srgbClr val="000000"/>
                </a:solidFill>
                <a:effectLst/>
                <a:latin typeface="微软雅黑" panose="020B0503020204020204" pitchFamily="34" charset="-122"/>
                <a:ea typeface="微软雅黑" panose="020B0503020204020204" pitchFamily="34" charset="-122"/>
              </a:rPr>
              <a:t>四川师范大学遂宁校区综管办</a:t>
            </a:r>
            <a:endParaRPr kumimoji="0" lang="zh-CN" altLang="zh-CN" sz="1600" i="0" u="none" strike="noStrike" cap="none" normalizeH="0" baseline="0" dirty="0">
              <a:ln>
                <a:noFill/>
              </a:ln>
              <a:solidFill>
                <a:schemeClr val="tx1"/>
              </a:solidFill>
              <a:effectLst/>
            </a:endParaRPr>
          </a:p>
        </p:txBody>
      </p:sp>
      <p:sp>
        <p:nvSpPr>
          <p:cNvPr id="14" name="Rectangle 11"/>
          <p:cNvSpPr>
            <a:spLocks noChangeArrowheads="1"/>
          </p:cNvSpPr>
          <p:nvPr/>
        </p:nvSpPr>
        <p:spPr bwMode="auto">
          <a:xfrm>
            <a:off x="2976563" y="2366963"/>
            <a:ext cx="36253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914400"/>
            <a:r>
              <a:rPr kumimoji="0" lang="zh-CN" altLang="zh-CN" sz="160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电子邮箱：</a:t>
            </a:r>
            <a:r>
              <a:rPr lang="en-US" altLang="zh-CN" sz="1600" dirty="0">
                <a:solidFill>
                  <a:srgbClr val="000000"/>
                </a:solidFill>
                <a:effectLst/>
                <a:latin typeface="微软雅黑" panose="020B0503020204020204" pitchFamily="34" charset="-122"/>
                <a:ea typeface="微软雅黑" panose="020B0503020204020204" pitchFamily="34" charset="-122"/>
              </a:rPr>
              <a:t> 550257272@qq.com</a:t>
            </a:r>
            <a:endParaRPr kumimoji="0" lang="zh-CN" altLang="zh-CN" sz="1600" i="0" u="none" strike="noStrike" cap="none" normalizeH="0" baseline="0" dirty="0">
              <a:ln>
                <a:noFill/>
              </a:ln>
              <a:solidFill>
                <a:schemeClr val="tx1"/>
              </a:solidFill>
              <a:effectLst/>
            </a:endParaRPr>
          </a:p>
        </p:txBody>
      </p:sp>
      <p:sp>
        <p:nvSpPr>
          <p:cNvPr id="16" name="Rectangle 13"/>
          <p:cNvSpPr>
            <a:spLocks noChangeArrowheads="1"/>
          </p:cNvSpPr>
          <p:nvPr/>
        </p:nvSpPr>
        <p:spPr bwMode="auto">
          <a:xfrm>
            <a:off x="6030913" y="2366963"/>
            <a:ext cx="1603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7" name="Rectangle 14"/>
          <p:cNvSpPr>
            <a:spLocks noChangeArrowheads="1"/>
          </p:cNvSpPr>
          <p:nvPr/>
        </p:nvSpPr>
        <p:spPr bwMode="auto">
          <a:xfrm>
            <a:off x="496888" y="2936939"/>
            <a:ext cx="66684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个人简介</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18" name="Rectangle 15"/>
          <p:cNvSpPr>
            <a:spLocks noChangeArrowheads="1"/>
          </p:cNvSpPr>
          <p:nvPr/>
        </p:nvSpPr>
        <p:spPr bwMode="auto">
          <a:xfrm>
            <a:off x="1176338" y="2922588"/>
            <a:ext cx="1238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1" i="0" u="none" strike="noStrike" cap="none" normalizeH="0" baseline="0">
                <a:ln>
                  <a:noFill/>
                </a:ln>
                <a:solidFill>
                  <a:srgbClr val="ED7D31"/>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57" name="Rectangle 54"/>
          <p:cNvSpPr>
            <a:spLocks noChangeArrowheads="1"/>
          </p:cNvSpPr>
          <p:nvPr/>
        </p:nvSpPr>
        <p:spPr bwMode="auto">
          <a:xfrm>
            <a:off x="496888" y="4446892"/>
            <a:ext cx="116698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研究及工作经历</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58" name="Rectangle 55"/>
          <p:cNvSpPr>
            <a:spLocks noChangeArrowheads="1"/>
          </p:cNvSpPr>
          <p:nvPr/>
        </p:nvSpPr>
        <p:spPr bwMode="auto">
          <a:xfrm>
            <a:off x="1685926" y="5127626"/>
            <a:ext cx="1238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00" name="Rectangle 97"/>
          <p:cNvSpPr>
            <a:spLocks noChangeArrowheads="1"/>
          </p:cNvSpPr>
          <p:nvPr/>
        </p:nvSpPr>
        <p:spPr bwMode="auto">
          <a:xfrm>
            <a:off x="496888" y="5705807"/>
            <a:ext cx="66684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代表论文</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101" name="Rectangle 98"/>
          <p:cNvSpPr>
            <a:spLocks noChangeArrowheads="1"/>
          </p:cNvSpPr>
          <p:nvPr/>
        </p:nvSpPr>
        <p:spPr bwMode="auto">
          <a:xfrm>
            <a:off x="1176338" y="7312026"/>
            <a:ext cx="142875"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98" name="Rectangle 195"/>
          <p:cNvSpPr>
            <a:spLocks noChangeArrowheads="1"/>
          </p:cNvSpPr>
          <p:nvPr/>
        </p:nvSpPr>
        <p:spPr bwMode="auto">
          <a:xfrm>
            <a:off x="328613" y="10642601"/>
            <a:ext cx="11588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Calibri" panose="020F0502020204030204" pitchFamily="34" charset="0"/>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201" name="文本框 200"/>
          <p:cNvSpPr txBox="1"/>
          <p:nvPr/>
        </p:nvSpPr>
        <p:spPr>
          <a:xfrm>
            <a:off x="6357938" y="786527"/>
            <a:ext cx="906017" cy="523220"/>
          </a:xfrm>
          <a:prstGeom prst="rect">
            <a:avLst/>
          </a:prstGeom>
          <a:noFill/>
        </p:spPr>
        <p:txBody>
          <a:bodyPr wrap="none" rtlCol="0">
            <a:spAutoFit/>
          </a:bodyPr>
          <a:lstStyle/>
          <a:p>
            <a:r>
              <a:rPr lang="zh-CN" altLang="en-US" sz="2800" b="1" dirty="0">
                <a:solidFill>
                  <a:schemeClr val="bg1">
                    <a:lumMod val="50000"/>
                  </a:schemeClr>
                </a:solidFill>
                <a:latin typeface="楷体" panose="02010609060101010101" pitchFamily="49" charset="-122"/>
                <a:ea typeface="楷体" panose="02010609060101010101" pitchFamily="49" charset="-122"/>
              </a:rPr>
              <a:t>樊敏</a:t>
            </a:r>
            <a:endParaRPr lang="zh-CN" altLang="en-US" sz="2800" b="1" dirty="0">
              <a:solidFill>
                <a:schemeClr val="bg1">
                  <a:lumMod val="50000"/>
                </a:schemeClr>
              </a:solidFill>
              <a:latin typeface="楷体" panose="02010609060101010101" pitchFamily="49" charset="-122"/>
              <a:ea typeface="楷体" panose="02010609060101010101" pitchFamily="49" charset="-122"/>
            </a:endParaRPr>
          </a:p>
        </p:txBody>
      </p:sp>
      <p:sp>
        <p:nvSpPr>
          <p:cNvPr id="205" name="文本框 204"/>
          <p:cNvSpPr txBox="1"/>
          <p:nvPr/>
        </p:nvSpPr>
        <p:spPr>
          <a:xfrm>
            <a:off x="476686" y="3217829"/>
            <a:ext cx="6678178" cy="1078116"/>
          </a:xfrm>
          <a:prstGeom prst="rect">
            <a:avLst/>
          </a:prstGeom>
          <a:noFill/>
        </p:spPr>
        <p:txBody>
          <a:bodyPr wrap="square">
            <a:spAutoFit/>
          </a:bodyPr>
          <a:lstStyle/>
          <a:p>
            <a:pPr marL="0" indent="0">
              <a:lnSpc>
                <a:spcPct val="150000"/>
              </a:lnSpc>
              <a:buNone/>
            </a:pPr>
            <a:r>
              <a:rPr lang="zh-CN" altLang="en-US" sz="1100" dirty="0">
                <a:solidFill>
                  <a:srgbClr val="000000"/>
                </a:solidFill>
                <a:latin typeface="微软雅黑" panose="020B0503020204020204" pitchFamily="34" charset="-122"/>
                <a:ea typeface="微软雅黑" panose="020B0503020204020204" pitchFamily="34" charset="-122"/>
              </a:rPr>
              <a:t>樊敏，</a:t>
            </a:r>
            <a:r>
              <a:rPr lang="zh-CN" altLang="en-US" sz="1100" b="0" dirty="0">
                <a:solidFill>
                  <a:srgbClr val="000000"/>
                </a:solidFill>
                <a:effectLst/>
                <a:latin typeface="微软雅黑" panose="020B0503020204020204" pitchFamily="34" charset="-122"/>
                <a:ea typeface="微软雅黑" panose="020B0503020204020204" pitchFamily="34" charset="-122"/>
              </a:rPr>
              <a:t>四川师范大学化学与材料科学学院副教授，硕士研究生导师，四川省教育厅基础课程研究中心指导专家、四川省中小学教师资格证面试考官、四川省教育学会小学科学教育委员会副理事长， 四川省教育学会化学教育专委会常务委员，四川省教育学会学习专委会副理事长，四川省科协科普作家协会理事。目前主要研究方向为中学化学、小学科学的教学研究。</a:t>
            </a:r>
            <a:endParaRPr lang="en-US" altLang="zh-CN" sz="1100" dirty="0">
              <a:latin typeface="微软雅黑" panose="020B0503020204020204" pitchFamily="34" charset="-122"/>
              <a:ea typeface="微软雅黑" panose="020B0503020204020204" pitchFamily="34" charset="-122"/>
            </a:endParaRPr>
          </a:p>
        </p:txBody>
      </p:sp>
      <p:sp>
        <p:nvSpPr>
          <p:cNvPr id="207" name="文本框 206"/>
          <p:cNvSpPr txBox="1"/>
          <p:nvPr/>
        </p:nvSpPr>
        <p:spPr>
          <a:xfrm>
            <a:off x="440748" y="4758599"/>
            <a:ext cx="6678178" cy="824200"/>
          </a:xfrm>
          <a:prstGeom prst="rect">
            <a:avLst/>
          </a:prstGeom>
          <a:noFill/>
        </p:spPr>
        <p:txBody>
          <a:bodyPr wrap="square">
            <a:spAutoFit/>
          </a:bodyPr>
          <a:lstStyle/>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1995-1998</a:t>
            </a:r>
            <a:r>
              <a:rPr lang="zh-CN" altLang="en-US" sz="1100" b="0" dirty="0">
                <a:solidFill>
                  <a:srgbClr val="000000"/>
                </a:solidFill>
                <a:effectLst/>
                <a:latin typeface="微软雅黑" panose="020B0503020204020204" pitchFamily="34" charset="-122"/>
                <a:ea typeface="微软雅黑" panose="020B0503020204020204" pitchFamily="34" charset="-122"/>
              </a:rPr>
              <a:t>，四川省内江师范学院 化学系 （书记：刘云） </a:t>
            </a:r>
            <a:endParaRPr lang="zh-CN" altLang="en-US" sz="11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2002-2005</a:t>
            </a:r>
            <a:r>
              <a:rPr lang="zh-CN" altLang="en-US" sz="1100" b="0" dirty="0">
                <a:solidFill>
                  <a:srgbClr val="000000"/>
                </a:solidFill>
                <a:effectLst/>
                <a:latin typeface="微软雅黑" panose="020B0503020204020204" pitchFamily="34" charset="-122"/>
                <a:ea typeface="微软雅黑" panose="020B0503020204020204" pitchFamily="34" charset="-122"/>
              </a:rPr>
              <a:t>，四川师范大学化学与材料科学学院 （导师：冉鸣、彭蜀晋） </a:t>
            </a:r>
            <a:endParaRPr lang="en-US" altLang="zh-CN" sz="11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2005-</a:t>
            </a:r>
            <a:r>
              <a:rPr lang="zh-CN" altLang="en-US" sz="1100" b="0" dirty="0">
                <a:solidFill>
                  <a:srgbClr val="000000"/>
                </a:solidFill>
                <a:effectLst/>
                <a:latin typeface="微软雅黑" panose="020B0503020204020204" pitchFamily="34" charset="-122"/>
                <a:ea typeface="微软雅黑" panose="020B0503020204020204" pitchFamily="34" charset="-122"/>
              </a:rPr>
              <a:t>至今，四川师范大学化学与材料科学学院</a:t>
            </a:r>
            <a:endParaRPr lang="zh-CN" altLang="en-US" sz="1100" dirty="0">
              <a:latin typeface="微软雅黑" panose="020B0503020204020204" pitchFamily="34" charset="-122"/>
              <a:ea typeface="微软雅黑" panose="020B0503020204020204" pitchFamily="34" charset="-122"/>
            </a:endParaRPr>
          </a:p>
        </p:txBody>
      </p:sp>
      <p:sp>
        <p:nvSpPr>
          <p:cNvPr id="208" name="文本框 207"/>
          <p:cNvSpPr txBox="1"/>
          <p:nvPr/>
        </p:nvSpPr>
        <p:spPr>
          <a:xfrm>
            <a:off x="483409" y="6004411"/>
            <a:ext cx="6671455" cy="3363357"/>
          </a:xfrm>
          <a:prstGeom prst="rect">
            <a:avLst/>
          </a:prstGeom>
          <a:noFill/>
        </p:spPr>
        <p:txBody>
          <a:bodyPr wrap="square">
            <a:spAutoFit/>
          </a:bodyPr>
          <a:lstStyle/>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1.</a:t>
            </a:r>
            <a:r>
              <a:rPr lang="zh-CN" altLang="en-US" sz="1100" b="0" dirty="0">
                <a:solidFill>
                  <a:srgbClr val="000000"/>
                </a:solidFill>
                <a:effectLst/>
                <a:latin typeface="微软雅黑" panose="020B0503020204020204" pitchFamily="34" charset="-122"/>
                <a:ea typeface="微软雅黑" panose="020B0503020204020204" pitchFamily="34" charset="-122"/>
              </a:rPr>
              <a:t>杨每</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樊敏</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新旧人教版教材“铁及其化合物”内容的比较</a:t>
            </a:r>
            <a:r>
              <a:rPr lang="en-US" altLang="zh-CN" sz="1100" b="0" dirty="0">
                <a:solidFill>
                  <a:srgbClr val="000000"/>
                </a:solidFill>
                <a:effectLst/>
                <a:latin typeface="微软雅黑" panose="020B0503020204020204" pitchFamily="34" charset="-122"/>
                <a:ea typeface="微软雅黑" panose="020B0503020204020204" pitchFamily="34" charset="-122"/>
              </a:rPr>
              <a:t>. </a:t>
            </a:r>
            <a:r>
              <a:rPr lang="zh-CN" altLang="en-US" sz="1100" b="0" dirty="0">
                <a:solidFill>
                  <a:srgbClr val="000000"/>
                </a:solidFill>
                <a:effectLst/>
                <a:latin typeface="微软雅黑" panose="020B0503020204020204" pitchFamily="34" charset="-122"/>
                <a:ea typeface="微软雅黑" panose="020B0503020204020204" pitchFamily="34" charset="-122"/>
              </a:rPr>
              <a:t>化学教育</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权威核心 </a:t>
            </a:r>
            <a:r>
              <a:rPr lang="en-US" altLang="zh-CN" sz="1100" b="0" dirty="0">
                <a:solidFill>
                  <a:srgbClr val="000000"/>
                </a:solidFill>
                <a:effectLst/>
                <a:latin typeface="微软雅黑" panose="020B0503020204020204" pitchFamily="34" charset="-122"/>
                <a:ea typeface="微软雅黑" panose="020B0503020204020204" pitchFamily="34" charset="-122"/>
              </a:rPr>
              <a:t>B)2020-02-02. </a:t>
            </a:r>
            <a:endParaRPr lang="en-US" altLang="zh-CN" sz="1100" b="0" dirty="0">
              <a:solidFill>
                <a:srgbClr val="000000"/>
              </a:solidFill>
              <a:effectLst/>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2.</a:t>
            </a:r>
            <a:r>
              <a:rPr lang="zh-CN" altLang="en-US" sz="1100" b="0" dirty="0">
                <a:solidFill>
                  <a:srgbClr val="000000"/>
                </a:solidFill>
                <a:effectLst/>
                <a:latin typeface="微软雅黑" panose="020B0503020204020204" pitchFamily="34" charset="-122"/>
                <a:ea typeface="微软雅黑" panose="020B0503020204020204" pitchFamily="34" charset="-122"/>
              </a:rPr>
              <a:t>杨岚熙</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樊敏</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新旧高中化学人教版教材的对比研究</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以氯元素为例</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化学教育</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权威核心</a:t>
            </a:r>
            <a:r>
              <a:rPr lang="en-US" altLang="zh-CN" sz="1100" b="0" dirty="0">
                <a:solidFill>
                  <a:srgbClr val="000000"/>
                </a:solidFill>
                <a:effectLst/>
                <a:latin typeface="微软雅黑" panose="020B0503020204020204" pitchFamily="34" charset="-122"/>
                <a:ea typeface="微软雅黑" panose="020B0503020204020204" pitchFamily="34" charset="-122"/>
              </a:rPr>
              <a:t>B).2021-03-02. </a:t>
            </a:r>
            <a:endParaRPr lang="en-US" altLang="zh-CN" sz="1100" b="0" dirty="0">
              <a:solidFill>
                <a:srgbClr val="000000"/>
              </a:solidFill>
              <a:effectLst/>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3.</a:t>
            </a:r>
            <a:r>
              <a:rPr lang="zh-CN" altLang="en-US" sz="1100" b="0" dirty="0">
                <a:solidFill>
                  <a:srgbClr val="000000"/>
                </a:solidFill>
                <a:effectLst/>
                <a:latin typeface="微软雅黑" panose="020B0503020204020204" pitchFamily="34" charset="-122"/>
                <a:ea typeface="微软雅黑" panose="020B0503020204020204" pitchFamily="34" charset="-122"/>
              </a:rPr>
              <a:t>易莹，樊敏，李权</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稀世之宝</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铂</a:t>
            </a:r>
            <a:r>
              <a:rPr lang="en-US" altLang="zh-CN" sz="1100" b="0" dirty="0">
                <a:solidFill>
                  <a:srgbClr val="000000"/>
                </a:solidFill>
                <a:effectLst/>
                <a:latin typeface="微软雅黑" panose="020B0503020204020204" pitchFamily="34" charset="-122"/>
                <a:ea typeface="微软雅黑" panose="020B0503020204020204" pitchFamily="34" charset="-122"/>
              </a:rPr>
              <a:t>[J].</a:t>
            </a:r>
            <a:r>
              <a:rPr lang="zh-CN" altLang="en-US" sz="1100" b="0" dirty="0">
                <a:solidFill>
                  <a:srgbClr val="000000"/>
                </a:solidFill>
                <a:effectLst/>
                <a:latin typeface="微软雅黑" panose="020B0503020204020204" pitchFamily="34" charset="-122"/>
                <a:ea typeface="微软雅黑" panose="020B0503020204020204" pitchFamily="34" charset="-122"/>
              </a:rPr>
              <a:t>化学教育</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权威核心 </a:t>
            </a:r>
            <a:r>
              <a:rPr lang="en-US" altLang="zh-CN" sz="1100" b="0" dirty="0">
                <a:solidFill>
                  <a:srgbClr val="000000"/>
                </a:solidFill>
                <a:effectLst/>
                <a:latin typeface="微软雅黑" panose="020B0503020204020204" pitchFamily="34" charset="-122"/>
                <a:ea typeface="微软雅黑" panose="020B0503020204020204" pitchFamily="34" charset="-122"/>
              </a:rPr>
              <a:t>B)</a:t>
            </a:r>
            <a:r>
              <a:rPr lang="zh-CN" altLang="en-US" sz="1100" b="0" dirty="0">
                <a:solidFill>
                  <a:srgbClr val="000000"/>
                </a:solidFill>
                <a:effectLst/>
                <a:latin typeface="微软雅黑" panose="020B0503020204020204" pitchFamily="34" charset="-122"/>
                <a:ea typeface="微软雅黑" panose="020B0503020204020204" pitchFamily="34" charset="-122"/>
              </a:rPr>
              <a:t>，</a:t>
            </a:r>
            <a:r>
              <a:rPr lang="en-US" altLang="zh-CN" sz="1100" b="0" dirty="0">
                <a:solidFill>
                  <a:srgbClr val="000000"/>
                </a:solidFill>
                <a:effectLst/>
                <a:latin typeface="微软雅黑" panose="020B0503020204020204" pitchFamily="34" charset="-122"/>
                <a:ea typeface="微软雅黑" panose="020B0503020204020204" pitchFamily="34" charset="-122"/>
              </a:rPr>
              <a:t>2021-11-02</a:t>
            </a:r>
            <a:r>
              <a:rPr lang="zh-CN" altLang="en-US" sz="1100" b="0" dirty="0">
                <a:solidFill>
                  <a:srgbClr val="000000"/>
                </a:solidFill>
                <a:effectLst/>
                <a:latin typeface="微软雅黑" panose="020B0503020204020204" pitchFamily="34" charset="-122"/>
                <a:ea typeface="微软雅黑" panose="020B0503020204020204" pitchFamily="34" charset="-122"/>
              </a:rPr>
              <a:t>，</a:t>
            </a:r>
            <a:r>
              <a:rPr lang="en-US" altLang="zh-CN" sz="1100" b="0" dirty="0">
                <a:solidFill>
                  <a:srgbClr val="000000"/>
                </a:solidFill>
                <a:effectLst/>
                <a:latin typeface="微软雅黑" panose="020B0503020204020204" pitchFamily="34" charset="-122"/>
                <a:ea typeface="微软雅黑" panose="020B0503020204020204" pitchFamily="34" charset="-122"/>
              </a:rPr>
              <a:t>42</a:t>
            </a:r>
            <a:r>
              <a:rPr lang="zh-CN" altLang="en-US" sz="1100" b="0" dirty="0">
                <a:solidFill>
                  <a:srgbClr val="000000"/>
                </a:solidFill>
                <a:effectLst/>
                <a:latin typeface="微软雅黑" panose="020B0503020204020204" pitchFamily="34" charset="-122"/>
                <a:ea typeface="微软雅黑" panose="020B0503020204020204" pitchFamily="34" charset="-122"/>
              </a:rPr>
              <a:t>（</a:t>
            </a:r>
            <a:r>
              <a:rPr lang="en-US" altLang="zh-CN" sz="1100" b="0" dirty="0">
                <a:solidFill>
                  <a:srgbClr val="000000"/>
                </a:solidFill>
                <a:effectLst/>
                <a:latin typeface="微软雅黑" panose="020B0503020204020204" pitchFamily="34" charset="-122"/>
                <a:ea typeface="微软雅黑" panose="020B0503020204020204" pitchFamily="34" charset="-122"/>
              </a:rPr>
              <a:t>21</a:t>
            </a:r>
            <a:r>
              <a:rPr lang="zh-CN" altLang="en-US" sz="1100" b="0" dirty="0">
                <a:solidFill>
                  <a:srgbClr val="000000"/>
                </a:solidFill>
                <a:effectLst/>
                <a:latin typeface="微软雅黑" panose="020B0503020204020204" pitchFamily="34" charset="-122"/>
                <a:ea typeface="微软雅黑" panose="020B0503020204020204" pitchFamily="34" charset="-122"/>
              </a:rPr>
              <a:t>）：</a:t>
            </a:r>
            <a:r>
              <a:rPr lang="en-US" altLang="zh-CN" sz="1100" b="0" dirty="0">
                <a:solidFill>
                  <a:srgbClr val="000000"/>
                </a:solidFill>
                <a:effectLst/>
                <a:latin typeface="微软雅黑" panose="020B0503020204020204" pitchFamily="34" charset="-122"/>
                <a:ea typeface="微软雅黑" panose="020B0503020204020204" pitchFamily="34" charset="-122"/>
              </a:rPr>
              <a:t>1-6 </a:t>
            </a:r>
            <a:endParaRPr lang="en-US" altLang="zh-CN" sz="1100" b="0" dirty="0">
              <a:solidFill>
                <a:srgbClr val="000000"/>
              </a:solidFill>
              <a:effectLst/>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4.</a:t>
            </a:r>
            <a:r>
              <a:rPr lang="zh-CN" altLang="en-US" sz="1100" b="0" dirty="0">
                <a:solidFill>
                  <a:srgbClr val="000000"/>
                </a:solidFill>
                <a:effectLst/>
                <a:latin typeface="微软雅黑" panose="020B0503020204020204" pitchFamily="34" charset="-122"/>
                <a:ea typeface="微软雅黑" panose="020B0503020204020204" pitchFamily="34" charset="-122"/>
              </a:rPr>
              <a:t>易莹，樊敏，李权</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常见植物多酚化合物的认识</a:t>
            </a:r>
            <a:r>
              <a:rPr lang="en-US" altLang="zh-CN" sz="1100" b="0" dirty="0">
                <a:solidFill>
                  <a:srgbClr val="000000"/>
                </a:solidFill>
                <a:effectLst/>
                <a:latin typeface="微软雅黑" panose="020B0503020204020204" pitchFamily="34" charset="-122"/>
                <a:ea typeface="微软雅黑" panose="020B0503020204020204" pitchFamily="34" charset="-122"/>
              </a:rPr>
              <a:t>[J].</a:t>
            </a:r>
            <a:r>
              <a:rPr lang="zh-CN" altLang="en-US" sz="1100" b="0" dirty="0">
                <a:solidFill>
                  <a:srgbClr val="000000"/>
                </a:solidFill>
                <a:effectLst/>
                <a:latin typeface="微软雅黑" panose="020B0503020204020204" pitchFamily="34" charset="-122"/>
                <a:ea typeface="微软雅黑" panose="020B0503020204020204" pitchFamily="34" charset="-122"/>
              </a:rPr>
              <a:t>化学教育</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权威核心 </a:t>
            </a:r>
            <a:r>
              <a:rPr lang="en-US" altLang="zh-CN" sz="1100" b="0" dirty="0">
                <a:solidFill>
                  <a:srgbClr val="000000"/>
                </a:solidFill>
                <a:effectLst/>
                <a:latin typeface="微软雅黑" panose="020B0503020204020204" pitchFamily="34" charset="-122"/>
                <a:ea typeface="微软雅黑" panose="020B0503020204020204" pitchFamily="34" charset="-122"/>
              </a:rPr>
              <a:t>B)2022-06-22 </a:t>
            </a:r>
            <a:endParaRPr lang="en-US" altLang="zh-CN" sz="1100" b="0" dirty="0">
              <a:solidFill>
                <a:srgbClr val="000000"/>
              </a:solidFill>
              <a:effectLst/>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5.</a:t>
            </a:r>
            <a:r>
              <a:rPr lang="zh-CN" altLang="en-US" sz="1100" b="0" dirty="0">
                <a:solidFill>
                  <a:srgbClr val="000000"/>
                </a:solidFill>
                <a:effectLst/>
                <a:latin typeface="微软雅黑" panose="020B0503020204020204" pitchFamily="34" charset="-122"/>
                <a:ea typeface="微软雅黑" panose="020B0503020204020204" pitchFamily="34" charset="-122"/>
              </a:rPr>
              <a:t>钱丰清</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樊敏</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血橙呈现共色探讨</a:t>
            </a:r>
            <a:r>
              <a:rPr lang="en-US" altLang="zh-CN" sz="1100" b="0" dirty="0">
                <a:solidFill>
                  <a:srgbClr val="000000"/>
                </a:solidFill>
                <a:effectLst/>
                <a:latin typeface="微软雅黑" panose="020B0503020204020204" pitchFamily="34" charset="-122"/>
                <a:ea typeface="微软雅黑" panose="020B0503020204020204" pitchFamily="34" charset="-122"/>
              </a:rPr>
              <a:t>. </a:t>
            </a:r>
            <a:r>
              <a:rPr lang="zh-CN" altLang="en-US" sz="1100" b="0" dirty="0">
                <a:solidFill>
                  <a:srgbClr val="000000"/>
                </a:solidFill>
                <a:effectLst/>
                <a:latin typeface="微软雅黑" panose="020B0503020204020204" pitchFamily="34" charset="-122"/>
                <a:ea typeface="微软雅黑" panose="020B0503020204020204" pitchFamily="34" charset="-122"/>
              </a:rPr>
              <a:t>化学教育</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权威核心 </a:t>
            </a:r>
            <a:r>
              <a:rPr lang="en-US" altLang="zh-CN" sz="1100" b="0" dirty="0">
                <a:solidFill>
                  <a:srgbClr val="000000"/>
                </a:solidFill>
                <a:effectLst/>
                <a:latin typeface="微软雅黑" panose="020B0503020204020204" pitchFamily="34" charset="-122"/>
                <a:ea typeface="微软雅黑" panose="020B0503020204020204" pitchFamily="34" charset="-122"/>
              </a:rPr>
              <a:t>B)</a:t>
            </a:r>
            <a:r>
              <a:rPr lang="zh-CN" altLang="en-US" sz="1100" b="0" dirty="0">
                <a:solidFill>
                  <a:srgbClr val="000000"/>
                </a:solidFill>
                <a:effectLst/>
                <a:latin typeface="微软雅黑" panose="020B0503020204020204" pitchFamily="34" charset="-122"/>
                <a:ea typeface="微软雅黑" panose="020B0503020204020204" pitchFamily="34" charset="-122"/>
              </a:rPr>
              <a:t>，</a:t>
            </a:r>
            <a:r>
              <a:rPr lang="en-US" altLang="zh-CN" sz="1100" b="0" dirty="0">
                <a:solidFill>
                  <a:srgbClr val="000000"/>
                </a:solidFill>
                <a:effectLst/>
                <a:latin typeface="微软雅黑" panose="020B0503020204020204" pitchFamily="34" charset="-122"/>
                <a:ea typeface="微软雅黑" panose="020B0503020204020204" pitchFamily="34" charset="-122"/>
              </a:rPr>
              <a:t>2022-9-02. </a:t>
            </a:r>
            <a:endParaRPr lang="en-US" altLang="zh-CN" sz="1100" b="0" dirty="0">
              <a:solidFill>
                <a:srgbClr val="000000"/>
              </a:solidFill>
              <a:effectLst/>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6.</a:t>
            </a:r>
            <a:r>
              <a:rPr lang="zh-CN" altLang="en-US" sz="1100" b="0" dirty="0">
                <a:solidFill>
                  <a:srgbClr val="000000"/>
                </a:solidFill>
                <a:effectLst/>
                <a:latin typeface="微软雅黑" panose="020B0503020204020204" pitchFamily="34" charset="-122"/>
                <a:ea typeface="微软雅黑" panose="020B0503020204020204" pitchFamily="34" charset="-122"/>
              </a:rPr>
              <a:t>四川师范大学校级教学成果奖，颁奖时间 </a:t>
            </a:r>
            <a:r>
              <a:rPr lang="en-US" altLang="zh-CN" sz="1100" b="0" dirty="0">
                <a:solidFill>
                  <a:srgbClr val="000000"/>
                </a:solidFill>
                <a:effectLst/>
                <a:latin typeface="微软雅黑" panose="020B0503020204020204" pitchFamily="34" charset="-122"/>
                <a:ea typeface="微软雅黑" panose="020B0503020204020204" pitchFamily="34" charset="-122"/>
              </a:rPr>
              <a:t>2016 </a:t>
            </a:r>
            <a:r>
              <a:rPr lang="zh-CN" altLang="en-US" sz="1100" b="0" dirty="0">
                <a:solidFill>
                  <a:srgbClr val="000000"/>
                </a:solidFill>
                <a:effectLst/>
                <a:latin typeface="微软雅黑" panose="020B0503020204020204" pitchFamily="34" charset="-122"/>
                <a:ea typeface="微软雅黑" panose="020B0503020204020204" pitchFamily="34" charset="-122"/>
              </a:rPr>
              <a:t>年 </a:t>
            </a:r>
            <a:r>
              <a:rPr lang="en-US" altLang="zh-CN" sz="1100" b="0" dirty="0">
                <a:solidFill>
                  <a:srgbClr val="000000"/>
                </a:solidFill>
                <a:effectLst/>
                <a:latin typeface="微软雅黑" panose="020B0503020204020204" pitchFamily="34" charset="-122"/>
                <a:ea typeface="微软雅黑" panose="020B0503020204020204" pitchFamily="34" charset="-122"/>
              </a:rPr>
              <a:t>12 </a:t>
            </a:r>
            <a:r>
              <a:rPr lang="zh-CN" altLang="en-US" sz="1100" b="0" dirty="0">
                <a:solidFill>
                  <a:srgbClr val="000000"/>
                </a:solidFill>
                <a:effectLst/>
                <a:latin typeface="微软雅黑" panose="020B0503020204020204" pitchFamily="34" charset="-122"/>
                <a:ea typeface="微软雅黑" panose="020B0503020204020204" pitchFamily="34" charset="-122"/>
              </a:rPr>
              <a:t>月 </a:t>
            </a:r>
            <a:r>
              <a:rPr lang="en-US" altLang="zh-CN" sz="1100" b="0" dirty="0">
                <a:solidFill>
                  <a:srgbClr val="000000"/>
                </a:solidFill>
                <a:effectLst/>
                <a:latin typeface="微软雅黑" panose="020B0503020204020204" pitchFamily="34" charset="-122"/>
                <a:ea typeface="微软雅黑" panose="020B0503020204020204" pitchFamily="34" charset="-122"/>
              </a:rPr>
              <a:t>20 </a:t>
            </a:r>
            <a:r>
              <a:rPr lang="zh-CN" altLang="en-US" sz="1100" b="0" dirty="0">
                <a:solidFill>
                  <a:srgbClr val="000000"/>
                </a:solidFill>
                <a:effectLst/>
                <a:latin typeface="微软雅黑" panose="020B0503020204020204" pitchFamily="34" charset="-122"/>
                <a:ea typeface="微软雅黑" panose="020B0503020204020204" pitchFamily="34" charset="-122"/>
              </a:rPr>
              <a:t>日；排名第三</a:t>
            </a:r>
            <a:r>
              <a:rPr lang="en-US" altLang="zh-CN" sz="1100" b="0" dirty="0">
                <a:solidFill>
                  <a:srgbClr val="000000"/>
                </a:solidFill>
                <a:effectLst/>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7.</a:t>
            </a:r>
            <a:r>
              <a:rPr lang="zh-CN" altLang="en-US" sz="1100" b="0" dirty="0">
                <a:solidFill>
                  <a:srgbClr val="000000"/>
                </a:solidFill>
                <a:effectLst/>
                <a:latin typeface="微软雅黑" panose="020B0503020204020204" pitchFamily="34" charset="-122"/>
                <a:ea typeface="微软雅黑" panose="020B0503020204020204" pitchFamily="34" charset="-122"/>
              </a:rPr>
              <a:t>四川师范大学 </a:t>
            </a:r>
            <a:r>
              <a:rPr lang="en-US" altLang="zh-CN" sz="1100" b="0" dirty="0">
                <a:solidFill>
                  <a:srgbClr val="000000"/>
                </a:solidFill>
                <a:effectLst/>
                <a:latin typeface="微软雅黑" panose="020B0503020204020204" pitchFamily="34" charset="-122"/>
                <a:ea typeface="微软雅黑" panose="020B0503020204020204" pitchFamily="34" charset="-122"/>
              </a:rPr>
              <a:t>2016 </a:t>
            </a:r>
            <a:r>
              <a:rPr lang="zh-CN" altLang="en-US" sz="1100" b="0" dirty="0">
                <a:solidFill>
                  <a:srgbClr val="000000"/>
                </a:solidFill>
                <a:effectLst/>
                <a:latin typeface="微软雅黑" panose="020B0503020204020204" pitchFamily="34" charset="-122"/>
                <a:ea typeface="微软雅黑" panose="020B0503020204020204" pitchFamily="34" charset="-122"/>
              </a:rPr>
              <a:t>优秀实习指导教师，颁发时间：</a:t>
            </a:r>
            <a:r>
              <a:rPr lang="en-US" altLang="zh-CN" sz="1100" b="0" dirty="0">
                <a:solidFill>
                  <a:srgbClr val="000000"/>
                </a:solidFill>
                <a:effectLst/>
                <a:latin typeface="微软雅黑" panose="020B0503020204020204" pitchFamily="34" charset="-122"/>
                <a:ea typeface="微软雅黑" panose="020B0503020204020204" pitchFamily="34" charset="-122"/>
              </a:rPr>
              <a:t>2017 </a:t>
            </a:r>
            <a:r>
              <a:rPr lang="zh-CN" altLang="en-US" sz="1100" b="0" dirty="0">
                <a:solidFill>
                  <a:srgbClr val="000000"/>
                </a:solidFill>
                <a:effectLst/>
                <a:latin typeface="微软雅黑" panose="020B0503020204020204" pitchFamily="34" charset="-122"/>
                <a:ea typeface="微软雅黑" panose="020B0503020204020204" pitchFamily="34" charset="-122"/>
              </a:rPr>
              <a:t>年 </a:t>
            </a:r>
            <a:r>
              <a:rPr lang="en-US" altLang="zh-CN" sz="1100" b="0" dirty="0">
                <a:solidFill>
                  <a:srgbClr val="000000"/>
                </a:solidFill>
                <a:effectLst/>
                <a:latin typeface="微软雅黑" panose="020B0503020204020204" pitchFamily="34" charset="-122"/>
                <a:ea typeface="微软雅黑" panose="020B0503020204020204" pitchFamily="34" charset="-122"/>
              </a:rPr>
              <a:t>3 </a:t>
            </a:r>
            <a:r>
              <a:rPr lang="zh-CN" altLang="en-US" sz="1100" b="0" dirty="0">
                <a:solidFill>
                  <a:srgbClr val="000000"/>
                </a:solidFill>
                <a:effectLst/>
                <a:latin typeface="微软雅黑" panose="020B0503020204020204" pitchFamily="34" charset="-122"/>
                <a:ea typeface="微软雅黑" panose="020B0503020204020204" pitchFamily="34" charset="-122"/>
              </a:rPr>
              <a:t>月 </a:t>
            </a:r>
            <a:r>
              <a:rPr lang="en-US" altLang="zh-CN" sz="1100" b="0" dirty="0">
                <a:solidFill>
                  <a:srgbClr val="000000"/>
                </a:solidFill>
                <a:effectLst/>
                <a:latin typeface="微软雅黑" panose="020B0503020204020204" pitchFamily="34" charset="-122"/>
                <a:ea typeface="微软雅黑" panose="020B0503020204020204" pitchFamily="34" charset="-122"/>
              </a:rPr>
              <a:t>2 </a:t>
            </a:r>
            <a:r>
              <a:rPr lang="zh-CN" altLang="en-US" sz="1100" b="0" dirty="0">
                <a:solidFill>
                  <a:srgbClr val="000000"/>
                </a:solidFill>
                <a:effectLst/>
                <a:latin typeface="微软雅黑" panose="020B0503020204020204" pitchFamily="34" charset="-122"/>
                <a:ea typeface="微软雅黑" panose="020B0503020204020204" pitchFamily="34" charset="-122"/>
              </a:rPr>
              <a:t>日</a:t>
            </a:r>
            <a:r>
              <a:rPr lang="en-US" altLang="zh-CN" sz="1100" b="0" dirty="0">
                <a:solidFill>
                  <a:srgbClr val="000000"/>
                </a:solidFill>
                <a:effectLst/>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8.</a:t>
            </a:r>
            <a:r>
              <a:rPr lang="zh-CN" altLang="en-US" sz="1100" b="0" dirty="0">
                <a:solidFill>
                  <a:srgbClr val="000000"/>
                </a:solidFill>
                <a:effectLst/>
                <a:latin typeface="微软雅黑" panose="020B0503020204020204" pitchFamily="34" charset="-122"/>
                <a:ea typeface="微软雅黑" panose="020B0503020204020204" pitchFamily="34" charset="-122"/>
              </a:rPr>
              <a:t>成都市 </a:t>
            </a:r>
            <a:r>
              <a:rPr lang="en-US" altLang="zh-CN" sz="1100" b="0" dirty="0">
                <a:solidFill>
                  <a:srgbClr val="000000"/>
                </a:solidFill>
                <a:effectLst/>
                <a:latin typeface="微软雅黑" panose="020B0503020204020204" pitchFamily="34" charset="-122"/>
                <a:ea typeface="微软雅黑" panose="020B0503020204020204" pitchFamily="34" charset="-122"/>
              </a:rPr>
              <a:t>2017 </a:t>
            </a:r>
            <a:r>
              <a:rPr lang="zh-CN" altLang="en-US" sz="1100" b="0" dirty="0">
                <a:solidFill>
                  <a:srgbClr val="000000"/>
                </a:solidFill>
                <a:effectLst/>
                <a:latin typeface="微软雅黑" panose="020B0503020204020204" pitchFamily="34" charset="-122"/>
                <a:ea typeface="微软雅黑" panose="020B0503020204020204" pitchFamily="34" charset="-122"/>
              </a:rPr>
              <a:t>年成都市优秀教学成果奖；获奖时间，</a:t>
            </a:r>
            <a:r>
              <a:rPr lang="en-US" altLang="zh-CN" sz="1100" b="0" dirty="0">
                <a:solidFill>
                  <a:srgbClr val="000000"/>
                </a:solidFill>
                <a:effectLst/>
                <a:latin typeface="微软雅黑" panose="020B0503020204020204" pitchFamily="34" charset="-122"/>
                <a:ea typeface="微软雅黑" panose="020B0503020204020204" pitchFamily="34" charset="-122"/>
              </a:rPr>
              <a:t>2017 </a:t>
            </a:r>
            <a:r>
              <a:rPr lang="zh-CN" altLang="en-US" sz="1100" b="0" dirty="0">
                <a:solidFill>
                  <a:srgbClr val="000000"/>
                </a:solidFill>
                <a:effectLst/>
                <a:latin typeface="微软雅黑" panose="020B0503020204020204" pitchFamily="34" charset="-122"/>
                <a:ea typeface="微软雅黑" panose="020B0503020204020204" pitchFamily="34" charset="-122"/>
              </a:rPr>
              <a:t>年 </a:t>
            </a:r>
            <a:r>
              <a:rPr lang="en-US" altLang="zh-CN" sz="1100" b="0" dirty="0">
                <a:solidFill>
                  <a:srgbClr val="000000"/>
                </a:solidFill>
                <a:effectLst/>
                <a:latin typeface="微软雅黑" panose="020B0503020204020204" pitchFamily="34" charset="-122"/>
                <a:ea typeface="微软雅黑" panose="020B0503020204020204" pitchFamily="34" charset="-122"/>
              </a:rPr>
              <a:t>7 </a:t>
            </a:r>
            <a:r>
              <a:rPr lang="zh-CN" altLang="en-US" sz="1100" b="0" dirty="0">
                <a:solidFill>
                  <a:srgbClr val="000000"/>
                </a:solidFill>
                <a:effectLst/>
                <a:latin typeface="微软雅黑" panose="020B0503020204020204" pitchFamily="34" charset="-122"/>
                <a:ea typeface="微软雅黑" panose="020B0503020204020204" pitchFamily="34" charset="-122"/>
              </a:rPr>
              <a:t>月；排名第 </a:t>
            </a:r>
            <a:r>
              <a:rPr lang="en-US" altLang="zh-CN" sz="1100" b="0" dirty="0">
                <a:solidFill>
                  <a:srgbClr val="000000"/>
                </a:solidFill>
                <a:effectLst/>
                <a:latin typeface="微软雅黑" panose="020B0503020204020204" pitchFamily="34" charset="-122"/>
                <a:ea typeface="微软雅黑" panose="020B0503020204020204" pitchFamily="34" charset="-122"/>
              </a:rPr>
              <a:t>5 </a:t>
            </a:r>
            <a:r>
              <a:rPr lang="zh-CN" altLang="en-US" sz="1100" b="0" dirty="0">
                <a:solidFill>
                  <a:srgbClr val="000000"/>
                </a:solidFill>
                <a:effectLst/>
                <a:latin typeface="微软雅黑" panose="020B0503020204020204" pitchFamily="34" charset="-122"/>
                <a:ea typeface="微软雅黑" panose="020B0503020204020204" pitchFamily="34" charset="-122"/>
              </a:rPr>
              <a:t>名</a:t>
            </a:r>
            <a:r>
              <a:rPr lang="en-US" altLang="zh-CN" sz="1100" b="0" dirty="0">
                <a:solidFill>
                  <a:srgbClr val="000000"/>
                </a:solidFill>
                <a:effectLst/>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9.</a:t>
            </a:r>
            <a:r>
              <a:rPr lang="zh-CN" altLang="en-US" sz="1100" b="0" dirty="0">
                <a:solidFill>
                  <a:srgbClr val="000000"/>
                </a:solidFill>
                <a:effectLst/>
                <a:latin typeface="微软雅黑" panose="020B0503020204020204" pitchFamily="34" charset="-122"/>
                <a:ea typeface="微软雅黑" panose="020B0503020204020204" pitchFamily="34" charset="-122"/>
              </a:rPr>
              <a:t>四川省第六届普通教育优秀教学成果奖“二等奖”；获奖时间，</a:t>
            </a:r>
            <a:r>
              <a:rPr lang="en-US" altLang="zh-CN" sz="1100" b="0" dirty="0">
                <a:solidFill>
                  <a:srgbClr val="000000"/>
                </a:solidFill>
                <a:effectLst/>
                <a:latin typeface="微软雅黑" panose="020B0503020204020204" pitchFamily="34" charset="-122"/>
                <a:ea typeface="微软雅黑" panose="020B0503020204020204" pitchFamily="34" charset="-122"/>
              </a:rPr>
              <a:t>2018 </a:t>
            </a:r>
            <a:r>
              <a:rPr lang="zh-CN" altLang="en-US" sz="1100" b="0" dirty="0">
                <a:solidFill>
                  <a:srgbClr val="000000"/>
                </a:solidFill>
                <a:effectLst/>
                <a:latin typeface="微软雅黑" panose="020B0503020204020204" pitchFamily="34" charset="-122"/>
                <a:ea typeface="微软雅黑" panose="020B0503020204020204" pitchFamily="34" charset="-122"/>
              </a:rPr>
              <a:t>年 </a:t>
            </a:r>
            <a:r>
              <a:rPr lang="en-US" altLang="zh-CN" sz="1100" b="0" dirty="0">
                <a:solidFill>
                  <a:srgbClr val="000000"/>
                </a:solidFill>
                <a:effectLst/>
                <a:latin typeface="微软雅黑" panose="020B0503020204020204" pitchFamily="34" charset="-122"/>
                <a:ea typeface="微软雅黑" panose="020B0503020204020204" pitchFamily="34" charset="-122"/>
              </a:rPr>
              <a:t>4 </a:t>
            </a:r>
            <a:r>
              <a:rPr lang="zh-CN" altLang="en-US" sz="1100" b="0" dirty="0">
                <a:solidFill>
                  <a:srgbClr val="000000"/>
                </a:solidFill>
                <a:effectLst/>
                <a:latin typeface="微软雅黑" panose="020B0503020204020204" pitchFamily="34" charset="-122"/>
                <a:ea typeface="微软雅黑" panose="020B0503020204020204" pitchFamily="34" charset="-122"/>
              </a:rPr>
              <a:t>月；排名第 </a:t>
            </a:r>
            <a:r>
              <a:rPr lang="en-US" altLang="zh-CN" sz="1100" b="0" dirty="0">
                <a:solidFill>
                  <a:srgbClr val="000000"/>
                </a:solidFill>
                <a:effectLst/>
                <a:latin typeface="微软雅黑" panose="020B0503020204020204" pitchFamily="34" charset="-122"/>
                <a:ea typeface="微软雅黑" panose="020B0503020204020204" pitchFamily="34" charset="-122"/>
              </a:rPr>
              <a:t>1 </a:t>
            </a:r>
            <a:r>
              <a:rPr lang="zh-CN" altLang="en-US" sz="1100" b="0" dirty="0">
                <a:solidFill>
                  <a:srgbClr val="000000"/>
                </a:solidFill>
                <a:effectLst/>
                <a:latin typeface="微软雅黑" panose="020B0503020204020204" pitchFamily="34" charset="-122"/>
                <a:ea typeface="微软雅黑" panose="020B0503020204020204" pitchFamily="34" charset="-122"/>
              </a:rPr>
              <a:t>名</a:t>
            </a:r>
            <a:r>
              <a:rPr lang="en-US" altLang="zh-CN" sz="1100" b="0" dirty="0">
                <a:solidFill>
                  <a:srgbClr val="000000"/>
                </a:solidFill>
                <a:effectLst/>
                <a:latin typeface="微软雅黑" panose="020B0503020204020204" pitchFamily="34" charset="-122"/>
                <a:ea typeface="微软雅黑" panose="020B0503020204020204" pitchFamily="34" charset="-122"/>
              </a:rPr>
              <a:t>.</a:t>
            </a:r>
            <a:r>
              <a:rPr lang="zh-CN" altLang="en-US" sz="1100" b="0" dirty="0">
                <a:solidFill>
                  <a:srgbClr val="000000"/>
                </a:solidFill>
                <a:effectLst/>
                <a:latin typeface="微软雅黑" panose="020B0503020204020204" pitchFamily="34" charset="-122"/>
                <a:ea typeface="微软雅黑" panose="020B0503020204020204" pitchFamily="34" charset="-122"/>
              </a:rPr>
              <a:t> </a:t>
            </a:r>
            <a:endParaRPr lang="zh-CN" altLang="en-US" sz="11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10.</a:t>
            </a:r>
            <a:r>
              <a:rPr lang="zh-CN" altLang="en-US" sz="1100" b="0" dirty="0">
                <a:solidFill>
                  <a:srgbClr val="000000"/>
                </a:solidFill>
                <a:effectLst/>
                <a:latin typeface="微软雅黑" panose="020B0503020204020204" pitchFamily="34" charset="-122"/>
                <a:ea typeface="微软雅黑" panose="020B0503020204020204" pitchFamily="34" charset="-122"/>
              </a:rPr>
              <a:t>“西部地区高师院校化学师范生培养创新与实践”项目获得四川省第八届高等教育优秀教 学成果三等奖，获奖时间，</a:t>
            </a:r>
            <a:r>
              <a:rPr lang="en-US" altLang="zh-CN" sz="1100" b="0" dirty="0">
                <a:solidFill>
                  <a:srgbClr val="000000"/>
                </a:solidFill>
                <a:effectLst/>
                <a:latin typeface="微软雅黑" panose="020B0503020204020204" pitchFamily="34" charset="-122"/>
                <a:ea typeface="微软雅黑" panose="020B0503020204020204" pitchFamily="34" charset="-122"/>
              </a:rPr>
              <a:t>2018 </a:t>
            </a:r>
            <a:r>
              <a:rPr lang="zh-CN" altLang="en-US" sz="1100" b="0" dirty="0">
                <a:solidFill>
                  <a:srgbClr val="000000"/>
                </a:solidFill>
                <a:effectLst/>
                <a:latin typeface="微软雅黑" panose="020B0503020204020204" pitchFamily="34" charset="-122"/>
                <a:ea typeface="微软雅黑" panose="020B0503020204020204" pitchFamily="34" charset="-122"/>
              </a:rPr>
              <a:t>年 </a:t>
            </a:r>
            <a:r>
              <a:rPr lang="en-US" altLang="zh-CN" sz="1100" b="0" dirty="0">
                <a:solidFill>
                  <a:srgbClr val="000000"/>
                </a:solidFill>
                <a:effectLst/>
                <a:latin typeface="微软雅黑" panose="020B0503020204020204" pitchFamily="34" charset="-122"/>
                <a:ea typeface="微软雅黑" panose="020B0503020204020204" pitchFamily="34" charset="-122"/>
              </a:rPr>
              <a:t>4 </a:t>
            </a:r>
            <a:r>
              <a:rPr lang="zh-CN" altLang="en-US" sz="1100" b="0" dirty="0">
                <a:solidFill>
                  <a:srgbClr val="000000"/>
                </a:solidFill>
                <a:effectLst/>
                <a:latin typeface="微软雅黑" panose="020B0503020204020204" pitchFamily="34" charset="-122"/>
                <a:ea typeface="微软雅黑" panose="020B0503020204020204" pitchFamily="34" charset="-122"/>
              </a:rPr>
              <a:t>月；排名第 </a:t>
            </a:r>
            <a:r>
              <a:rPr lang="en-US" altLang="zh-CN" sz="1100" b="0" dirty="0">
                <a:solidFill>
                  <a:srgbClr val="000000"/>
                </a:solidFill>
                <a:effectLst/>
                <a:latin typeface="微软雅黑" panose="020B0503020204020204" pitchFamily="34" charset="-122"/>
                <a:ea typeface="微软雅黑" panose="020B0503020204020204" pitchFamily="34" charset="-122"/>
              </a:rPr>
              <a:t>8 </a:t>
            </a:r>
            <a:r>
              <a:rPr lang="zh-CN" altLang="en-US" sz="1100" b="0" dirty="0">
                <a:solidFill>
                  <a:srgbClr val="000000"/>
                </a:solidFill>
                <a:effectLst/>
                <a:latin typeface="微软雅黑" panose="020B0503020204020204" pitchFamily="34" charset="-122"/>
                <a:ea typeface="微软雅黑" panose="020B0503020204020204" pitchFamily="34" charset="-122"/>
              </a:rPr>
              <a:t>名</a:t>
            </a:r>
            <a:r>
              <a:rPr lang="en-US" altLang="zh-CN" sz="1100" b="0" dirty="0">
                <a:solidFill>
                  <a:srgbClr val="000000"/>
                </a:solidFill>
                <a:effectLst/>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100" b="0" dirty="0">
                <a:solidFill>
                  <a:srgbClr val="000000"/>
                </a:solidFill>
                <a:effectLst/>
                <a:latin typeface="微软雅黑" panose="020B0503020204020204" pitchFamily="34" charset="-122"/>
                <a:ea typeface="微软雅黑" panose="020B0503020204020204" pitchFamily="34" charset="-122"/>
              </a:rPr>
              <a:t>11.</a:t>
            </a:r>
            <a:r>
              <a:rPr lang="zh-CN" altLang="en-US" sz="1100" b="0" dirty="0">
                <a:solidFill>
                  <a:srgbClr val="000000"/>
                </a:solidFill>
                <a:effectLst/>
                <a:latin typeface="微软雅黑" panose="020B0503020204020204" pitchFamily="34" charset="-122"/>
                <a:ea typeface="微软雅黑" panose="020B0503020204020204" pitchFamily="34" charset="-122"/>
              </a:rPr>
              <a:t>研究成果“奇彩化学”在成都市第十六届基础教育优秀科研成果评选中荣获二等奖，获奖 时间，</a:t>
            </a:r>
            <a:r>
              <a:rPr lang="en-US" altLang="zh-CN" sz="1100" b="0" dirty="0">
                <a:solidFill>
                  <a:srgbClr val="000000"/>
                </a:solidFill>
                <a:effectLst/>
                <a:latin typeface="微软雅黑" panose="020B0503020204020204" pitchFamily="34" charset="-122"/>
                <a:ea typeface="微软雅黑" panose="020B0503020204020204" pitchFamily="34" charset="-122"/>
              </a:rPr>
              <a:t>2018 </a:t>
            </a:r>
            <a:r>
              <a:rPr lang="zh-CN" altLang="en-US" sz="1100" b="0" dirty="0">
                <a:solidFill>
                  <a:srgbClr val="000000"/>
                </a:solidFill>
                <a:effectLst/>
                <a:latin typeface="微软雅黑" panose="020B0503020204020204" pitchFamily="34" charset="-122"/>
                <a:ea typeface="微软雅黑" panose="020B0503020204020204" pitchFamily="34" charset="-122"/>
              </a:rPr>
              <a:t>年 </a:t>
            </a:r>
            <a:r>
              <a:rPr lang="en-US" altLang="zh-CN" sz="1100" b="0" dirty="0">
                <a:solidFill>
                  <a:srgbClr val="000000"/>
                </a:solidFill>
                <a:effectLst/>
                <a:latin typeface="微软雅黑" panose="020B0503020204020204" pitchFamily="34" charset="-122"/>
                <a:ea typeface="微软雅黑" panose="020B0503020204020204" pitchFamily="34" charset="-122"/>
              </a:rPr>
              <a:t>9 </a:t>
            </a:r>
            <a:r>
              <a:rPr lang="zh-CN" altLang="en-US" sz="1100" b="0" dirty="0">
                <a:solidFill>
                  <a:srgbClr val="000000"/>
                </a:solidFill>
                <a:effectLst/>
                <a:latin typeface="微软雅黑" panose="020B0503020204020204" pitchFamily="34" charset="-122"/>
                <a:ea typeface="微软雅黑" panose="020B0503020204020204" pitchFamily="34" charset="-122"/>
              </a:rPr>
              <a:t>月，排名第三</a:t>
            </a:r>
            <a:r>
              <a:rPr lang="en-US" altLang="zh-CN" sz="1100" b="0" dirty="0">
                <a:solidFill>
                  <a:srgbClr val="000000"/>
                </a:solidFill>
                <a:effectLst/>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内容占位符 5"/>
          <p:cNvPicPr>
            <a:picLocks noGrp="1" noChangeAspect="1"/>
          </p:cNvPicPr>
          <p:nvPr>
            <p:ph sz="quarter" idx="1"/>
          </p:nvPr>
        </p:nvPicPr>
        <p:blipFill>
          <a:blip r:embed="rId1" cstate="print">
            <a:extLst>
              <a:ext uri="{28A0092B-C50C-407E-A947-70E740481C1C}">
                <a14:useLocalDpi xmlns:a14="http://schemas.microsoft.com/office/drawing/2010/main" val="0"/>
              </a:ext>
            </a:extLst>
          </a:blip>
          <a:stretch>
            <a:fillRect/>
          </a:stretch>
        </p:blipFill>
        <p:spPr>
          <a:xfrm>
            <a:off x="471924" y="819999"/>
            <a:ext cx="1332864" cy="1873214"/>
          </a:xfrm>
        </p:spPr>
      </p:pic>
      <p:sp>
        <p:nvSpPr>
          <p:cNvPr id="11" name="矩形 10"/>
          <p:cNvSpPr/>
          <p:nvPr/>
        </p:nvSpPr>
        <p:spPr>
          <a:xfrm>
            <a:off x="0" y="-53786"/>
            <a:ext cx="7559675" cy="72614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26896" y="47674"/>
            <a:ext cx="7499169"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科学教育研究所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Rectangle 5"/>
          <p:cNvSpPr>
            <a:spLocks noChangeArrowheads="1"/>
          </p:cNvSpPr>
          <p:nvPr/>
        </p:nvSpPr>
        <p:spPr bwMode="auto">
          <a:xfrm>
            <a:off x="1697038" y="2516188"/>
            <a:ext cx="11747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7" name="Rectangle 6"/>
          <p:cNvSpPr>
            <a:spLocks noChangeArrowheads="1"/>
          </p:cNvSpPr>
          <p:nvPr/>
        </p:nvSpPr>
        <p:spPr bwMode="auto">
          <a:xfrm>
            <a:off x="3513138" y="1189039"/>
            <a:ext cx="25177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职务：</a:t>
            </a: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科学教育系系主任</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9" name="Rectangle 8"/>
          <p:cNvSpPr>
            <a:spLocks noChangeArrowheads="1"/>
          </p:cNvSpPr>
          <p:nvPr/>
        </p:nvSpPr>
        <p:spPr bwMode="auto">
          <a:xfrm>
            <a:off x="2632869" y="1772177"/>
            <a:ext cx="4209257" cy="246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办公地址：四川师范大学狮子山校区</a:t>
            </a:r>
            <a:r>
              <a:rPr kumimoji="0" lang="en-US"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4</a:t>
            </a: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教</a:t>
            </a:r>
            <a:r>
              <a:rPr kumimoji="0" lang="en-US"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602</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13" name="Rectangle 10"/>
          <p:cNvSpPr>
            <a:spLocks noChangeArrowheads="1"/>
          </p:cNvSpPr>
          <p:nvPr/>
        </p:nvSpPr>
        <p:spPr bwMode="auto">
          <a:xfrm>
            <a:off x="6681788" y="1778001"/>
            <a:ext cx="1603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14" name="Rectangle 11"/>
          <p:cNvSpPr>
            <a:spLocks noChangeArrowheads="1"/>
          </p:cNvSpPr>
          <p:nvPr/>
        </p:nvSpPr>
        <p:spPr bwMode="auto">
          <a:xfrm>
            <a:off x="2976562" y="2337935"/>
            <a:ext cx="386556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电子邮箱：</a:t>
            </a:r>
            <a:r>
              <a:rPr lang="en-US" altLang="zh-CN" sz="1600" dirty="0">
                <a:latin typeface="微软雅黑" panose="020B0503020204020204" pitchFamily="34" charset="-122"/>
                <a:ea typeface="微软雅黑" panose="020B0503020204020204" pitchFamily="34" charset="-122"/>
              </a:rPr>
              <a:t> wanglili@sicnu.edu.cn</a:t>
            </a:r>
            <a:endParaRPr kumimoji="0" lang="zh-CN" altLang="zh-CN" sz="1600" b="0" i="0" u="none" strike="noStrike" cap="none" normalizeH="0" baseline="0" dirty="0">
              <a:ln>
                <a:noFill/>
              </a:ln>
              <a:solidFill>
                <a:schemeClr val="tx1"/>
              </a:solidFill>
              <a:effectLst/>
            </a:endParaRPr>
          </a:p>
        </p:txBody>
      </p:sp>
      <p:sp>
        <p:nvSpPr>
          <p:cNvPr id="16" name="Rectangle 13"/>
          <p:cNvSpPr>
            <a:spLocks noChangeArrowheads="1"/>
          </p:cNvSpPr>
          <p:nvPr/>
        </p:nvSpPr>
        <p:spPr bwMode="auto">
          <a:xfrm>
            <a:off x="6030913" y="2366963"/>
            <a:ext cx="1603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7" name="Rectangle 14"/>
          <p:cNvSpPr>
            <a:spLocks noChangeArrowheads="1"/>
          </p:cNvSpPr>
          <p:nvPr/>
        </p:nvSpPr>
        <p:spPr bwMode="auto">
          <a:xfrm>
            <a:off x="465370" y="3045619"/>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4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个人</a:t>
            </a:r>
            <a:r>
              <a:rPr lang="zh-CN" altLang="en-US" sz="1400" b="1" dirty="0">
                <a:solidFill>
                  <a:schemeClr val="accent6"/>
                </a:solidFill>
                <a:latin typeface="微软雅黑" panose="020B0503020204020204" pitchFamily="34" charset="-122"/>
                <a:ea typeface="微软雅黑" panose="020B0503020204020204" pitchFamily="34" charset="-122"/>
              </a:rPr>
              <a:t>简介</a:t>
            </a:r>
            <a:endParaRPr kumimoji="0" lang="zh-CN" altLang="zh-CN" sz="1400" b="0" i="0" u="none" strike="noStrike" cap="none" normalizeH="0" baseline="0" dirty="0">
              <a:ln>
                <a:noFill/>
              </a:ln>
              <a:solidFill>
                <a:schemeClr val="accent6"/>
              </a:solidFill>
              <a:effectLst/>
            </a:endParaRPr>
          </a:p>
        </p:txBody>
      </p:sp>
      <p:sp>
        <p:nvSpPr>
          <p:cNvPr id="57" name="Rectangle 54"/>
          <p:cNvSpPr>
            <a:spLocks noChangeArrowheads="1"/>
          </p:cNvSpPr>
          <p:nvPr/>
        </p:nvSpPr>
        <p:spPr bwMode="auto">
          <a:xfrm>
            <a:off x="496888" y="4520730"/>
            <a:ext cx="12567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4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研究及工作经历</a:t>
            </a:r>
            <a:endParaRPr kumimoji="0" lang="zh-CN" altLang="zh-CN" sz="1400" b="0" i="0" u="none" strike="noStrike" cap="none" normalizeH="0" baseline="0" dirty="0">
              <a:ln>
                <a:noFill/>
              </a:ln>
              <a:solidFill>
                <a:schemeClr val="accent6"/>
              </a:solidFill>
              <a:effectLst/>
            </a:endParaRPr>
          </a:p>
        </p:txBody>
      </p:sp>
      <p:sp>
        <p:nvSpPr>
          <p:cNvPr id="58" name="Rectangle 55"/>
          <p:cNvSpPr>
            <a:spLocks noChangeArrowheads="1"/>
          </p:cNvSpPr>
          <p:nvPr/>
        </p:nvSpPr>
        <p:spPr bwMode="auto">
          <a:xfrm>
            <a:off x="1685926" y="5127626"/>
            <a:ext cx="1238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00" name="Rectangle 97"/>
          <p:cNvSpPr>
            <a:spLocks noChangeArrowheads="1"/>
          </p:cNvSpPr>
          <p:nvPr/>
        </p:nvSpPr>
        <p:spPr bwMode="auto">
          <a:xfrm>
            <a:off x="496888" y="596178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4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代表论文</a:t>
            </a:r>
            <a:endParaRPr kumimoji="0" lang="zh-CN" altLang="zh-CN" sz="1400" b="0" i="0" u="none" strike="noStrike" cap="none" normalizeH="0" baseline="0" dirty="0">
              <a:ln>
                <a:noFill/>
              </a:ln>
              <a:solidFill>
                <a:schemeClr val="accent6"/>
              </a:solidFill>
              <a:effectLst/>
            </a:endParaRPr>
          </a:p>
        </p:txBody>
      </p:sp>
      <p:sp>
        <p:nvSpPr>
          <p:cNvPr id="101" name="Rectangle 98"/>
          <p:cNvSpPr>
            <a:spLocks noChangeArrowheads="1"/>
          </p:cNvSpPr>
          <p:nvPr/>
        </p:nvSpPr>
        <p:spPr bwMode="auto">
          <a:xfrm>
            <a:off x="1176338" y="7312026"/>
            <a:ext cx="142875"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98" name="Rectangle 195"/>
          <p:cNvSpPr>
            <a:spLocks noChangeArrowheads="1"/>
          </p:cNvSpPr>
          <p:nvPr/>
        </p:nvSpPr>
        <p:spPr bwMode="auto">
          <a:xfrm>
            <a:off x="328613" y="10642601"/>
            <a:ext cx="11588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Calibri" panose="020F0502020204030204" pitchFamily="34" charset="0"/>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201" name="文本框 200"/>
          <p:cNvSpPr txBox="1"/>
          <p:nvPr/>
        </p:nvSpPr>
        <p:spPr>
          <a:xfrm>
            <a:off x="6128610" y="786574"/>
            <a:ext cx="1266693" cy="523220"/>
          </a:xfrm>
          <a:prstGeom prst="rect">
            <a:avLst/>
          </a:prstGeom>
          <a:noFill/>
        </p:spPr>
        <p:txBody>
          <a:bodyPr wrap="none" rtlCol="0">
            <a:spAutoFit/>
          </a:bodyPr>
          <a:lstStyle/>
          <a:p>
            <a:r>
              <a:rPr lang="zh-CN" altLang="en-US" sz="2800" b="1" dirty="0">
                <a:solidFill>
                  <a:schemeClr val="bg1">
                    <a:lumMod val="50000"/>
                  </a:schemeClr>
                </a:solidFill>
                <a:latin typeface="楷体" panose="02010609060101010101" pitchFamily="49" charset="-122"/>
                <a:ea typeface="楷体" panose="02010609060101010101" pitchFamily="49" charset="-122"/>
              </a:rPr>
              <a:t>王丽丽</a:t>
            </a:r>
            <a:endParaRPr lang="zh-CN" altLang="en-US" sz="2800" b="1" dirty="0">
              <a:solidFill>
                <a:schemeClr val="bg1">
                  <a:lumMod val="50000"/>
                </a:schemeClr>
              </a:solidFill>
              <a:latin typeface="楷体" panose="02010609060101010101" pitchFamily="49" charset="-122"/>
              <a:ea typeface="楷体" panose="02010609060101010101" pitchFamily="49" charset="-122"/>
            </a:endParaRPr>
          </a:p>
        </p:txBody>
      </p:sp>
      <p:sp>
        <p:nvSpPr>
          <p:cNvPr id="205" name="文本框 204"/>
          <p:cNvSpPr txBox="1"/>
          <p:nvPr/>
        </p:nvSpPr>
        <p:spPr>
          <a:xfrm>
            <a:off x="496888" y="3364513"/>
            <a:ext cx="6678178" cy="890693"/>
          </a:xfrm>
          <a:prstGeom prst="rect">
            <a:avLst/>
          </a:prstGeom>
          <a:noFill/>
        </p:spPr>
        <p:txBody>
          <a:bodyPr wrap="square">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王丽丽，四川师范大学科学教育专业讲师，硕士生导师，毕业于苏州大学课程与教学论（化学）专业，目前首都师范大学比较教育专业教育学博士在读。</a:t>
            </a:r>
            <a:r>
              <a:rPr lang="zh-CN" altLang="zh-CN" sz="1200" dirty="0">
                <a:latin typeface="微软雅黑" panose="020B0503020204020204" pitchFamily="34" charset="-122"/>
                <a:ea typeface="微软雅黑" panose="020B0503020204020204" pitchFamily="34" charset="-122"/>
              </a:rPr>
              <a:t>主要从事</a:t>
            </a:r>
            <a:r>
              <a:rPr lang="zh-CN" altLang="en-US" sz="1200" dirty="0">
                <a:latin typeface="微软雅黑" panose="020B0503020204020204" pitchFamily="34" charset="-122"/>
                <a:ea typeface="微软雅黑" panose="020B0503020204020204" pitchFamily="34" charset="-122"/>
              </a:rPr>
              <a:t>科学（理科）教育国际比较、科学教师培养、科学教学研究等。</a:t>
            </a:r>
            <a:endParaRPr lang="zh-CN" altLang="en-US" sz="1200" dirty="0">
              <a:latin typeface="微软雅黑" panose="020B0503020204020204" pitchFamily="34" charset="-122"/>
              <a:ea typeface="微软雅黑" panose="020B0503020204020204" pitchFamily="34" charset="-122"/>
            </a:endParaRPr>
          </a:p>
        </p:txBody>
      </p:sp>
      <p:sp>
        <p:nvSpPr>
          <p:cNvPr id="207" name="文本框 206"/>
          <p:cNvSpPr txBox="1"/>
          <p:nvPr/>
        </p:nvSpPr>
        <p:spPr>
          <a:xfrm>
            <a:off x="503611" y="4822921"/>
            <a:ext cx="6678178" cy="890693"/>
          </a:xfrm>
          <a:prstGeom prst="rect">
            <a:avLst/>
          </a:prstGeom>
          <a:noFill/>
        </p:spPr>
        <p:txBody>
          <a:bodyPr wrap="square">
            <a:spAutoFit/>
          </a:bodyPr>
          <a:lstStyle/>
          <a:p>
            <a:pPr marL="0" indent="0">
              <a:lnSpc>
                <a:spcPct val="150000"/>
              </a:lnSpc>
              <a:buNone/>
            </a:pPr>
            <a:r>
              <a:rPr lang="en-US" altLang="zh-CN" sz="1200" dirty="0">
                <a:latin typeface="微软雅黑" panose="020B0503020204020204" pitchFamily="34" charset="-122"/>
                <a:ea typeface="微软雅黑" panose="020B0503020204020204" pitchFamily="34" charset="-122"/>
              </a:rPr>
              <a:t>2012</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-2013</a:t>
            </a:r>
            <a:r>
              <a:rPr lang="zh-CN" altLang="en-US" sz="1200" dirty="0">
                <a:latin typeface="微软雅黑" panose="020B0503020204020204" pitchFamily="34" charset="-122"/>
                <a:ea typeface="微软雅黑" panose="020B0503020204020204" pitchFamily="34" charset="-122"/>
              </a:rPr>
              <a:t>年，资阳中学任教</a:t>
            </a:r>
            <a:endParaRPr lang="en-US" altLang="zh-CN" sz="12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200" dirty="0">
                <a:latin typeface="微软雅黑" panose="020B0503020204020204" pitchFamily="34" charset="-122"/>
                <a:ea typeface="微软雅黑" panose="020B0503020204020204" pitchFamily="34" charset="-122"/>
              </a:rPr>
              <a:t>2013</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至今，四川师范大学化学与材料科学学院科学教育系主任</a:t>
            </a:r>
            <a:endParaRPr lang="en-US" altLang="zh-CN" sz="12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200" dirty="0">
                <a:latin typeface="微软雅黑" panose="020B0503020204020204" pitchFamily="34" charset="-122"/>
                <a:ea typeface="微软雅黑" panose="020B0503020204020204" pitchFamily="34" charset="-122"/>
              </a:rPr>
              <a:t>2020</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至今 ，首都师范大学博士在读</a:t>
            </a:r>
            <a:endParaRPr lang="en-US" altLang="zh-CN" sz="1200" dirty="0">
              <a:latin typeface="微软雅黑" panose="020B0503020204020204" pitchFamily="34" charset="-122"/>
              <a:ea typeface="微软雅黑" panose="020B0503020204020204" pitchFamily="34" charset="-122"/>
            </a:endParaRPr>
          </a:p>
        </p:txBody>
      </p:sp>
      <p:sp>
        <p:nvSpPr>
          <p:cNvPr id="208" name="文本框 207"/>
          <p:cNvSpPr txBox="1"/>
          <p:nvPr/>
        </p:nvSpPr>
        <p:spPr>
          <a:xfrm>
            <a:off x="492872" y="6232526"/>
            <a:ext cx="6671455" cy="1998689"/>
          </a:xfrm>
          <a:prstGeom prst="rect">
            <a:avLst/>
          </a:prstGeom>
          <a:noFill/>
        </p:spPr>
        <p:txBody>
          <a:bodyPr wrap="square">
            <a:spAutoFit/>
          </a:bodyPr>
          <a:lstStyle/>
          <a:p>
            <a:pPr marL="0" indent="0">
              <a:lnSpc>
                <a:spcPct val="150000"/>
              </a:lnSpc>
              <a:buNone/>
            </a:pPr>
            <a:r>
              <a:rPr lang="en-US" altLang="zh-CN" sz="1200" dirty="0">
                <a:latin typeface="微软雅黑" panose="020B0503020204020204" pitchFamily="34" charset="-122"/>
                <a:ea typeface="微软雅黑" panose="020B0503020204020204" pitchFamily="34" charset="-122"/>
              </a:rPr>
              <a:t>1.</a:t>
            </a:r>
            <a:r>
              <a:rPr lang="zh-CN" altLang="en-US" sz="1200" dirty="0">
                <a:latin typeface="微软雅黑" panose="020B0503020204020204" pitchFamily="34" charset="-122"/>
                <a:ea typeface="微软雅黑" panose="020B0503020204020204" pitchFamily="34" charset="-122"/>
              </a:rPr>
              <a:t>王丽丽</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丁邦平</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王萍</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中小学科学实验教学的演变与改革</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国际经验及其启示</a:t>
            </a:r>
            <a:r>
              <a:rPr lang="en-US" altLang="zh-CN" sz="1200" dirty="0">
                <a:latin typeface="微软雅黑" panose="020B0503020204020204" pitchFamily="34" charset="-122"/>
                <a:ea typeface="微软雅黑" panose="020B0503020204020204" pitchFamily="34" charset="-122"/>
              </a:rPr>
              <a:t>[J].</a:t>
            </a:r>
            <a:r>
              <a:rPr lang="zh-CN" altLang="en-US" sz="1200" dirty="0">
                <a:latin typeface="微软雅黑" panose="020B0503020204020204" pitchFamily="34" charset="-122"/>
                <a:ea typeface="微软雅黑" panose="020B0503020204020204" pitchFamily="34" charset="-122"/>
              </a:rPr>
              <a:t>课程</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教材</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教法</a:t>
            </a:r>
            <a:r>
              <a:rPr lang="en-US" altLang="zh-CN" sz="1200" dirty="0">
                <a:latin typeface="微软雅黑" panose="020B0503020204020204" pitchFamily="34" charset="-122"/>
                <a:ea typeface="微软雅黑" panose="020B0503020204020204" pitchFamily="34" charset="-122"/>
              </a:rPr>
              <a:t>,2022,42(11):153-159.</a:t>
            </a:r>
            <a:endParaRPr lang="en-US" altLang="zh-CN" sz="12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200" dirty="0">
                <a:latin typeface="微软雅黑" panose="020B0503020204020204" pitchFamily="34" charset="-122"/>
                <a:ea typeface="微软雅黑" panose="020B0503020204020204" pitchFamily="34" charset="-122"/>
              </a:rPr>
              <a:t>2.</a:t>
            </a:r>
            <a:r>
              <a:rPr lang="zh-CN" altLang="en-US" sz="1200" dirty="0">
                <a:latin typeface="微软雅黑" panose="020B0503020204020204" pitchFamily="34" charset="-122"/>
                <a:ea typeface="微软雅黑" panose="020B0503020204020204" pitchFamily="34" charset="-122"/>
              </a:rPr>
              <a:t> 王丽丽</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吴暾艳</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张艳华</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谭宗俊</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过氧化氢催化分解制备氧气的实验改进研究</a:t>
            </a:r>
            <a:r>
              <a:rPr lang="en-US" altLang="zh-CN" sz="1200" dirty="0">
                <a:latin typeface="微软雅黑" panose="020B0503020204020204" pitchFamily="34" charset="-122"/>
                <a:ea typeface="微软雅黑" panose="020B0503020204020204" pitchFamily="34" charset="-122"/>
              </a:rPr>
              <a:t>[J].</a:t>
            </a:r>
            <a:r>
              <a:rPr lang="zh-CN" altLang="en-US" sz="1200" dirty="0">
                <a:latin typeface="微软雅黑" panose="020B0503020204020204" pitchFamily="34" charset="-122"/>
                <a:ea typeface="微软雅黑" panose="020B0503020204020204" pitchFamily="34" charset="-122"/>
              </a:rPr>
              <a:t>化学教学</a:t>
            </a:r>
            <a:r>
              <a:rPr lang="en-US" altLang="zh-CN" sz="1200" dirty="0">
                <a:latin typeface="微软雅黑" panose="020B0503020204020204" pitchFamily="34" charset="-122"/>
                <a:ea typeface="微软雅黑" panose="020B0503020204020204" pitchFamily="34" charset="-122"/>
              </a:rPr>
              <a:t>,2019(06):73-75.</a:t>
            </a:r>
            <a:endParaRPr lang="en-US" altLang="zh-CN" sz="12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200" dirty="0">
                <a:latin typeface="微软雅黑" panose="020B0503020204020204" pitchFamily="34" charset="-122"/>
                <a:ea typeface="微软雅黑" panose="020B0503020204020204" pitchFamily="34" charset="-122"/>
              </a:rPr>
              <a:t>3.</a:t>
            </a:r>
            <a:r>
              <a:rPr lang="zh-CN" altLang="en-US" sz="1200" dirty="0">
                <a:latin typeface="微软雅黑" panose="020B0503020204020204" pitchFamily="34" charset="-122"/>
                <a:ea typeface="微软雅黑" panose="020B0503020204020204" pitchFamily="34" charset="-122"/>
              </a:rPr>
              <a:t> 王萍</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王丽丽</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张艳华</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伏劲松</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母代东</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基于认知模型建构的“盐类水解程度大小内因分析”的教学实验设计</a:t>
            </a:r>
            <a:r>
              <a:rPr lang="en-US" altLang="zh-CN" sz="1200" dirty="0">
                <a:latin typeface="微软雅黑" panose="020B0503020204020204" pitchFamily="34" charset="-122"/>
                <a:ea typeface="微软雅黑" panose="020B0503020204020204" pitchFamily="34" charset="-122"/>
              </a:rPr>
              <a:t>[J].</a:t>
            </a:r>
            <a:r>
              <a:rPr lang="zh-CN" altLang="en-US" sz="1200" dirty="0">
                <a:latin typeface="微软雅黑" panose="020B0503020204020204" pitchFamily="34" charset="-122"/>
                <a:ea typeface="微软雅黑" panose="020B0503020204020204" pitchFamily="34" charset="-122"/>
              </a:rPr>
              <a:t>化学教育</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中英文</a:t>
            </a:r>
            <a:r>
              <a:rPr lang="en-US" altLang="zh-CN" sz="1200" dirty="0">
                <a:latin typeface="微软雅黑" panose="020B0503020204020204" pitchFamily="34" charset="-122"/>
                <a:ea typeface="微软雅黑" panose="020B0503020204020204" pitchFamily="34" charset="-122"/>
              </a:rPr>
              <a:t>),2018,39(13):50-53.</a:t>
            </a:r>
            <a:endParaRPr lang="en-US" altLang="zh-CN" sz="12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200" dirty="0">
                <a:latin typeface="微软雅黑" panose="020B0503020204020204" pitchFamily="34" charset="-122"/>
                <a:ea typeface="微软雅黑" panose="020B0503020204020204" pitchFamily="34" charset="-122"/>
              </a:rPr>
              <a:t>4.</a:t>
            </a:r>
            <a:r>
              <a:rPr lang="zh-CN" altLang="en-US" sz="1200" dirty="0">
                <a:latin typeface="微软雅黑" panose="020B0503020204020204" pitchFamily="34" charset="-122"/>
                <a:ea typeface="微软雅黑" panose="020B0503020204020204" pitchFamily="34" charset="-122"/>
              </a:rPr>
              <a:t>王伟群</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王丽丽</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现代大众科学教育改革的领军人物</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彼特</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费逊姆</a:t>
            </a:r>
            <a:r>
              <a:rPr lang="en-US" altLang="zh-CN" sz="1200" dirty="0">
                <a:latin typeface="微软雅黑" panose="020B0503020204020204" pitchFamily="34" charset="-122"/>
                <a:ea typeface="微软雅黑" panose="020B0503020204020204" pitchFamily="34" charset="-122"/>
              </a:rPr>
              <a:t>[J].</a:t>
            </a:r>
            <a:r>
              <a:rPr lang="zh-CN" altLang="en-US" sz="1200" dirty="0">
                <a:latin typeface="微软雅黑" panose="020B0503020204020204" pitchFamily="34" charset="-122"/>
                <a:ea typeface="微软雅黑" panose="020B0503020204020204" pitchFamily="34" charset="-122"/>
              </a:rPr>
              <a:t>化学教育</a:t>
            </a:r>
            <a:r>
              <a:rPr lang="en-US" altLang="zh-CN" sz="1200" dirty="0">
                <a:latin typeface="微软雅黑" panose="020B0503020204020204" pitchFamily="34" charset="-122"/>
                <a:ea typeface="微软雅黑" panose="020B0503020204020204" pitchFamily="34" charset="-122"/>
              </a:rPr>
              <a:t>,2014,35(20):60-64.</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9"/>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59582" y="792408"/>
            <a:ext cx="1432832" cy="187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a:xfrm>
            <a:off x="0" y="-53786"/>
            <a:ext cx="7559675" cy="72614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26896" y="47674"/>
            <a:ext cx="7499169"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科学教育研究所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Rectangle 5"/>
          <p:cNvSpPr>
            <a:spLocks noChangeArrowheads="1"/>
          </p:cNvSpPr>
          <p:nvPr/>
        </p:nvSpPr>
        <p:spPr bwMode="auto">
          <a:xfrm>
            <a:off x="1697038" y="2516188"/>
            <a:ext cx="11747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7" name="Rectangle 6"/>
          <p:cNvSpPr>
            <a:spLocks noChangeArrowheads="1"/>
          </p:cNvSpPr>
          <p:nvPr/>
        </p:nvSpPr>
        <p:spPr bwMode="auto">
          <a:xfrm>
            <a:off x="3513138" y="1189038"/>
            <a:ext cx="21541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职务：硕士研究生导师</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9" name="Rectangle 8"/>
          <p:cNvSpPr>
            <a:spLocks noChangeArrowheads="1"/>
          </p:cNvSpPr>
          <p:nvPr/>
        </p:nvSpPr>
        <p:spPr bwMode="auto">
          <a:xfrm>
            <a:off x="2284527" y="1772179"/>
            <a:ext cx="4893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办公地址：四川师范大学狮子山校区</a:t>
            </a:r>
            <a:r>
              <a:rPr lang="zh-CN" altLang="en-US" sz="1600" dirty="0">
                <a:solidFill>
                  <a:srgbClr val="000000"/>
                </a:solidFill>
                <a:latin typeface="微软雅黑" panose="020B0503020204020204" pitchFamily="34" charset="-122"/>
                <a:ea typeface="微软雅黑" panose="020B0503020204020204" pitchFamily="34" charset="-122"/>
              </a:rPr>
              <a:t>生态广场</a:t>
            </a:r>
            <a:r>
              <a:rPr lang="en-US" altLang="zh-CN" sz="1600" dirty="0">
                <a:solidFill>
                  <a:srgbClr val="000000"/>
                </a:solidFill>
                <a:latin typeface="微软雅黑" panose="020B0503020204020204" pitchFamily="34" charset="-122"/>
                <a:ea typeface="微软雅黑" panose="020B0503020204020204" pitchFamily="34" charset="-122"/>
              </a:rPr>
              <a:t>2</a:t>
            </a:r>
            <a:r>
              <a:rPr lang="zh-CN" altLang="en-US" sz="1600" dirty="0">
                <a:solidFill>
                  <a:srgbClr val="000000"/>
                </a:solidFill>
                <a:latin typeface="微软雅黑" panose="020B0503020204020204" pitchFamily="34" charset="-122"/>
                <a:ea typeface="微软雅黑" panose="020B0503020204020204" pitchFamily="34" charset="-122"/>
              </a:rPr>
              <a:t>栋</a:t>
            </a:r>
            <a:r>
              <a:rPr lang="en-US" altLang="zh-CN" sz="1600" dirty="0">
                <a:solidFill>
                  <a:srgbClr val="000000"/>
                </a:solidFill>
                <a:latin typeface="微软雅黑" panose="020B0503020204020204" pitchFamily="34" charset="-122"/>
                <a:ea typeface="微软雅黑" panose="020B0503020204020204" pitchFamily="34" charset="-122"/>
              </a:rPr>
              <a:t>405</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14" name="Rectangle 11"/>
          <p:cNvSpPr>
            <a:spLocks noChangeArrowheads="1"/>
          </p:cNvSpPr>
          <p:nvPr/>
        </p:nvSpPr>
        <p:spPr bwMode="auto">
          <a:xfrm>
            <a:off x="2976563" y="2366963"/>
            <a:ext cx="387418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914400"/>
            <a:r>
              <a:rPr kumimoji="0" lang="zh-CN" altLang="zh-CN" sz="160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电子邮箱</a:t>
            </a:r>
            <a:r>
              <a:rPr lang="zh-CN" altLang="en-US" sz="1600" dirty="0">
                <a:solidFill>
                  <a:srgbClr val="000000"/>
                </a:solidFill>
                <a:latin typeface="微软雅黑" panose="020B0503020204020204" pitchFamily="34" charset="-122"/>
                <a:ea typeface="微软雅黑" panose="020B0503020204020204" pitchFamily="34" charset="-122"/>
              </a:rPr>
              <a:t>：</a:t>
            </a:r>
            <a:r>
              <a:rPr kumimoji="0" lang="zh-CN" altLang="zh-CN" sz="160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114534625@qq.com</a:t>
            </a:r>
            <a:endParaRPr kumimoji="0" lang="zh-CN" altLang="zh-CN" sz="1600" i="0" u="none" strike="noStrike" cap="none" normalizeH="0" baseline="0" dirty="0">
              <a:ln>
                <a:noFill/>
              </a:ln>
              <a:solidFill>
                <a:schemeClr val="tx1"/>
              </a:solidFill>
              <a:effectLst/>
            </a:endParaRPr>
          </a:p>
        </p:txBody>
      </p:sp>
      <p:sp>
        <p:nvSpPr>
          <p:cNvPr id="17" name="Rectangle 14"/>
          <p:cNvSpPr>
            <a:spLocks noChangeArrowheads="1"/>
          </p:cNvSpPr>
          <p:nvPr/>
        </p:nvSpPr>
        <p:spPr bwMode="auto">
          <a:xfrm>
            <a:off x="496888" y="2991380"/>
            <a:ext cx="66684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个人简介</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18" name="Rectangle 15"/>
          <p:cNvSpPr>
            <a:spLocks noChangeArrowheads="1"/>
          </p:cNvSpPr>
          <p:nvPr/>
        </p:nvSpPr>
        <p:spPr bwMode="auto">
          <a:xfrm>
            <a:off x="1176338" y="2922588"/>
            <a:ext cx="1238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1" i="0" u="none" strike="noStrike" cap="none" normalizeH="0" baseline="0">
                <a:ln>
                  <a:noFill/>
                </a:ln>
                <a:solidFill>
                  <a:srgbClr val="ED7D31"/>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57" name="Rectangle 54"/>
          <p:cNvSpPr>
            <a:spLocks noChangeArrowheads="1"/>
          </p:cNvSpPr>
          <p:nvPr/>
        </p:nvSpPr>
        <p:spPr bwMode="auto">
          <a:xfrm>
            <a:off x="496888" y="5246994"/>
            <a:ext cx="116698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研究及工作经历</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58" name="Rectangle 55"/>
          <p:cNvSpPr>
            <a:spLocks noChangeArrowheads="1"/>
          </p:cNvSpPr>
          <p:nvPr/>
        </p:nvSpPr>
        <p:spPr bwMode="auto">
          <a:xfrm>
            <a:off x="1685926" y="5127626"/>
            <a:ext cx="1238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00" name="Rectangle 97"/>
          <p:cNvSpPr>
            <a:spLocks noChangeArrowheads="1"/>
          </p:cNvSpPr>
          <p:nvPr/>
        </p:nvSpPr>
        <p:spPr bwMode="auto">
          <a:xfrm>
            <a:off x="496888" y="7708317"/>
            <a:ext cx="66684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代表论文</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101" name="Rectangle 98"/>
          <p:cNvSpPr>
            <a:spLocks noChangeArrowheads="1"/>
          </p:cNvSpPr>
          <p:nvPr/>
        </p:nvSpPr>
        <p:spPr bwMode="auto">
          <a:xfrm>
            <a:off x="1176338" y="7312026"/>
            <a:ext cx="142875"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98" name="Rectangle 195"/>
          <p:cNvSpPr>
            <a:spLocks noChangeArrowheads="1"/>
          </p:cNvSpPr>
          <p:nvPr/>
        </p:nvSpPr>
        <p:spPr bwMode="auto">
          <a:xfrm>
            <a:off x="328613" y="10642601"/>
            <a:ext cx="11588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Calibri" panose="020F0502020204030204" pitchFamily="34" charset="0"/>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201" name="文本框 200"/>
          <p:cNvSpPr txBox="1"/>
          <p:nvPr/>
        </p:nvSpPr>
        <p:spPr>
          <a:xfrm>
            <a:off x="6357938" y="786527"/>
            <a:ext cx="906017" cy="523220"/>
          </a:xfrm>
          <a:prstGeom prst="rect">
            <a:avLst/>
          </a:prstGeom>
          <a:noFill/>
        </p:spPr>
        <p:txBody>
          <a:bodyPr wrap="none" rtlCol="0">
            <a:spAutoFit/>
          </a:bodyPr>
          <a:lstStyle/>
          <a:p>
            <a:r>
              <a:rPr lang="zh-CN" altLang="en-US" sz="2800" b="1" dirty="0">
                <a:solidFill>
                  <a:schemeClr val="bg1">
                    <a:lumMod val="50000"/>
                  </a:schemeClr>
                </a:solidFill>
                <a:latin typeface="楷体" panose="02010609060101010101" pitchFamily="49" charset="-122"/>
                <a:ea typeface="楷体" panose="02010609060101010101" pitchFamily="49" charset="-122"/>
              </a:rPr>
              <a:t>王威</a:t>
            </a:r>
            <a:endParaRPr lang="zh-CN" altLang="en-US" sz="2800" b="1" dirty="0">
              <a:solidFill>
                <a:schemeClr val="bg1">
                  <a:lumMod val="50000"/>
                </a:schemeClr>
              </a:solidFill>
              <a:latin typeface="楷体" panose="02010609060101010101" pitchFamily="49" charset="-122"/>
              <a:ea typeface="楷体" panose="02010609060101010101" pitchFamily="49" charset="-122"/>
            </a:endParaRPr>
          </a:p>
        </p:txBody>
      </p:sp>
      <p:sp>
        <p:nvSpPr>
          <p:cNvPr id="205" name="文本框 204"/>
          <p:cNvSpPr txBox="1"/>
          <p:nvPr/>
        </p:nvSpPr>
        <p:spPr>
          <a:xfrm>
            <a:off x="490221" y="3253036"/>
            <a:ext cx="6678178" cy="1839863"/>
          </a:xfrm>
          <a:prstGeom prst="rect">
            <a:avLst/>
          </a:prstGeom>
          <a:noFill/>
        </p:spPr>
        <p:txBody>
          <a:bodyPr wrap="square">
            <a:spAutoFit/>
          </a:bodyPr>
          <a:lstStyle/>
          <a:p>
            <a:pPr>
              <a:lnSpc>
                <a:spcPct val="150000"/>
              </a:lnSpc>
            </a:pPr>
            <a:r>
              <a:rPr lang="zh-CN" altLang="en-US" sz="1100" dirty="0">
                <a:latin typeface="微软雅黑" panose="020B0503020204020204" pitchFamily="34" charset="-122"/>
                <a:ea typeface="微软雅黑" panose="020B0503020204020204" pitchFamily="34" charset="-122"/>
                <a:cs typeface="Times New Roman" panose="02020603050405020304" pitchFamily="18" charset="0"/>
              </a:rPr>
              <a:t>王威，</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2014</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年毕业于北京师范大学教育学博士，四川师范大学教授、师范教育管理办公室任副主任、课程与教学论</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生物</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学术型硕士生导师。</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2013</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月，聘为四川师范大学“</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251 </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学科教学论人才培养计划</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人选，</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2014</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月，聘为四川省教科所教育部基础教育教材发展中心指导专家，</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2015</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年全国教育硕士专业学位优秀论文指导教师</a:t>
            </a:r>
            <a:r>
              <a:rPr lang="zh-CN" altLang="en-US" sz="1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2016</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11</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月，聘为教育部北京师范大学基础教育课程研究中心北师大</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版初中</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生物学</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教材的培训专家，</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2018</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月，被评为“全国第六届教育硕士优秀教师”</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2018</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年与</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2021</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年分别获四川省普通教育优秀成果二等奖，</a:t>
            </a:r>
            <a:r>
              <a:rPr lang="en-US"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2021-2022 </a:t>
            </a:r>
            <a:r>
              <a:rPr lang="zh-CN" altLang="en-US" sz="1100" dirty="0">
                <a:effectLst/>
                <a:latin typeface="微软雅黑" panose="020B0503020204020204" pitchFamily="34" charset="-122"/>
                <a:ea typeface="微软雅黑" panose="020B0503020204020204" pitchFamily="34" charset="-122"/>
                <a:cs typeface="Times New Roman" panose="02020603050405020304" pitchFamily="18" charset="0"/>
              </a:rPr>
              <a:t>年在教育部教师司工作，目前主要研究方向为教师专业发展、生物学概念教学、生物学迷思概念、生物学实验教学、生物教学方法等。</a:t>
            </a:r>
            <a:endParaRPr lang="zh-CN" altLang="en-US" sz="1100" dirty="0">
              <a:latin typeface="微软雅黑" panose="020B0503020204020204" pitchFamily="34" charset="-122"/>
              <a:ea typeface="微软雅黑" panose="020B0503020204020204" pitchFamily="34" charset="-122"/>
            </a:endParaRPr>
          </a:p>
        </p:txBody>
      </p:sp>
      <p:sp>
        <p:nvSpPr>
          <p:cNvPr id="207" name="文本框 206"/>
          <p:cNvSpPr txBox="1"/>
          <p:nvPr/>
        </p:nvSpPr>
        <p:spPr>
          <a:xfrm>
            <a:off x="490221" y="5510461"/>
            <a:ext cx="6678178" cy="2093778"/>
          </a:xfrm>
          <a:prstGeom prst="rect">
            <a:avLst/>
          </a:prstGeom>
          <a:noFill/>
        </p:spPr>
        <p:txBody>
          <a:bodyPr wrap="square">
            <a:spAutoFit/>
          </a:bodyPr>
          <a:lstStyle/>
          <a:p>
            <a:pPr>
              <a:lnSpc>
                <a:spcPct val="150000"/>
              </a:lnSpc>
            </a:pPr>
            <a:r>
              <a:rPr lang="en-US" altLang="zh-CN" sz="1100" dirty="0">
                <a:latin typeface="微软雅黑" panose="020B0503020204020204" pitchFamily="34" charset="-122"/>
                <a:ea typeface="微软雅黑" panose="020B0503020204020204" pitchFamily="34" charset="-122"/>
              </a:rPr>
              <a:t>2012.06-</a:t>
            </a:r>
            <a:r>
              <a:rPr lang="zh-CN" altLang="en-US" sz="1100" dirty="0">
                <a:latin typeface="微软雅黑" panose="020B0503020204020204" pitchFamily="34" charset="-122"/>
                <a:ea typeface="微软雅黑" panose="020B0503020204020204" pitchFamily="34" charset="-122"/>
              </a:rPr>
              <a:t>至今，四川师范大学 生科院教论专业教师</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2013.06-</a:t>
            </a:r>
            <a:r>
              <a:rPr lang="zh-CN" altLang="en-US" sz="1100" dirty="0">
                <a:latin typeface="微软雅黑" panose="020B0503020204020204" pitchFamily="34" charset="-122"/>
                <a:ea typeface="微软雅黑" panose="020B0503020204020204" pitchFamily="34" charset="-122"/>
              </a:rPr>
              <a:t>至今，四川师范大学 学科教学</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生物</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专业硕士导师</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2016.11-</a:t>
            </a:r>
            <a:r>
              <a:rPr lang="zh-CN" altLang="en-US" sz="1100" dirty="0">
                <a:latin typeface="微软雅黑" panose="020B0503020204020204" pitchFamily="34" charset="-122"/>
                <a:ea typeface="微软雅黑" panose="020B0503020204020204" pitchFamily="34" charset="-122"/>
              </a:rPr>
              <a:t>至今，四川师范大学 课程与教学论 </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生物</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学术型导师</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2019.1-2019.12</a:t>
            </a:r>
            <a:r>
              <a:rPr lang="zh-CN" altLang="en-US" sz="1100" dirty="0">
                <a:latin typeface="微软雅黑" panose="020B0503020204020204" pitchFamily="34" charset="-122"/>
                <a:ea typeface="微软雅黑" panose="020B0503020204020204" pitchFamily="34" charset="-122"/>
              </a:rPr>
              <a:t>，在四川省教育科学学院，合作参与“中学生物学概念系统化内生与实践性裂变研究”项目课题研发与实践</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2019.05-2022.04</a:t>
            </a:r>
            <a:r>
              <a:rPr lang="zh-CN" altLang="en-US" sz="1100" dirty="0">
                <a:latin typeface="微软雅黑" panose="020B0503020204020204" pitchFamily="34" charset="-122"/>
                <a:ea typeface="微软雅黑" panose="020B0503020204020204" pitchFamily="34" charset="-122"/>
              </a:rPr>
              <a:t>，四川师范大学 教师教育学院 </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教师培训学院</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副院长</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2020.07-2021.07</a:t>
            </a:r>
            <a:r>
              <a:rPr lang="zh-CN" altLang="en-US" sz="1100" dirty="0">
                <a:latin typeface="微软雅黑" panose="020B0503020204020204" pitchFamily="34" charset="-122"/>
                <a:ea typeface="微软雅黑" panose="020B0503020204020204" pitchFamily="34" charset="-122"/>
              </a:rPr>
              <a:t>，中华人民共和国教育部 教师工作司发展处副处级干部</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2022.04-</a:t>
            </a:r>
            <a:r>
              <a:rPr lang="zh-CN" altLang="en-US" sz="1100" dirty="0">
                <a:latin typeface="微软雅黑" panose="020B0503020204020204" pitchFamily="34" charset="-122"/>
                <a:ea typeface="微软雅黑" panose="020B0503020204020204" pitchFamily="34" charset="-122"/>
              </a:rPr>
              <a:t>至今，四川师范大学 师范教育管理办公室副主任</a:t>
            </a:r>
            <a:endParaRPr lang="zh-CN" altLang="en-US" sz="1100" dirty="0">
              <a:latin typeface="微软雅黑" panose="020B0503020204020204" pitchFamily="34" charset="-122"/>
              <a:ea typeface="微软雅黑" panose="020B0503020204020204" pitchFamily="34" charset="-122"/>
            </a:endParaRPr>
          </a:p>
        </p:txBody>
      </p:sp>
      <p:sp>
        <p:nvSpPr>
          <p:cNvPr id="208" name="文本框 207"/>
          <p:cNvSpPr txBox="1"/>
          <p:nvPr/>
        </p:nvSpPr>
        <p:spPr>
          <a:xfrm>
            <a:off x="506717" y="7971360"/>
            <a:ext cx="6671006" cy="2601610"/>
          </a:xfrm>
          <a:prstGeom prst="rect">
            <a:avLst/>
          </a:prstGeom>
          <a:noFill/>
        </p:spPr>
        <p:txBody>
          <a:bodyPr wrap="square">
            <a:spAutoFit/>
          </a:bodyPr>
          <a:lstStyle/>
          <a:p>
            <a:pPr>
              <a:lnSpc>
                <a:spcPct val="150000"/>
              </a:lnSpc>
            </a:pPr>
            <a:r>
              <a:rPr lang="en-US" altLang="zh-CN" sz="1100" dirty="0">
                <a:latin typeface="微软雅黑" panose="020B0503020204020204" pitchFamily="34" charset="-122"/>
                <a:ea typeface="微软雅黑" panose="020B0503020204020204" pitchFamily="34" charset="-122"/>
              </a:rPr>
              <a:t>1.2016</a:t>
            </a:r>
            <a:r>
              <a:rPr lang="zh-CN" altLang="en-US" sz="1100" dirty="0">
                <a:latin typeface="微软雅黑" panose="020B0503020204020204" pitchFamily="34" charset="-122"/>
                <a:ea typeface="微软雅黑" panose="020B0503020204020204" pitchFamily="34" charset="-122"/>
              </a:rPr>
              <a:t>年</a:t>
            </a:r>
            <a:r>
              <a:rPr lang="en-US" altLang="zh-CN" sz="1100" dirty="0">
                <a:latin typeface="微软雅黑" panose="020B0503020204020204" pitchFamily="34" charset="-122"/>
                <a:ea typeface="微软雅黑" panose="020B0503020204020204" pitchFamily="34" charset="-122"/>
              </a:rPr>
              <a:t>7</a:t>
            </a:r>
            <a:r>
              <a:rPr lang="zh-CN" altLang="en-US" sz="1100" dirty="0">
                <a:latin typeface="微软雅黑" panose="020B0503020204020204" pitchFamily="34" charset="-122"/>
                <a:ea typeface="微软雅黑" panose="020B0503020204020204" pitchFamily="34" charset="-122"/>
              </a:rPr>
              <a:t>月，在权威</a:t>
            </a:r>
            <a:r>
              <a:rPr lang="en-US" altLang="zh-CN" sz="1100" dirty="0">
                <a:latin typeface="微软雅黑" panose="020B0503020204020204" pitchFamily="34" charset="-122"/>
                <a:ea typeface="微软雅黑" panose="020B0503020204020204" pitchFamily="34" charset="-122"/>
              </a:rPr>
              <a:t>B </a:t>
            </a:r>
            <a:r>
              <a:rPr lang="zh-CN" altLang="en-US" sz="1100" dirty="0">
                <a:latin typeface="微软雅黑" panose="020B0503020204020204" pitchFamily="34" charset="-122"/>
                <a:ea typeface="微软雅黑" panose="020B0503020204020204" pitchFamily="34" charset="-122"/>
              </a:rPr>
              <a:t>刊</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中国教育学刊</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第</a:t>
            </a:r>
            <a:r>
              <a:rPr lang="en-US" altLang="zh-CN" sz="1100" dirty="0">
                <a:latin typeface="微软雅黑" panose="020B0503020204020204" pitchFamily="34" charset="-122"/>
                <a:ea typeface="微软雅黑" panose="020B0503020204020204" pitchFamily="34" charset="-122"/>
              </a:rPr>
              <a:t>36 </a:t>
            </a:r>
            <a:r>
              <a:rPr lang="zh-CN" altLang="en-US" sz="1100" dirty="0">
                <a:latin typeface="微软雅黑" panose="020B0503020204020204" pitchFamily="34" charset="-122"/>
                <a:ea typeface="微软雅黑" panose="020B0503020204020204" pitchFamily="34" charset="-122"/>
              </a:rPr>
              <a:t>卷第</a:t>
            </a:r>
            <a:r>
              <a:rPr lang="en-US" altLang="zh-CN" sz="1100" dirty="0">
                <a:latin typeface="微软雅黑" panose="020B0503020204020204" pitchFamily="34" charset="-122"/>
                <a:ea typeface="微软雅黑" panose="020B0503020204020204" pitchFamily="34" charset="-122"/>
              </a:rPr>
              <a:t>279 </a:t>
            </a:r>
            <a:r>
              <a:rPr lang="zh-CN" altLang="en-US" sz="1100" dirty="0">
                <a:latin typeface="微软雅黑" panose="020B0503020204020204" pitchFamily="34" charset="-122"/>
                <a:ea typeface="微软雅黑" panose="020B0503020204020204" pitchFamily="34" charset="-122"/>
              </a:rPr>
              <a:t>期，以第一作者发表</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新课程下中学生物教学理论与实践的融合创新一一评</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新理念中学生物学教学论</a:t>
            </a: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2.2016</a:t>
            </a:r>
            <a:r>
              <a:rPr lang="zh-CN" altLang="en-US" sz="1100" dirty="0">
                <a:latin typeface="微软雅黑" panose="020B0503020204020204" pitchFamily="34" charset="-122"/>
                <a:ea typeface="微软雅黑" panose="020B0503020204020204" pitchFamily="34" charset="-122"/>
              </a:rPr>
              <a:t>年</a:t>
            </a:r>
            <a:r>
              <a:rPr lang="en-US" altLang="zh-CN" sz="1100" dirty="0">
                <a:latin typeface="微软雅黑" panose="020B0503020204020204" pitchFamily="34" charset="-122"/>
                <a:ea typeface="微软雅黑" panose="020B0503020204020204" pitchFamily="34" charset="-122"/>
              </a:rPr>
              <a:t>9</a:t>
            </a:r>
            <a:r>
              <a:rPr lang="zh-CN" altLang="en-US" sz="1100" dirty="0">
                <a:latin typeface="微软雅黑" panose="020B0503020204020204" pitchFamily="34" charset="-122"/>
                <a:ea typeface="微软雅黑" panose="020B0503020204020204" pitchFamily="34" charset="-122"/>
              </a:rPr>
              <a:t>月，在权威</a:t>
            </a:r>
            <a:r>
              <a:rPr lang="en-US" altLang="zh-CN" sz="1100" dirty="0">
                <a:latin typeface="微软雅黑" panose="020B0503020204020204" pitchFamily="34" charset="-122"/>
                <a:ea typeface="微软雅黑" panose="020B0503020204020204" pitchFamily="34" charset="-122"/>
              </a:rPr>
              <a:t>B </a:t>
            </a:r>
            <a:r>
              <a:rPr lang="zh-CN" altLang="en-US" sz="1100" dirty="0">
                <a:latin typeface="微软雅黑" panose="020B0503020204020204" pitchFamily="34" charset="-122"/>
                <a:ea typeface="微软雅黑" panose="020B0503020204020204" pitchFamily="34" charset="-122"/>
              </a:rPr>
              <a:t>刊</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生物学教学</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第</a:t>
            </a:r>
            <a:r>
              <a:rPr lang="en-US" altLang="zh-CN" sz="1100" dirty="0">
                <a:latin typeface="微软雅黑" panose="020B0503020204020204" pitchFamily="34" charset="-122"/>
                <a:ea typeface="微软雅黑" panose="020B0503020204020204" pitchFamily="34" charset="-122"/>
              </a:rPr>
              <a:t>41 </a:t>
            </a:r>
            <a:r>
              <a:rPr lang="zh-CN" altLang="en-US" sz="1100" dirty="0">
                <a:latin typeface="微软雅黑" panose="020B0503020204020204" pitchFamily="34" charset="-122"/>
                <a:ea typeface="微软雅黑" panose="020B0503020204020204" pitchFamily="34" charset="-122"/>
              </a:rPr>
              <a:t>卷第 </a:t>
            </a:r>
            <a:r>
              <a:rPr lang="en-US" altLang="zh-CN" sz="1100" dirty="0">
                <a:latin typeface="微软雅黑" panose="020B0503020204020204" pitchFamily="34" charset="-122"/>
                <a:ea typeface="微软雅黑" panose="020B0503020204020204" pitchFamily="34" charset="-122"/>
              </a:rPr>
              <a:t>9 </a:t>
            </a:r>
            <a:r>
              <a:rPr lang="zh-CN" altLang="en-US" sz="1100" dirty="0">
                <a:latin typeface="微软雅黑" panose="020B0503020204020204" pitchFamily="34" charset="-122"/>
                <a:ea typeface="微软雅黑" panose="020B0503020204020204" pitchFamily="34" charset="-122"/>
              </a:rPr>
              <a:t>期总第</a:t>
            </a:r>
            <a:r>
              <a:rPr lang="en-US" altLang="zh-CN" sz="1100" dirty="0">
                <a:latin typeface="微软雅黑" panose="020B0503020204020204" pitchFamily="34" charset="-122"/>
                <a:ea typeface="微软雅黑" panose="020B0503020204020204" pitchFamily="34" charset="-122"/>
              </a:rPr>
              <a:t>369 </a:t>
            </a:r>
            <a:r>
              <a:rPr lang="zh-CN" altLang="en-US" sz="1100" dirty="0">
                <a:latin typeface="微软雅黑" panose="020B0503020204020204" pitchFamily="34" charset="-122"/>
                <a:ea typeface="微软雅黑" panose="020B0503020204020204" pitchFamily="34" charset="-122"/>
              </a:rPr>
              <a:t>期</a:t>
            </a:r>
            <a:r>
              <a:rPr lang="en-US" altLang="zh-CN" sz="1100" dirty="0">
                <a:latin typeface="微软雅黑" panose="020B0503020204020204" pitchFamily="34" charset="-122"/>
                <a:ea typeface="微软雅黑" panose="020B0503020204020204" pitchFamily="34" charset="-122"/>
              </a:rPr>
              <a:t>29-30</a:t>
            </a:r>
            <a:r>
              <a:rPr lang="zh-CN" altLang="en-US" sz="1100" dirty="0">
                <a:latin typeface="微软雅黑" panose="020B0503020204020204" pitchFamily="34" charset="-122"/>
                <a:ea typeface="微软雅黑" panose="020B0503020204020204" pitchFamily="34" charset="-122"/>
              </a:rPr>
              <a:t>以第一作者发表“血管示意图模型构建的概念表征研究“</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3.2017 </a:t>
            </a:r>
            <a:r>
              <a:rPr lang="zh-CN" altLang="en-US" sz="1100" dirty="0">
                <a:latin typeface="微软雅黑" panose="020B0503020204020204" pitchFamily="34" charset="-122"/>
                <a:ea typeface="微软雅黑" panose="020B0503020204020204" pitchFamily="34" charset="-122"/>
              </a:rPr>
              <a:t>年</a:t>
            </a:r>
            <a:r>
              <a:rPr lang="en-US" altLang="zh-CN" sz="1100" dirty="0">
                <a:latin typeface="微软雅黑" panose="020B0503020204020204" pitchFamily="34" charset="-122"/>
                <a:ea typeface="微软雅黑" panose="020B0503020204020204" pitchFamily="34" charset="-122"/>
              </a:rPr>
              <a:t>7</a:t>
            </a:r>
            <a:r>
              <a:rPr lang="zh-CN" altLang="en-US" sz="1100" dirty="0">
                <a:latin typeface="微软雅黑" panose="020B0503020204020204" pitchFamily="34" charset="-122"/>
                <a:ea typeface="微软雅黑" panose="020B0503020204020204" pitchFamily="34" charset="-122"/>
              </a:rPr>
              <a:t>月，在权威  刊</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生物学教学</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第 </a:t>
            </a:r>
            <a:r>
              <a:rPr lang="en-US" altLang="zh-CN" sz="1100" dirty="0">
                <a:latin typeface="微软雅黑" panose="020B0503020204020204" pitchFamily="34" charset="-122"/>
                <a:ea typeface="微软雅黑" panose="020B0503020204020204" pitchFamily="34" charset="-122"/>
              </a:rPr>
              <a:t>2 </a:t>
            </a:r>
            <a:r>
              <a:rPr lang="zh-CN" altLang="en-US" sz="1100" dirty="0">
                <a:latin typeface="微软雅黑" panose="020B0503020204020204" pitchFamily="34" charset="-122"/>
                <a:ea typeface="微软雅黑" panose="020B0503020204020204" pitchFamily="34" charset="-122"/>
              </a:rPr>
              <a:t>巷第 </a:t>
            </a:r>
            <a:r>
              <a:rPr lang="en-US" altLang="zh-CN" sz="1100" dirty="0">
                <a:latin typeface="微软雅黑" panose="020B0503020204020204" pitchFamily="34" charset="-122"/>
                <a:ea typeface="微软雅黑" panose="020B0503020204020204" pitchFamily="34" charset="-122"/>
              </a:rPr>
              <a:t>7</a:t>
            </a:r>
            <a:r>
              <a:rPr lang="zh-CN" altLang="en-US" sz="1100" dirty="0">
                <a:latin typeface="微软雅黑" panose="020B0503020204020204" pitchFamily="34" charset="-122"/>
                <a:ea typeface="微软雅黑" panose="020B0503020204020204" pitchFamily="34" charset="-122"/>
              </a:rPr>
              <a:t>期</a:t>
            </a:r>
            <a:r>
              <a:rPr lang="en-US" altLang="zh-CN" sz="1100" dirty="0">
                <a:latin typeface="微软雅黑" panose="020B0503020204020204" pitchFamily="34" charset="-122"/>
                <a:ea typeface="微软雅黑" panose="020B0503020204020204" pitchFamily="34" charset="-122"/>
              </a:rPr>
              <a:t>18-20</a:t>
            </a:r>
            <a:r>
              <a:rPr lang="zh-CN" altLang="en-US" sz="1100" dirty="0">
                <a:latin typeface="微软雅黑" panose="020B0503020204020204" pitchFamily="34" charset="-122"/>
                <a:ea typeface="微软雅黑" panose="020B0503020204020204" pitchFamily="34" charset="-122"/>
              </a:rPr>
              <a:t>，以第一作者发表“基于血管科学概念细化表的前科学概念探查”</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4.2018</a:t>
            </a:r>
            <a:r>
              <a:rPr lang="zh-CN" altLang="en-US" sz="1100" dirty="0">
                <a:latin typeface="微软雅黑" panose="020B0503020204020204" pitchFamily="34" charset="-122"/>
                <a:ea typeface="微软雅黑" panose="020B0503020204020204" pitchFamily="34" charset="-122"/>
              </a:rPr>
              <a:t>年</a:t>
            </a:r>
            <a:r>
              <a:rPr lang="en-US" altLang="zh-CN" sz="1100" dirty="0">
                <a:latin typeface="微软雅黑" panose="020B0503020204020204" pitchFamily="34" charset="-122"/>
                <a:ea typeface="微软雅黑" panose="020B0503020204020204" pitchFamily="34" charset="-122"/>
              </a:rPr>
              <a:t>3</a:t>
            </a:r>
            <a:r>
              <a:rPr lang="zh-CN" altLang="en-US" sz="1100" dirty="0">
                <a:latin typeface="微软雅黑" panose="020B0503020204020204" pitchFamily="34" charset="-122"/>
                <a:ea typeface="微软雅黑" panose="020B0503020204020204" pitchFamily="34" charset="-122"/>
              </a:rPr>
              <a:t>月“血管示意图模型构建的概念表征研究</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一文被人大复印转载</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5.2019 </a:t>
            </a:r>
            <a:r>
              <a:rPr lang="zh-CN" altLang="en-US" sz="1100" dirty="0">
                <a:latin typeface="微软雅黑" panose="020B0503020204020204" pitchFamily="34" charset="-122"/>
                <a:ea typeface="微软雅黑" panose="020B0503020204020204" pitchFamily="34" charset="-122"/>
              </a:rPr>
              <a:t>年</a:t>
            </a:r>
            <a:r>
              <a:rPr lang="en-US" altLang="zh-CN" sz="1100" dirty="0">
                <a:latin typeface="微软雅黑" panose="020B0503020204020204" pitchFamily="34" charset="-122"/>
                <a:ea typeface="微软雅黑" panose="020B0503020204020204" pitchFamily="34" charset="-122"/>
              </a:rPr>
              <a:t>6</a:t>
            </a:r>
            <a:r>
              <a:rPr lang="zh-CN" altLang="en-US" sz="1100" dirty="0">
                <a:latin typeface="微软雅黑" panose="020B0503020204020204" pitchFamily="34" charset="-122"/>
                <a:ea typeface="微软雅黑" panose="020B0503020204020204" pitchFamily="34" charset="-122"/>
              </a:rPr>
              <a:t>月，在科学出版社出版</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新时代素质提升趣味生物实验</a:t>
            </a:r>
            <a:r>
              <a:rPr lang="en-US" altLang="zh-CN" sz="1100" dirty="0">
                <a:latin typeface="微软雅黑" panose="020B0503020204020204" pitchFamily="34" charset="-122"/>
                <a:ea typeface="微软雅黑" panose="020B0503020204020204" pitchFamily="34" charset="-122"/>
              </a:rPr>
              <a:t>》 (</a:t>
            </a:r>
            <a:r>
              <a:rPr lang="zh-CN" altLang="en-US" sz="1100" dirty="0">
                <a:latin typeface="微软雅黑" panose="020B0503020204020204" pitchFamily="34" charset="-122"/>
                <a:ea typeface="微软雅黑" panose="020B0503020204020204" pitchFamily="34" charset="-122"/>
              </a:rPr>
              <a:t>主编</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，入选全国教育</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一三五”规划教材</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6.2021</a:t>
            </a:r>
            <a:r>
              <a:rPr lang="zh-CN" altLang="en-US" sz="1100" dirty="0">
                <a:latin typeface="微软雅黑" panose="020B0503020204020204" pitchFamily="34" charset="-122"/>
                <a:ea typeface="微软雅黑" panose="020B0503020204020204" pitchFamily="34" charset="-122"/>
              </a:rPr>
              <a:t>年</a:t>
            </a:r>
            <a:r>
              <a:rPr lang="en-US" altLang="zh-CN" sz="1100" dirty="0">
                <a:latin typeface="微软雅黑" panose="020B0503020204020204" pitchFamily="34" charset="-122"/>
                <a:ea typeface="微软雅黑" panose="020B0503020204020204" pitchFamily="34" charset="-122"/>
              </a:rPr>
              <a:t>5</a:t>
            </a:r>
            <a:r>
              <a:rPr lang="zh-CN" altLang="en-US" sz="1100" dirty="0">
                <a:latin typeface="微软雅黑" panose="020B0503020204020204" pitchFamily="34" charset="-122"/>
                <a:ea typeface="微软雅黑" panose="020B0503020204020204" pitchFamily="34" charset="-122"/>
              </a:rPr>
              <a:t>月，在北京师范大学出版社出版</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生物学教师专业发展概论</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主编</a:t>
            </a: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2348" y="786527"/>
            <a:ext cx="1415055" cy="1884734"/>
          </a:xfrm>
          <a:prstGeom prst="rect">
            <a:avLst/>
          </a:prstGeom>
        </p:spPr>
      </p:pic>
      <p:sp>
        <p:nvSpPr>
          <p:cNvPr id="11" name="矩形 10"/>
          <p:cNvSpPr/>
          <p:nvPr/>
        </p:nvSpPr>
        <p:spPr>
          <a:xfrm>
            <a:off x="0" y="-53786"/>
            <a:ext cx="7559675" cy="72614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26896" y="47674"/>
            <a:ext cx="7499169"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科学教育研究所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Rectangle 5"/>
          <p:cNvSpPr>
            <a:spLocks noChangeArrowheads="1"/>
          </p:cNvSpPr>
          <p:nvPr/>
        </p:nvSpPr>
        <p:spPr bwMode="auto">
          <a:xfrm>
            <a:off x="1697038" y="2516188"/>
            <a:ext cx="11747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7" name="Rectangle 6"/>
          <p:cNvSpPr>
            <a:spLocks noChangeArrowheads="1"/>
          </p:cNvSpPr>
          <p:nvPr/>
        </p:nvSpPr>
        <p:spPr bwMode="auto">
          <a:xfrm>
            <a:off x="3513138" y="1189040"/>
            <a:ext cx="24177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职务：硕士研究生导师</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9" name="Rectangle 8"/>
          <p:cNvSpPr>
            <a:spLocks noChangeArrowheads="1"/>
          </p:cNvSpPr>
          <p:nvPr/>
        </p:nvSpPr>
        <p:spPr bwMode="auto">
          <a:xfrm>
            <a:off x="2289969" y="1772177"/>
            <a:ext cx="46887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办公地址：</a:t>
            </a:r>
            <a:r>
              <a:rPr lang="zh-CN" altLang="en-US" sz="1600" dirty="0">
                <a:latin typeface="微软雅黑" panose="020B0503020204020204" pitchFamily="34" charset="-122"/>
                <a:ea typeface="微软雅黑" panose="020B0503020204020204" pitchFamily="34" charset="-122"/>
              </a:rPr>
              <a:t>四川师范大学成龙校区第一实验楼北</a:t>
            </a:r>
            <a:r>
              <a:rPr lang="en-US" altLang="zh-CN" sz="1600" dirty="0">
                <a:latin typeface="微软雅黑" panose="020B0503020204020204" pitchFamily="34" charset="-122"/>
                <a:ea typeface="微软雅黑" panose="020B0503020204020204" pitchFamily="34" charset="-122"/>
              </a:rPr>
              <a:t>220</a:t>
            </a:r>
            <a:endParaRPr kumimoji="0" lang="zh-CN" altLang="zh-CN" sz="1600" i="0" u="none" strike="noStrike" cap="none" normalizeH="0" baseline="0" dirty="0">
              <a:ln>
                <a:noFill/>
              </a:ln>
              <a:solidFill>
                <a:schemeClr val="tx1"/>
              </a:solidFill>
              <a:effectLst/>
            </a:endParaRPr>
          </a:p>
        </p:txBody>
      </p:sp>
      <p:sp>
        <p:nvSpPr>
          <p:cNvPr id="14" name="Rectangle 11"/>
          <p:cNvSpPr>
            <a:spLocks noChangeArrowheads="1"/>
          </p:cNvSpPr>
          <p:nvPr/>
        </p:nvSpPr>
        <p:spPr bwMode="auto">
          <a:xfrm>
            <a:off x="2976563" y="2366964"/>
            <a:ext cx="40021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914400"/>
            <a:r>
              <a:rPr kumimoji="0" lang="zh-CN" altLang="zh-CN" sz="160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电子邮箱：</a:t>
            </a:r>
            <a:r>
              <a:rPr lang="en-US" altLang="zh-CN" sz="1600" dirty="0">
                <a:latin typeface="微软雅黑" panose="020B0503020204020204" pitchFamily="34" charset="-122"/>
                <a:ea typeface="微软雅黑" panose="020B0503020204020204" pitchFamily="34" charset="-122"/>
              </a:rPr>
              <a:t> yuanlingmin@sicnu.edu.cn</a:t>
            </a:r>
            <a:endParaRPr kumimoji="0" lang="zh-CN" altLang="zh-CN" sz="1600" i="0" u="none" strike="noStrike" cap="none" normalizeH="0" baseline="0" dirty="0">
              <a:ln>
                <a:noFill/>
              </a:ln>
              <a:solidFill>
                <a:schemeClr val="tx1"/>
              </a:solidFill>
              <a:effectLst/>
            </a:endParaRPr>
          </a:p>
        </p:txBody>
      </p:sp>
      <p:sp>
        <p:nvSpPr>
          <p:cNvPr id="16" name="Rectangle 13"/>
          <p:cNvSpPr>
            <a:spLocks noChangeArrowheads="1"/>
          </p:cNvSpPr>
          <p:nvPr/>
        </p:nvSpPr>
        <p:spPr bwMode="auto">
          <a:xfrm>
            <a:off x="6030913" y="2366963"/>
            <a:ext cx="1603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7" name="Rectangle 14"/>
          <p:cNvSpPr>
            <a:spLocks noChangeArrowheads="1"/>
          </p:cNvSpPr>
          <p:nvPr/>
        </p:nvSpPr>
        <p:spPr bwMode="auto">
          <a:xfrm>
            <a:off x="496888" y="2900363"/>
            <a:ext cx="66684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个人简介</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18" name="Rectangle 15"/>
          <p:cNvSpPr>
            <a:spLocks noChangeArrowheads="1"/>
          </p:cNvSpPr>
          <p:nvPr/>
        </p:nvSpPr>
        <p:spPr bwMode="auto">
          <a:xfrm>
            <a:off x="1176338" y="2922588"/>
            <a:ext cx="1238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1" i="0" u="none" strike="noStrike" cap="none" normalizeH="0" baseline="0">
                <a:ln>
                  <a:noFill/>
                </a:ln>
                <a:solidFill>
                  <a:srgbClr val="ED7D31"/>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57" name="Rectangle 54"/>
          <p:cNvSpPr>
            <a:spLocks noChangeArrowheads="1"/>
          </p:cNvSpPr>
          <p:nvPr/>
        </p:nvSpPr>
        <p:spPr bwMode="auto">
          <a:xfrm>
            <a:off x="496888" y="4441812"/>
            <a:ext cx="116698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研究及工作经历</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58" name="Rectangle 55"/>
          <p:cNvSpPr>
            <a:spLocks noChangeArrowheads="1"/>
          </p:cNvSpPr>
          <p:nvPr/>
        </p:nvSpPr>
        <p:spPr bwMode="auto">
          <a:xfrm>
            <a:off x="1685926" y="5127626"/>
            <a:ext cx="1238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00" name="Rectangle 97"/>
          <p:cNvSpPr>
            <a:spLocks noChangeArrowheads="1"/>
          </p:cNvSpPr>
          <p:nvPr/>
        </p:nvSpPr>
        <p:spPr bwMode="auto">
          <a:xfrm>
            <a:off x="496888" y="6652211"/>
            <a:ext cx="66684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代表论文</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101" name="Rectangle 98"/>
          <p:cNvSpPr>
            <a:spLocks noChangeArrowheads="1"/>
          </p:cNvSpPr>
          <p:nvPr/>
        </p:nvSpPr>
        <p:spPr bwMode="auto">
          <a:xfrm>
            <a:off x="1176338" y="7312026"/>
            <a:ext cx="142875"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98" name="Rectangle 195"/>
          <p:cNvSpPr>
            <a:spLocks noChangeArrowheads="1"/>
          </p:cNvSpPr>
          <p:nvPr/>
        </p:nvSpPr>
        <p:spPr bwMode="auto">
          <a:xfrm>
            <a:off x="328613" y="10642601"/>
            <a:ext cx="11588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Calibri" panose="020F0502020204030204" pitchFamily="34" charset="0"/>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201" name="文本框 200"/>
          <p:cNvSpPr txBox="1"/>
          <p:nvPr/>
        </p:nvSpPr>
        <p:spPr>
          <a:xfrm>
            <a:off x="6129338" y="786527"/>
            <a:ext cx="1266693" cy="523220"/>
          </a:xfrm>
          <a:prstGeom prst="rect">
            <a:avLst/>
          </a:prstGeom>
          <a:noFill/>
        </p:spPr>
        <p:txBody>
          <a:bodyPr wrap="none" rtlCol="0">
            <a:spAutoFit/>
          </a:bodyPr>
          <a:lstStyle/>
          <a:p>
            <a:r>
              <a:rPr lang="zh-CN" altLang="en-US" sz="2800" b="1" dirty="0">
                <a:solidFill>
                  <a:schemeClr val="bg1">
                    <a:lumMod val="50000"/>
                  </a:schemeClr>
                </a:solidFill>
                <a:latin typeface="楷体" panose="02010609060101010101" pitchFamily="49" charset="-122"/>
                <a:ea typeface="楷体" panose="02010609060101010101" pitchFamily="49" charset="-122"/>
              </a:rPr>
              <a:t>袁令民</a:t>
            </a:r>
            <a:endParaRPr lang="zh-CN" altLang="en-US" sz="2800" b="1" dirty="0">
              <a:solidFill>
                <a:schemeClr val="bg1">
                  <a:lumMod val="50000"/>
                </a:schemeClr>
              </a:solidFill>
              <a:latin typeface="楷体" panose="02010609060101010101" pitchFamily="49" charset="-122"/>
              <a:ea typeface="楷体" panose="02010609060101010101" pitchFamily="49" charset="-122"/>
            </a:endParaRPr>
          </a:p>
        </p:txBody>
      </p:sp>
      <p:sp>
        <p:nvSpPr>
          <p:cNvPr id="205" name="文本框 204"/>
          <p:cNvSpPr txBox="1"/>
          <p:nvPr/>
        </p:nvSpPr>
        <p:spPr>
          <a:xfrm>
            <a:off x="476686" y="3181253"/>
            <a:ext cx="6678178" cy="1078116"/>
          </a:xfrm>
          <a:prstGeom prst="rect">
            <a:avLst/>
          </a:prstGeom>
          <a:noFill/>
        </p:spPr>
        <p:txBody>
          <a:bodyPr wrap="square">
            <a:spAutoFit/>
          </a:bodyPr>
          <a:lstStyle/>
          <a:p>
            <a:pPr>
              <a:lnSpc>
                <a:spcPct val="150000"/>
              </a:lnSpc>
            </a:pPr>
            <a:r>
              <a:rPr lang="zh-CN" altLang="en-US" sz="1100" dirty="0">
                <a:latin typeface="微软雅黑" panose="020B0503020204020204" pitchFamily="34" charset="-122"/>
                <a:ea typeface="微软雅黑" panose="020B0503020204020204" pitchFamily="34" charset="-122"/>
              </a:rPr>
              <a:t>袁令民，四川师范大学物理与电子工程学院副教授，博士，硕士生导师，物理课程与教学论教研室主任，长期从事物理课程与教学论、物理学业评价等方面的教学和科研工作。主持省厅级科研课题</a:t>
            </a:r>
            <a:r>
              <a:rPr lang="en-US" altLang="zh-CN" sz="1100" dirty="0">
                <a:latin typeface="微软雅黑" panose="020B0503020204020204" pitchFamily="34" charset="-122"/>
                <a:ea typeface="微软雅黑" panose="020B0503020204020204" pitchFamily="34" charset="-122"/>
              </a:rPr>
              <a:t>3</a:t>
            </a:r>
            <a:r>
              <a:rPr lang="zh-CN" altLang="en-US" sz="1100" dirty="0">
                <a:latin typeface="微软雅黑" panose="020B0503020204020204" pitchFamily="34" charset="-122"/>
                <a:ea typeface="微软雅黑" panose="020B0503020204020204" pitchFamily="34" charset="-122"/>
              </a:rPr>
              <a:t>项，主研国家级课题</a:t>
            </a:r>
            <a:r>
              <a:rPr lang="en-US" altLang="zh-CN" sz="1100" dirty="0">
                <a:latin typeface="微软雅黑" panose="020B0503020204020204" pitchFamily="34" charset="-122"/>
                <a:ea typeface="微软雅黑" panose="020B0503020204020204" pitchFamily="34" charset="-122"/>
              </a:rPr>
              <a:t>3</a:t>
            </a:r>
            <a:r>
              <a:rPr lang="zh-CN" altLang="en-US" sz="1100" dirty="0">
                <a:latin typeface="微软雅黑" panose="020B0503020204020204" pitchFamily="34" charset="-122"/>
                <a:ea typeface="微软雅黑" panose="020B0503020204020204" pitchFamily="34" charset="-122"/>
              </a:rPr>
              <a:t>项，出版学术著作</a:t>
            </a:r>
            <a:r>
              <a:rPr lang="en-US" altLang="zh-CN" sz="1100" dirty="0">
                <a:latin typeface="微软雅黑" panose="020B0503020204020204" pitchFamily="34" charset="-122"/>
                <a:ea typeface="微软雅黑" panose="020B0503020204020204" pitchFamily="34" charset="-122"/>
              </a:rPr>
              <a:t>5</a:t>
            </a:r>
            <a:r>
              <a:rPr lang="zh-CN" altLang="en-US" sz="1100" dirty="0">
                <a:latin typeface="微软雅黑" panose="020B0503020204020204" pitchFamily="34" charset="-122"/>
                <a:ea typeface="微软雅黑" panose="020B0503020204020204" pitchFamily="34" charset="-122"/>
              </a:rPr>
              <a:t>部，发表论文</a:t>
            </a:r>
            <a:r>
              <a:rPr lang="en-US" altLang="zh-CN" sz="1100" dirty="0">
                <a:latin typeface="微软雅黑" panose="020B0503020204020204" pitchFamily="34" charset="-122"/>
                <a:ea typeface="微软雅黑" panose="020B0503020204020204" pitchFamily="34" charset="-122"/>
              </a:rPr>
              <a:t>20</a:t>
            </a:r>
            <a:r>
              <a:rPr lang="zh-CN" altLang="en-US" sz="1100" dirty="0">
                <a:latin typeface="微软雅黑" panose="020B0503020204020204" pitchFamily="34" charset="-122"/>
                <a:ea typeface="微软雅黑" panose="020B0503020204020204" pitchFamily="34" charset="-122"/>
              </a:rPr>
              <a:t>余篇。指导本科生和研究生获得全国教师技能类竞赛一等奖</a:t>
            </a:r>
            <a:r>
              <a:rPr lang="en-US" altLang="zh-CN" sz="1100" dirty="0">
                <a:latin typeface="微软雅黑" panose="020B0503020204020204" pitchFamily="34" charset="-122"/>
                <a:ea typeface="微软雅黑" panose="020B0503020204020204" pitchFamily="34" charset="-122"/>
              </a:rPr>
              <a:t>59</a:t>
            </a:r>
            <a:r>
              <a:rPr lang="zh-CN" altLang="en-US" sz="1100" dirty="0">
                <a:latin typeface="微软雅黑" panose="020B0503020204020204" pitchFamily="34" charset="-122"/>
                <a:ea typeface="微软雅黑" panose="020B0503020204020204" pitchFamily="34" charset="-122"/>
              </a:rPr>
              <a:t>项，二等奖</a:t>
            </a:r>
            <a:r>
              <a:rPr lang="en-US" altLang="zh-CN" sz="1100" dirty="0">
                <a:latin typeface="微软雅黑" panose="020B0503020204020204" pitchFamily="34" charset="-122"/>
                <a:ea typeface="微软雅黑" panose="020B0503020204020204" pitchFamily="34" charset="-122"/>
              </a:rPr>
              <a:t>5</a:t>
            </a:r>
            <a:r>
              <a:rPr lang="zh-CN" altLang="en-US" sz="1100" dirty="0">
                <a:latin typeface="微软雅黑" panose="020B0503020204020204" pitchFamily="34" charset="-122"/>
                <a:ea typeface="微软雅黑" panose="020B0503020204020204" pitchFamily="34" charset="-122"/>
              </a:rPr>
              <a:t>项。</a:t>
            </a:r>
            <a:endParaRPr lang="en-US" altLang="zh-CN" sz="1100" dirty="0">
              <a:latin typeface="微软雅黑" panose="020B0503020204020204" pitchFamily="34" charset="-122"/>
              <a:ea typeface="微软雅黑" panose="020B0503020204020204" pitchFamily="34" charset="-122"/>
            </a:endParaRPr>
          </a:p>
        </p:txBody>
      </p:sp>
      <p:sp>
        <p:nvSpPr>
          <p:cNvPr id="207" name="文本框 206"/>
          <p:cNvSpPr txBox="1"/>
          <p:nvPr/>
        </p:nvSpPr>
        <p:spPr>
          <a:xfrm>
            <a:off x="440748" y="4728119"/>
            <a:ext cx="6422117" cy="1721690"/>
          </a:xfrm>
          <a:prstGeom prst="rect">
            <a:avLst/>
          </a:prstGeom>
          <a:noFill/>
        </p:spPr>
        <p:txBody>
          <a:bodyPr wrap="square">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2003.9-2007.6</a:t>
            </a:r>
            <a:r>
              <a:rPr lang="zh-CN" altLang="en-US" sz="1200" dirty="0">
                <a:latin typeface="微软雅黑" panose="020B0503020204020204" pitchFamily="34" charset="-122"/>
                <a:ea typeface="微软雅黑" panose="020B0503020204020204" pitchFamily="34" charset="-122"/>
              </a:rPr>
              <a:t>，本科  河北科技师范学院 物理系（导师：徐丘教授）</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200" dirty="0">
                <a:latin typeface="微软雅黑" panose="020B0503020204020204" pitchFamily="34" charset="-122"/>
                <a:ea typeface="微软雅黑" panose="020B0503020204020204" pitchFamily="34" charset="-122"/>
              </a:rPr>
              <a:t>2007.9-2013.6</a:t>
            </a:r>
            <a:r>
              <a:rPr lang="zh-CN" altLang="en-US" sz="1200" dirty="0">
                <a:latin typeface="微软雅黑" panose="020B0503020204020204" pitchFamily="34" charset="-122"/>
                <a:ea typeface="微软雅黑" panose="020B0503020204020204" pitchFamily="34" charset="-122"/>
              </a:rPr>
              <a:t>，硕士和博士研究生 西南大学  物理课程与教学论（导师：廖伯琴教授）</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200" dirty="0">
                <a:latin typeface="微软雅黑" panose="020B0503020204020204" pitchFamily="34" charset="-122"/>
                <a:ea typeface="微软雅黑" panose="020B0503020204020204" pitchFamily="34" charset="-122"/>
              </a:rPr>
              <a:t>2013.7</a:t>
            </a:r>
            <a:r>
              <a:rPr lang="zh-CN" altLang="en-US" sz="1200" dirty="0">
                <a:latin typeface="微软雅黑" panose="020B0503020204020204" pitchFamily="34" charset="-122"/>
                <a:ea typeface="微软雅黑" panose="020B0503020204020204" pitchFamily="34" charset="-122"/>
              </a:rPr>
              <a:t>至今，四川师范大学物理与电子工程学院</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200" dirty="0">
                <a:latin typeface="微软雅黑" panose="020B0503020204020204" pitchFamily="34" charset="-122"/>
                <a:ea typeface="微软雅黑" panose="020B0503020204020204" pitchFamily="34" charset="-122"/>
              </a:rPr>
              <a:t>2017.9-2018.6</a:t>
            </a:r>
            <a:r>
              <a:rPr lang="zh-CN" altLang="en-US" sz="1200" dirty="0">
                <a:latin typeface="微软雅黑" panose="020B0503020204020204" pitchFamily="34" charset="-122"/>
                <a:ea typeface="微软雅黑" panose="020B0503020204020204" pitchFamily="34" charset="-122"/>
              </a:rPr>
              <a:t>，访问学者  华东师范大学  课程与教学研究所（导师：崔允漷教授）</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200" dirty="0">
                <a:latin typeface="微软雅黑" panose="020B0503020204020204" pitchFamily="34" charset="-122"/>
                <a:ea typeface="微软雅黑" panose="020B0503020204020204" pitchFamily="34" charset="-122"/>
              </a:rPr>
              <a:t>2022.9-2023.6</a:t>
            </a:r>
            <a:r>
              <a:rPr lang="zh-CN" altLang="en-US" sz="1200" dirty="0">
                <a:latin typeface="微软雅黑" panose="020B0503020204020204" pitchFamily="34" charset="-122"/>
                <a:ea typeface="微软雅黑" panose="020B0503020204020204" pitchFamily="34" charset="-122"/>
              </a:rPr>
              <a:t>，教育部骨干教师高访 陕西师范大学 现代教育技术教育部重点实验室（导师：胡卫平教授） </a:t>
            </a:r>
            <a:endParaRPr lang="en-US" altLang="zh-CN" sz="1200" dirty="0">
              <a:latin typeface="微软雅黑" panose="020B0503020204020204" pitchFamily="34" charset="-122"/>
              <a:ea typeface="微软雅黑" panose="020B0503020204020204" pitchFamily="34" charset="-122"/>
            </a:endParaRPr>
          </a:p>
        </p:txBody>
      </p:sp>
      <p:sp>
        <p:nvSpPr>
          <p:cNvPr id="208" name="文本框 207"/>
          <p:cNvSpPr txBox="1"/>
          <p:nvPr/>
        </p:nvSpPr>
        <p:spPr>
          <a:xfrm>
            <a:off x="483409" y="6925415"/>
            <a:ext cx="6671455" cy="2275688"/>
          </a:xfrm>
          <a:prstGeom prst="rect">
            <a:avLst/>
          </a:prstGeom>
          <a:noFill/>
        </p:spPr>
        <p:txBody>
          <a:bodyPr wrap="square">
            <a:spAutoFit/>
          </a:bodyPr>
          <a:lstStyle/>
          <a:p>
            <a:pPr>
              <a:lnSpc>
                <a:spcPct val="150000"/>
              </a:lnSpc>
            </a:pP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论文：高中物理教师使用新课程教科书情况调查及影响因素探析</a:t>
            </a:r>
            <a:r>
              <a:rPr lang="zh-CN" altLang="en-US" sz="1200" kern="100" dirty="0">
                <a:effectLst/>
                <a:latin typeface="微软雅黑" panose="020B0503020204020204" pitchFamily="34" charset="-122"/>
                <a:ea typeface="微软雅黑" panose="020B0503020204020204" pitchFamily="34" charset="-122"/>
                <a:cs typeface="Times New Roman" panose="02020603050405020304" pitchFamily="18" charset="0"/>
              </a:rPr>
              <a:t>（一作）</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，教育学报，</a:t>
            </a: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2013</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年第</a:t>
            </a: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02</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期；</a:t>
            </a:r>
            <a:endPar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200" kern="10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著作：中学物理微格教学教程（第二版）（第二主编），科学出版社，</a:t>
            </a: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2015</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9</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月</a:t>
            </a:r>
            <a:r>
              <a:rPr lang="zh-CN" altLang="en-US" sz="1200"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200" kern="1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200" kern="100"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著作：中学物理实验教学能力训练教程（副主编），科学出版社，</a:t>
            </a: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2014</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10</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月</a:t>
            </a:r>
            <a:r>
              <a:rPr lang="zh-CN" altLang="en-US" sz="1200"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200" kern="1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4.</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著作：高中物理教学中实验创新的理论与实践（副主编），四川大学出版社，</a:t>
            </a: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2017</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9</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月；</a:t>
            </a:r>
            <a:endPar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200" kern="100" dirty="0">
                <a:latin typeface="微软雅黑" panose="020B0503020204020204" pitchFamily="34" charset="-122"/>
                <a:ea typeface="微软雅黑" panose="020B0503020204020204" pitchFamily="34" charset="-122"/>
                <a:cs typeface="Times New Roman" panose="02020603050405020304" pitchFamily="18" charset="0"/>
              </a:rPr>
              <a:t>5.</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著作：基于课程标准物理学业评价研究 袁令民 文晓霞 科学出版社，</a:t>
            </a: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2020</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zh-CN" altLang="en-US" sz="1200" kern="10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200" kern="100"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著作：核心素养导向的高中物理课堂教学重构（一作），袁令民 王俊民 帅晓红 张晓华 高等教育出版社，</a:t>
            </a:r>
            <a:r>
              <a:rPr lang="en-US"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2022</a:t>
            </a:r>
            <a:r>
              <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zh-CN" altLang="en-US" sz="1200" kern="10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786"/>
            <a:ext cx="7559675" cy="72614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12" name="文本框 11"/>
          <p:cNvSpPr txBox="1"/>
          <p:nvPr/>
        </p:nvSpPr>
        <p:spPr>
          <a:xfrm>
            <a:off x="26896" y="47674"/>
            <a:ext cx="7499169" cy="461665"/>
          </a:xfrm>
          <a:prstGeom prst="rect">
            <a:avLst/>
          </a:prstGeom>
          <a:noFill/>
        </p:spPr>
        <p:txBody>
          <a:bodyPr wrap="none" rtlCol="0">
            <a:spAutoFit/>
          </a:bodyPr>
          <a:lstStyle/>
          <a:p>
            <a:r>
              <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科学教育研究所                                           成员简介</a:t>
            </a:r>
            <a:endParaRPr lang="zh-CN" altLang="en-US" sz="2400" b="1" dirty="0">
              <a:ln w="22225">
                <a:noFill/>
                <a:prstDash val="solid"/>
              </a:ln>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Rectangle 5"/>
          <p:cNvSpPr>
            <a:spLocks noChangeArrowheads="1"/>
          </p:cNvSpPr>
          <p:nvPr/>
        </p:nvSpPr>
        <p:spPr bwMode="auto">
          <a:xfrm>
            <a:off x="1697038" y="2516188"/>
            <a:ext cx="11747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7" name="Rectangle 6"/>
          <p:cNvSpPr>
            <a:spLocks noChangeArrowheads="1"/>
          </p:cNvSpPr>
          <p:nvPr/>
        </p:nvSpPr>
        <p:spPr bwMode="auto">
          <a:xfrm>
            <a:off x="3513138" y="1189038"/>
            <a:ext cx="2139951"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职务：硕士研究生导师</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8" name="Rectangle 7"/>
          <p:cNvSpPr>
            <a:spLocks noChangeArrowheads="1"/>
          </p:cNvSpPr>
          <p:nvPr/>
        </p:nvSpPr>
        <p:spPr bwMode="auto">
          <a:xfrm>
            <a:off x="5492751" y="1189038"/>
            <a:ext cx="1603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9" name="Rectangle 8"/>
          <p:cNvSpPr>
            <a:spLocks noChangeArrowheads="1"/>
          </p:cNvSpPr>
          <p:nvPr/>
        </p:nvSpPr>
        <p:spPr bwMode="auto">
          <a:xfrm>
            <a:off x="2632868" y="1772177"/>
            <a:ext cx="42092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办公地址：四川师范大学狮子山校区</a:t>
            </a:r>
            <a:r>
              <a:rPr kumimoji="0" lang="en-US"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4</a:t>
            </a: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教</a:t>
            </a:r>
            <a:r>
              <a:rPr kumimoji="0" lang="en-US"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602</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13" name="Rectangle 10"/>
          <p:cNvSpPr>
            <a:spLocks noChangeArrowheads="1"/>
          </p:cNvSpPr>
          <p:nvPr/>
        </p:nvSpPr>
        <p:spPr bwMode="auto">
          <a:xfrm>
            <a:off x="6681788" y="1778001"/>
            <a:ext cx="1603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14" name="Rectangle 11"/>
          <p:cNvSpPr>
            <a:spLocks noChangeArrowheads="1"/>
          </p:cNvSpPr>
          <p:nvPr/>
        </p:nvSpPr>
        <p:spPr bwMode="auto">
          <a:xfrm>
            <a:off x="2976563" y="2366964"/>
            <a:ext cx="35984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914400"/>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电子邮箱：</a:t>
            </a:r>
            <a:r>
              <a:rPr kumimoji="0" lang="en-US"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11922917626@qq.com</a:t>
            </a:r>
            <a:endParaRPr kumimoji="0" lang="zh-CN" altLang="zh-CN" sz="1600" b="0" i="0" u="none" strike="noStrike" cap="none" normalizeH="0" baseline="0" dirty="0">
              <a:ln>
                <a:noFill/>
              </a:ln>
              <a:solidFill>
                <a:schemeClr val="tx1"/>
              </a:solidFill>
              <a:effectLst/>
            </a:endParaRPr>
          </a:p>
        </p:txBody>
      </p:sp>
      <p:sp>
        <p:nvSpPr>
          <p:cNvPr id="16" name="Rectangle 13"/>
          <p:cNvSpPr>
            <a:spLocks noChangeArrowheads="1"/>
          </p:cNvSpPr>
          <p:nvPr/>
        </p:nvSpPr>
        <p:spPr bwMode="auto">
          <a:xfrm>
            <a:off x="6030913" y="2366963"/>
            <a:ext cx="1603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7" name="Rectangle 14"/>
          <p:cNvSpPr>
            <a:spLocks noChangeArrowheads="1"/>
          </p:cNvSpPr>
          <p:nvPr/>
        </p:nvSpPr>
        <p:spPr bwMode="auto">
          <a:xfrm>
            <a:off x="496888" y="2900363"/>
            <a:ext cx="66684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个人简介</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18" name="Rectangle 15"/>
          <p:cNvSpPr>
            <a:spLocks noChangeArrowheads="1"/>
          </p:cNvSpPr>
          <p:nvPr/>
        </p:nvSpPr>
        <p:spPr bwMode="auto">
          <a:xfrm>
            <a:off x="1176338" y="2922588"/>
            <a:ext cx="1238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1" i="0" u="none" strike="noStrike" cap="none" normalizeH="0" baseline="0">
                <a:ln>
                  <a:noFill/>
                </a:ln>
                <a:solidFill>
                  <a:srgbClr val="ED7D31"/>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57" name="Rectangle 54"/>
          <p:cNvSpPr>
            <a:spLocks noChangeArrowheads="1"/>
          </p:cNvSpPr>
          <p:nvPr/>
        </p:nvSpPr>
        <p:spPr bwMode="auto">
          <a:xfrm>
            <a:off x="440373" y="4525632"/>
            <a:ext cx="116698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研究及工作经历</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58" name="Rectangle 55"/>
          <p:cNvSpPr>
            <a:spLocks noChangeArrowheads="1"/>
          </p:cNvSpPr>
          <p:nvPr/>
        </p:nvSpPr>
        <p:spPr bwMode="auto">
          <a:xfrm>
            <a:off x="1685926" y="5127626"/>
            <a:ext cx="1238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00" name="Rectangle 97"/>
          <p:cNvSpPr>
            <a:spLocks noChangeArrowheads="1"/>
          </p:cNvSpPr>
          <p:nvPr/>
        </p:nvSpPr>
        <p:spPr bwMode="auto">
          <a:xfrm>
            <a:off x="440373" y="5945456"/>
            <a:ext cx="66684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dirty="0">
                <a:ln>
                  <a:noFill/>
                </a:ln>
                <a:solidFill>
                  <a:schemeClr val="accent6"/>
                </a:solidFill>
                <a:effectLst/>
                <a:latin typeface="微软雅黑" panose="020B0503020204020204" pitchFamily="34" charset="-122"/>
                <a:ea typeface="微软雅黑" panose="020B0503020204020204" pitchFamily="34" charset="-122"/>
              </a:rPr>
              <a:t>代表论文</a:t>
            </a:r>
            <a:endParaRPr kumimoji="0" lang="zh-CN" altLang="zh-CN" sz="1800" b="0" i="0" u="none" strike="noStrike" cap="none" normalizeH="0" baseline="0" dirty="0">
              <a:ln>
                <a:noFill/>
              </a:ln>
              <a:solidFill>
                <a:schemeClr val="accent6"/>
              </a:solidFill>
              <a:effectLst/>
              <a:latin typeface="Arial" panose="020B0604020202020204" pitchFamily="34" charset="0"/>
            </a:endParaRPr>
          </a:p>
        </p:txBody>
      </p:sp>
      <p:sp>
        <p:nvSpPr>
          <p:cNvPr id="101" name="Rectangle 98"/>
          <p:cNvSpPr>
            <a:spLocks noChangeArrowheads="1"/>
          </p:cNvSpPr>
          <p:nvPr/>
        </p:nvSpPr>
        <p:spPr bwMode="auto">
          <a:xfrm>
            <a:off x="1176338" y="7312026"/>
            <a:ext cx="142875"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3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98" name="Rectangle 195"/>
          <p:cNvSpPr>
            <a:spLocks noChangeArrowheads="1"/>
          </p:cNvSpPr>
          <p:nvPr/>
        </p:nvSpPr>
        <p:spPr bwMode="auto">
          <a:xfrm>
            <a:off x="328613" y="10642601"/>
            <a:ext cx="11588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a:ln>
                  <a:noFill/>
                </a:ln>
                <a:solidFill>
                  <a:srgbClr val="000000"/>
                </a:solidFill>
                <a:effectLst/>
                <a:latin typeface="Calibri" panose="020F0502020204030204" pitchFamily="34" charset="0"/>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201" name="文本框 200"/>
          <p:cNvSpPr txBox="1"/>
          <p:nvPr/>
        </p:nvSpPr>
        <p:spPr>
          <a:xfrm>
            <a:off x="6132515" y="743850"/>
            <a:ext cx="1255395" cy="521970"/>
          </a:xfrm>
          <a:prstGeom prst="rect">
            <a:avLst/>
          </a:prstGeom>
          <a:noFill/>
        </p:spPr>
        <p:txBody>
          <a:bodyPr wrap="none" rtlCol="0">
            <a:spAutoFit/>
          </a:bodyPr>
          <a:lstStyle/>
          <a:p>
            <a:r>
              <a:rPr lang="zh-CN" altLang="en-US" sz="2800" b="1" dirty="0">
                <a:solidFill>
                  <a:schemeClr val="bg1">
                    <a:lumMod val="50000"/>
                  </a:schemeClr>
                </a:solidFill>
                <a:latin typeface="楷体" panose="02010609060101010101" pitchFamily="49" charset="-122"/>
                <a:ea typeface="楷体" panose="02010609060101010101" pitchFamily="49" charset="-122"/>
              </a:rPr>
              <a:t>宋永娇</a:t>
            </a:r>
            <a:endParaRPr lang="zh-CN" altLang="en-US" sz="2800" b="1" dirty="0">
              <a:solidFill>
                <a:schemeClr val="bg1">
                  <a:lumMod val="50000"/>
                </a:schemeClr>
              </a:solidFill>
              <a:latin typeface="楷体" panose="02010609060101010101" pitchFamily="49" charset="-122"/>
              <a:ea typeface="楷体" panose="02010609060101010101" pitchFamily="49" charset="-122"/>
            </a:endParaRPr>
          </a:p>
        </p:txBody>
      </p:sp>
      <p:sp>
        <p:nvSpPr>
          <p:cNvPr id="205" name="文本框 204"/>
          <p:cNvSpPr txBox="1"/>
          <p:nvPr/>
        </p:nvSpPr>
        <p:spPr>
          <a:xfrm>
            <a:off x="496888" y="3198307"/>
            <a:ext cx="6678178" cy="1106805"/>
          </a:xfrm>
          <a:prstGeom prst="rect">
            <a:avLst/>
          </a:prstGeom>
          <a:noFill/>
        </p:spPr>
        <p:txBody>
          <a:bodyPr wrap="square">
            <a:spAutoFit/>
          </a:bodyPr>
          <a:lstStyle/>
          <a:p>
            <a:pPr>
              <a:lnSpc>
                <a:spcPct val="150000"/>
              </a:lnSpc>
            </a:pPr>
            <a:r>
              <a:rPr lang="zh-CN" altLang="zh-CN" sz="1100" dirty="0">
                <a:effectLst/>
                <a:latin typeface="微软雅黑" panose="020B0503020204020204" pitchFamily="34" charset="-122"/>
                <a:ea typeface="微软雅黑" panose="020B0503020204020204" pitchFamily="34" charset="-122"/>
                <a:cs typeface="Times New Roman" panose="02020603050405020304" pitchFamily="18" charset="0"/>
              </a:rPr>
              <a:t>宋永娇，讲师，硕士生导师，四川师范大学化学与材料科学学院化学专业副系主任。四川大学材料学，博士。</a:t>
            </a:r>
            <a:r>
              <a:rPr sz="1100" dirty="0">
                <a:latin typeface="微软雅黑" panose="020B0503020204020204" pitchFamily="34" charset="-122"/>
                <a:ea typeface="微软雅黑" panose="020B0503020204020204" pitchFamily="34" charset="-122"/>
                <a:cs typeface="Times New Roman" panose="02020603050405020304" pitchFamily="18" charset="0"/>
              </a:rPr>
              <a:t>主要从事化学教师学科教学知识研究</a:t>
            </a:r>
            <a:r>
              <a:rPr lang="zh-CN" sz="1100" dirty="0">
                <a:latin typeface="微软雅黑" panose="020B0503020204020204" pitchFamily="34" charset="-122"/>
                <a:ea typeface="微软雅黑" panose="020B0503020204020204" pitchFamily="34" charset="-122"/>
                <a:cs typeface="Times New Roman" panose="02020603050405020304" pitchFamily="18" charset="0"/>
              </a:rPr>
              <a:t>和</a:t>
            </a:r>
            <a:r>
              <a:rPr sz="1100" dirty="0">
                <a:latin typeface="微软雅黑" panose="020B0503020204020204" pitchFamily="34" charset="-122"/>
                <a:ea typeface="微软雅黑" panose="020B0503020204020204" pitchFamily="34" charset="-122"/>
                <a:cs typeface="Times New Roman" panose="02020603050405020304" pitchFamily="18" charset="0"/>
                <a:sym typeface="+mn-ea"/>
              </a:rPr>
              <a:t>多功能材料的结构与性能研究</a:t>
            </a:r>
            <a:r>
              <a:rPr lang="zh-CN" sz="1100" dirty="0">
                <a:latin typeface="微软雅黑" panose="020B0503020204020204" pitchFamily="34" charset="-122"/>
                <a:ea typeface="微软雅黑" panose="020B0503020204020204" pitchFamily="34" charset="-122"/>
                <a:cs typeface="Times New Roman" panose="02020603050405020304" pitchFamily="18" charset="0"/>
                <a:sym typeface="+mn-ea"/>
              </a:rPr>
              <a:t>。参与国家自然科学基金面上项目</a:t>
            </a:r>
            <a:r>
              <a:rPr lang="en-US" altLang="zh-CN" sz="1100" dirty="0">
                <a:latin typeface="微软雅黑" panose="020B0503020204020204" pitchFamily="34" charset="-122"/>
                <a:ea typeface="微软雅黑" panose="020B0503020204020204" pitchFamily="34" charset="-122"/>
                <a:cs typeface="Times New Roman" panose="02020603050405020304" pitchFamily="18" charset="0"/>
                <a:sym typeface="+mn-ea"/>
              </a:rPr>
              <a:t>1</a:t>
            </a:r>
            <a:r>
              <a:rPr lang="zh-CN" sz="1100" dirty="0">
                <a:latin typeface="微软雅黑" panose="020B0503020204020204" pitchFamily="34" charset="-122"/>
                <a:ea typeface="微软雅黑" panose="020B0503020204020204" pitchFamily="34" charset="-122"/>
                <a:cs typeface="Times New Roman" panose="02020603050405020304" pitchFamily="18" charset="0"/>
                <a:sym typeface="+mn-ea"/>
              </a:rPr>
              <a:t>项，</a:t>
            </a:r>
            <a:r>
              <a:rPr sz="1100" dirty="0">
                <a:latin typeface="微软雅黑" panose="020B0503020204020204" pitchFamily="34" charset="-122"/>
                <a:ea typeface="微软雅黑" panose="020B0503020204020204" pitchFamily="34" charset="-122"/>
                <a:cs typeface="Times New Roman" panose="02020603050405020304" pitchFamily="18" charset="0"/>
              </a:rPr>
              <a:t>主持校级项目</a:t>
            </a:r>
            <a:r>
              <a:rPr lang="en-US" sz="1100" dirty="0">
                <a:latin typeface="微软雅黑" panose="020B0503020204020204" pitchFamily="34" charset="-122"/>
                <a:ea typeface="微软雅黑" panose="020B0503020204020204" pitchFamily="34" charset="-122"/>
                <a:cs typeface="Times New Roman" panose="02020603050405020304" pitchFamily="18" charset="0"/>
              </a:rPr>
              <a:t>7</a:t>
            </a:r>
            <a:r>
              <a:rPr sz="1100" dirty="0">
                <a:latin typeface="微软雅黑" panose="020B0503020204020204" pitchFamily="34" charset="-122"/>
                <a:ea typeface="微软雅黑" panose="020B0503020204020204" pitchFamily="34" charset="-122"/>
                <a:cs typeface="Times New Roman" panose="02020603050405020304" pitchFamily="18" charset="0"/>
              </a:rPr>
              <a:t>项</a:t>
            </a:r>
            <a:r>
              <a:rPr lang="zh-CN" sz="1100" dirty="0">
                <a:latin typeface="微软雅黑" panose="020B0503020204020204" pitchFamily="34" charset="-122"/>
                <a:ea typeface="微软雅黑" panose="020B0503020204020204" pitchFamily="34" charset="-122"/>
                <a:cs typeface="Times New Roman" panose="02020603050405020304" pitchFamily="18" charset="0"/>
              </a:rPr>
              <a:t>，参与四川师范大学“卓越教师‘种子’计划”</a:t>
            </a:r>
            <a:r>
              <a:rPr sz="1100" dirty="0">
                <a:latin typeface="微软雅黑" panose="020B0503020204020204" pitchFamily="34" charset="-122"/>
                <a:ea typeface="微软雅黑" panose="020B0503020204020204" pitchFamily="34" charset="-122"/>
                <a:cs typeface="Times New Roman" panose="02020603050405020304" pitchFamily="18" charset="0"/>
              </a:rPr>
              <a:t>；发表SCI论文十余篇；《化学教育（中英文）》封面1篇；多次指导师范生参加国家级教师技能竞赛获得一等奖。</a:t>
            </a:r>
            <a:endParaRPr sz="1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7" name="文本框 206"/>
          <p:cNvSpPr txBox="1"/>
          <p:nvPr/>
        </p:nvSpPr>
        <p:spPr>
          <a:xfrm>
            <a:off x="444558" y="4878614"/>
            <a:ext cx="6678178" cy="1106805"/>
          </a:xfrm>
          <a:prstGeom prst="rect">
            <a:avLst/>
          </a:prstGeom>
          <a:noFill/>
        </p:spPr>
        <p:txBody>
          <a:bodyPr wrap="square">
            <a:spAutoFit/>
          </a:bodyPr>
          <a:lstStyle/>
          <a:p>
            <a:pPr>
              <a:lnSpc>
                <a:spcPct val="150000"/>
              </a:lnSpc>
            </a:pPr>
            <a:r>
              <a:rPr lang="en-US" altLang="zh-CN" sz="1100" dirty="0">
                <a:latin typeface="微软雅黑" panose="020B0503020204020204" pitchFamily="34" charset="-122"/>
                <a:ea typeface="微软雅黑" panose="020B0503020204020204" pitchFamily="34" charset="-122"/>
              </a:rPr>
              <a:t>2009-2012</a:t>
            </a:r>
            <a:r>
              <a:rPr lang="zh-CN" altLang="en-US" sz="1100" dirty="0">
                <a:latin typeface="微软雅黑" panose="020B0503020204020204" pitchFamily="34" charset="-122"/>
                <a:ea typeface="微软雅黑" panose="020B0503020204020204" pitchFamily="34" charset="-122"/>
              </a:rPr>
              <a:t>，四川大学</a:t>
            </a:r>
            <a:r>
              <a:rPr lang="en-US" altLang="zh-CN" sz="1100" dirty="0">
                <a:latin typeface="微软雅黑" panose="020B0503020204020204" pitchFamily="34" charset="-122"/>
                <a:ea typeface="微软雅黑" panose="020B0503020204020204" pitchFamily="34" charset="-122"/>
              </a:rPr>
              <a:t>   </a:t>
            </a:r>
            <a:r>
              <a:rPr lang="zh-CN" altLang="en-US" sz="1100" dirty="0">
                <a:latin typeface="微软雅黑" panose="020B0503020204020204" pitchFamily="34" charset="-122"/>
                <a:ea typeface="微软雅黑" panose="020B0503020204020204" pitchFamily="34" charset="-122"/>
              </a:rPr>
              <a:t> 高分子科学与工程学院，</a:t>
            </a:r>
            <a:r>
              <a:rPr lang="en-US" altLang="zh-CN" sz="1100" dirty="0">
                <a:latin typeface="微软雅黑" panose="020B0503020204020204" pitchFamily="34" charset="-122"/>
                <a:ea typeface="微软雅黑" panose="020B0503020204020204" pitchFamily="34" charset="-122"/>
              </a:rPr>
              <a:t> </a:t>
            </a:r>
            <a:r>
              <a:rPr lang="zh-CN" altLang="en-US" sz="1100" dirty="0">
                <a:latin typeface="微软雅黑" panose="020B0503020204020204" pitchFamily="34" charset="-122"/>
                <a:ea typeface="微软雅黑" panose="020B0503020204020204" pitchFamily="34" charset="-122"/>
              </a:rPr>
              <a:t>高分子材料与工程，学士。</a:t>
            </a:r>
            <a:endParaRPr lang="zh-CN" altLang="en-US" sz="1100" dirty="0">
              <a:latin typeface="微软雅黑" panose="020B0503020204020204" pitchFamily="34" charset="-122"/>
              <a:ea typeface="微软雅黑" panose="020B0503020204020204" pitchFamily="34" charset="-122"/>
            </a:endParaRPr>
          </a:p>
          <a:p>
            <a:pPr>
              <a:lnSpc>
                <a:spcPct val="150000"/>
              </a:lnSpc>
            </a:pPr>
            <a:r>
              <a:rPr lang="en-US" sz="1100" dirty="0">
                <a:latin typeface="微软雅黑" panose="020B0503020204020204" pitchFamily="34" charset="-122"/>
                <a:ea typeface="微软雅黑" panose="020B0503020204020204" pitchFamily="34" charset="-122"/>
              </a:rPr>
              <a:t>2013-2017</a:t>
            </a:r>
            <a:r>
              <a:rPr lang="zh-CN" altLang="en-US"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sym typeface="+mn-ea"/>
              </a:rPr>
              <a:t>四川大学</a:t>
            </a:r>
            <a:r>
              <a:rPr lang="en-US" altLang="zh-CN" sz="1100" dirty="0">
                <a:latin typeface="微软雅黑" panose="020B0503020204020204" pitchFamily="34" charset="-122"/>
                <a:ea typeface="微软雅黑" panose="020B0503020204020204" pitchFamily="34" charset="-122"/>
                <a:sym typeface="+mn-ea"/>
              </a:rPr>
              <a:t>   </a:t>
            </a:r>
            <a:r>
              <a:rPr lang="zh-CN" altLang="en-US" sz="1100" dirty="0">
                <a:latin typeface="微软雅黑" panose="020B0503020204020204" pitchFamily="34" charset="-122"/>
                <a:ea typeface="微软雅黑" panose="020B0503020204020204" pitchFamily="34" charset="-122"/>
                <a:sym typeface="+mn-ea"/>
              </a:rPr>
              <a:t> 高分子科学与工程学院，</a:t>
            </a:r>
            <a:r>
              <a:rPr lang="en-US" altLang="zh-CN" sz="1100" dirty="0">
                <a:latin typeface="微软雅黑" panose="020B0503020204020204" pitchFamily="34" charset="-122"/>
                <a:ea typeface="微软雅黑" panose="020B0503020204020204" pitchFamily="34" charset="-122"/>
                <a:sym typeface="+mn-ea"/>
              </a:rPr>
              <a:t> </a:t>
            </a:r>
            <a:r>
              <a:rPr lang="zh-CN" altLang="en-US" sz="1100" dirty="0">
                <a:latin typeface="微软雅黑" panose="020B0503020204020204" pitchFamily="34" charset="-122"/>
                <a:ea typeface="微软雅黑" panose="020B0503020204020204" pitchFamily="34" charset="-122"/>
                <a:sym typeface="+mn-ea"/>
              </a:rPr>
              <a:t>材料学，博士（</a:t>
            </a:r>
            <a:r>
              <a:rPr lang="en-US" altLang="zh-CN" sz="1100" dirty="0">
                <a:latin typeface="微软雅黑" panose="020B0503020204020204" pitchFamily="34" charset="-122"/>
                <a:ea typeface="微软雅黑" panose="020B0503020204020204" pitchFamily="34" charset="-122"/>
                <a:sym typeface="+mn-ea"/>
              </a:rPr>
              <a:t>3+2+3</a:t>
            </a:r>
            <a:r>
              <a:rPr lang="zh-CN" altLang="en-US" sz="1100" dirty="0">
                <a:latin typeface="微软雅黑" panose="020B0503020204020204" pitchFamily="34" charset="-122"/>
                <a:ea typeface="微软雅黑" panose="020B0503020204020204" pitchFamily="34" charset="-122"/>
                <a:sym typeface="+mn-ea"/>
              </a:rPr>
              <a:t>）。</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2017</a:t>
            </a:r>
            <a:r>
              <a:rPr lang="zh-CN" altLang="en-US" sz="1100" dirty="0">
                <a:latin typeface="微软雅黑" panose="020B0503020204020204" pitchFamily="34" charset="-122"/>
                <a:ea typeface="微软雅黑" panose="020B0503020204020204" pitchFamily="34" charset="-122"/>
              </a:rPr>
              <a:t>至今，四川师范大学 化学与材料科学学院，讲师。</a:t>
            </a:r>
            <a:endParaRPr lang="en-US" altLang="zh-CN" sz="1100" dirty="0">
              <a:latin typeface="微软雅黑" panose="020B0503020204020204" pitchFamily="34" charset="-122"/>
              <a:ea typeface="微软雅黑" panose="020B0503020204020204" pitchFamily="34" charset="-122"/>
            </a:endParaRPr>
          </a:p>
          <a:p>
            <a:pPr>
              <a:lnSpc>
                <a:spcPct val="150000"/>
              </a:lnSpc>
            </a:pPr>
            <a:endParaRPr lang="zh-CN" altLang="en-US" sz="1100" dirty="0">
              <a:latin typeface="微软雅黑" panose="020B0503020204020204" pitchFamily="34" charset="-122"/>
              <a:ea typeface="微软雅黑" panose="020B0503020204020204" pitchFamily="34" charset="-122"/>
            </a:endParaRPr>
          </a:p>
        </p:txBody>
      </p:sp>
      <p:sp>
        <p:nvSpPr>
          <p:cNvPr id="208" name="文本框 207"/>
          <p:cNvSpPr txBox="1"/>
          <p:nvPr/>
        </p:nvSpPr>
        <p:spPr>
          <a:xfrm>
            <a:off x="440864" y="6219930"/>
            <a:ext cx="6671455" cy="4154170"/>
          </a:xfrm>
          <a:prstGeom prst="rect">
            <a:avLst/>
          </a:prstGeom>
          <a:noFill/>
        </p:spPr>
        <p:txBody>
          <a:bodyPr wrap="square">
            <a:spAutoFit/>
          </a:bodyPr>
          <a:lstStyle/>
          <a:p>
            <a:pPr>
              <a:lnSpc>
                <a:spcPct val="150000"/>
              </a:lnSpc>
            </a:pPr>
            <a:r>
              <a:rPr lang="en-US" altLang="zh-CN" sz="1100" dirty="0">
                <a:latin typeface="微软雅黑" panose="020B0503020204020204" pitchFamily="34" charset="-122"/>
                <a:ea typeface="微软雅黑" panose="020B0503020204020204" pitchFamily="34" charset="-122"/>
              </a:rPr>
              <a:t>1.</a:t>
            </a:r>
            <a:r>
              <a:rPr sz="1100" dirty="0">
                <a:latin typeface="微软雅黑" panose="020B0503020204020204" pitchFamily="34" charset="-122"/>
                <a:ea typeface="微软雅黑" panose="020B0503020204020204" pitchFamily="34" charset="-122"/>
              </a:rPr>
              <a:t> Jin Zhao; Xiaotian Xi; Hongyan Ouyang; Jiyu Yang; Yi Wang; Longfei Yi; Dayu Song; </a:t>
            </a:r>
            <a:r>
              <a:rPr sz="1100" b="1" dirty="0">
                <a:latin typeface="微软雅黑" panose="020B0503020204020204" pitchFamily="34" charset="-122"/>
                <a:ea typeface="微软雅黑" panose="020B0503020204020204" pitchFamily="34" charset="-122"/>
              </a:rPr>
              <a:t>Yongjiao Song</a:t>
            </a:r>
            <a:r>
              <a:rPr lang="en-US" sz="1100" b="1" dirty="0">
                <a:latin typeface="微软雅黑" panose="020B0503020204020204" pitchFamily="34" charset="-122"/>
                <a:ea typeface="微软雅黑" panose="020B0503020204020204" pitchFamily="34" charset="-122"/>
              </a:rPr>
              <a:t>*;</a:t>
            </a:r>
            <a:r>
              <a:rPr sz="1100" dirty="0">
                <a:latin typeface="微软雅黑" panose="020B0503020204020204" pitchFamily="34" charset="-122"/>
                <a:ea typeface="微软雅黑" panose="020B0503020204020204" pitchFamily="34" charset="-122"/>
              </a:rPr>
              <a:t> Lijuan Zhao</a:t>
            </a:r>
            <a:r>
              <a:rPr lang="en-US" sz="1100" dirty="0">
                <a:latin typeface="微软雅黑" panose="020B0503020204020204" pitchFamily="34" charset="-122"/>
                <a:ea typeface="微软雅黑" panose="020B0503020204020204" pitchFamily="34" charset="-122"/>
              </a:rPr>
              <a:t>*</a:t>
            </a:r>
            <a:r>
              <a:rPr sz="1100" dirty="0">
                <a:latin typeface="微软雅黑" panose="020B0503020204020204" pitchFamily="34" charset="-122"/>
                <a:ea typeface="微软雅黑" panose="020B0503020204020204" pitchFamily="34" charset="-122"/>
              </a:rPr>
              <a:t>.  Carbohydrate polymers, 2021, 272(1): 118445</a:t>
            </a:r>
            <a:endParaRPr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2.</a:t>
            </a:r>
            <a:r>
              <a:rPr sz="1100" dirty="0">
                <a:latin typeface="微软雅黑" panose="020B0503020204020204" pitchFamily="34" charset="-122"/>
                <a:ea typeface="微软雅黑" panose="020B0503020204020204" pitchFamily="34" charset="-122"/>
              </a:rPr>
              <a:t>Wang, Fengxia;</a:t>
            </a:r>
            <a:r>
              <a:rPr sz="1100" b="1" dirty="0">
                <a:latin typeface="微软雅黑" panose="020B0503020204020204" pitchFamily="34" charset="-122"/>
                <a:ea typeface="微软雅黑" panose="020B0503020204020204" pitchFamily="34" charset="-122"/>
              </a:rPr>
              <a:t> Song, Yongjiao</a:t>
            </a:r>
            <a:r>
              <a:rPr sz="1100" dirty="0">
                <a:latin typeface="微软雅黑" panose="020B0503020204020204" pitchFamily="34" charset="-122"/>
                <a:ea typeface="微软雅黑" panose="020B0503020204020204" pitchFamily="34" charset="-122"/>
              </a:rPr>
              <a:t>; Liang, Shuheng; Yu, Yuanyuan; Liang, Jinsong; Jiang, Mengjin ; REACTIVE &amp; FUNCTIONAL POLYMERS, 2021, 159( 104812): 1-8 </a:t>
            </a:r>
            <a:endParaRPr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3.Yang Jiyu, Yi Longfei, Fang Xiao, </a:t>
            </a:r>
            <a:r>
              <a:rPr lang="en-US" altLang="zh-CN" sz="1100" b="1" dirty="0">
                <a:latin typeface="微软雅黑" panose="020B0503020204020204" pitchFamily="34" charset="-122"/>
                <a:ea typeface="微软雅黑" panose="020B0503020204020204" pitchFamily="34" charset="-122"/>
              </a:rPr>
              <a:t>Song Yongjiao</a:t>
            </a:r>
            <a:r>
              <a:rPr lang="en-US" altLang="zh-CN" sz="1100" dirty="0">
                <a:latin typeface="微软雅黑" panose="020B0503020204020204" pitchFamily="34" charset="-122"/>
                <a:ea typeface="微软雅黑" panose="020B0503020204020204" pitchFamily="34" charset="-122"/>
              </a:rPr>
              <a:t>, Zhao Lijuan*, Wu Jinrong*, Hong Wu. Chemical Engineering Journal, 2019, 371 :213–221.</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4.</a:t>
            </a:r>
            <a:r>
              <a:rPr lang="en-US" altLang="zh-CN" sz="1100" dirty="0">
                <a:latin typeface="微软雅黑" panose="020B0503020204020204" pitchFamily="34" charset="-122"/>
                <a:ea typeface="微软雅黑" panose="020B0503020204020204" pitchFamily="34" charset="-122"/>
                <a:sym typeface="+mn-ea"/>
              </a:rPr>
              <a:t> Zhang Huan, Zhou Hong, Yang Jiyu, </a:t>
            </a:r>
            <a:r>
              <a:rPr lang="en-US" altLang="zh-CN" sz="1100" b="1" dirty="0">
                <a:latin typeface="微软雅黑" panose="020B0503020204020204" pitchFamily="34" charset="-122"/>
                <a:ea typeface="微软雅黑" panose="020B0503020204020204" pitchFamily="34" charset="-122"/>
                <a:sym typeface="+mn-ea"/>
              </a:rPr>
              <a:t>Song Yongjiao</a:t>
            </a:r>
            <a:r>
              <a:rPr lang="en-US" altLang="zh-CN" sz="1100" dirty="0">
                <a:latin typeface="微软雅黑" panose="020B0503020204020204" pitchFamily="34" charset="-122"/>
                <a:ea typeface="微软雅黑" panose="020B0503020204020204" pitchFamily="34" charset="-122"/>
                <a:sym typeface="+mn-ea"/>
              </a:rPr>
              <a:t>*, Zhao Lijuan*. Progress in Organic Coatings, 2019, 132:490-498.4.</a:t>
            </a:r>
            <a:r>
              <a:rPr lang="en-US" altLang="zh-CN" sz="1100" dirty="0">
                <a:latin typeface="微软雅黑" panose="020B0503020204020204" pitchFamily="34" charset="-122"/>
                <a:ea typeface="微软雅黑" panose="020B0503020204020204" pitchFamily="34" charset="-122"/>
              </a:rPr>
              <a:t>5.</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5.Li Juanjuan, Zhang Huan, Sun Furong, Zhou Hong, Zhao Lijuan*, Song Yongjiao*. Journal of Materials Research, 2019, 34(6):950-958.</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6. He Yi, Xia Yu, Zhao Jin, Song Yongjiao*, Yi Longfei, Zhao Lijuan*. Applied Physics A, 2019, 125(3): 160.</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7. Zhang Huan, Yang Jiyu, He Yi, Yi Longfei, Liu Yanling, Song Yongjiao*, and Zhao Lijuan*. Polymer Science, Series A, 2019, 61(5): 1–8.</a:t>
            </a:r>
            <a:endParaRPr lang="en-US" altLang="zh-CN" sz="1100" dirty="0">
              <a:latin typeface="微软雅黑" panose="020B0503020204020204" pitchFamily="34" charset="-122"/>
              <a:ea typeface="微软雅黑" panose="020B0503020204020204" pitchFamily="34" charset="-122"/>
            </a:endParaRPr>
          </a:p>
          <a:p>
            <a:pPr>
              <a:lnSpc>
                <a:spcPct val="150000"/>
              </a:lnSpc>
            </a:pPr>
            <a:r>
              <a:rPr lang="en-US" altLang="zh-CN" sz="1100" dirty="0">
                <a:latin typeface="微软雅黑" panose="020B0503020204020204" pitchFamily="34" charset="-122"/>
                <a:ea typeface="微软雅黑" panose="020B0503020204020204" pitchFamily="34" charset="-122"/>
              </a:rPr>
              <a:t>8.</a:t>
            </a:r>
            <a:r>
              <a:rPr lang="zh-CN" altLang="en-US" sz="1100" dirty="0">
                <a:latin typeface="微软雅黑" panose="020B0503020204020204" pitchFamily="34" charset="-122"/>
                <a:ea typeface="微软雅黑" panose="020B0503020204020204" pitchFamily="34" charset="-122"/>
              </a:rPr>
              <a:t>宋永娇</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刘瑞</a:t>
            </a:r>
            <a:r>
              <a:rPr lang="zh-CN" altLang="en-US" sz="1100" baseline="300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彭林芸</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新馆疫情与科学教育</a:t>
            </a:r>
            <a:r>
              <a:rPr lang="en-US" altLang="zh-CN" sz="1100" dirty="0">
                <a:latin typeface="微软雅黑" panose="020B0503020204020204" pitchFamily="34" charset="-122"/>
                <a:ea typeface="微软雅黑" panose="020B0503020204020204" pitchFamily="34" charset="-122"/>
              </a:rPr>
              <a:t>[J].</a:t>
            </a:r>
            <a:r>
              <a:rPr lang="zh-CN" altLang="en-US" sz="1100" dirty="0">
                <a:latin typeface="微软雅黑" panose="020B0503020204020204" pitchFamily="34" charset="-122"/>
                <a:ea typeface="微软雅黑" panose="020B0503020204020204" pitchFamily="34" charset="-122"/>
              </a:rPr>
              <a:t>化学教育</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中英文</a:t>
            </a:r>
            <a:r>
              <a:rPr lang="en-US" altLang="zh-CN" sz="1100" dirty="0">
                <a:latin typeface="微软雅黑" panose="020B0503020204020204" pitchFamily="34" charset="-122"/>
                <a:ea typeface="微软雅黑" panose="020B0503020204020204" pitchFamily="34" charset="-122"/>
              </a:rPr>
              <a:t>),2022</a:t>
            </a:r>
            <a:r>
              <a:rPr lang="zh-CN" altLang="en-US" sz="11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7</a:t>
            </a:r>
            <a:r>
              <a:rPr lang="zh-CN" altLang="en-US"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a:p>
            <a:pPr>
              <a:lnSpc>
                <a:spcPct val="150000"/>
              </a:lnSpc>
            </a:pPr>
            <a:endParaRPr lang="en-US" altLang="zh-CN" sz="1100" dirty="0">
              <a:latin typeface="微软雅黑" panose="020B0503020204020204" pitchFamily="34" charset="-122"/>
              <a:ea typeface="微软雅黑" panose="020B0503020204020204" pitchFamily="34" charset="-122"/>
            </a:endParaRPr>
          </a:p>
        </p:txBody>
      </p:sp>
      <p:pic>
        <p:nvPicPr>
          <p:cNvPr id="2" name="图片 1" descr="E:\证书图片\证件照\宋永娇-蓝底-四川师范大学化学与材料科学学院.jpg宋永娇-蓝底-四川师范大学化学与材料科学学院"/>
          <p:cNvPicPr>
            <a:picLocks noChangeAspect="1" noChangeArrowheads="1"/>
          </p:cNvPicPr>
          <p:nvPr>
            <p:custDataLst>
              <p:tags r:id="rId1"/>
            </p:custDataLst>
          </p:nvPr>
        </p:nvPicPr>
        <p:blipFill>
          <a:blip r:embed="rId2"/>
          <a:srcRect/>
          <a:stretch>
            <a:fillRect/>
          </a:stretch>
        </p:blipFill>
        <p:spPr>
          <a:xfrm>
            <a:off x="589597" y="1006157"/>
            <a:ext cx="1188720" cy="1728470"/>
          </a:xfrm>
          <a:prstGeom prst="rect">
            <a:avLst/>
          </a:prstGeom>
          <a:noFill/>
          <a:ln>
            <a:noFill/>
          </a:ln>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PP_MARK_KEY" val="89f680b5-6599-4004-9438-4d1c155843a8"/>
  <p:tag name="COMMONDATA" val="eyJoZGlkIjoiZDM2MjRjMDgxOTc0YmRjMjRhMTJlNDFlMTY5NmU4YTg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6159</Words>
  <Application>WPS 演示</Application>
  <PresentationFormat>自定义</PresentationFormat>
  <Paragraphs>294</Paragraphs>
  <Slides>9</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9</vt:i4>
      </vt:variant>
    </vt:vector>
  </HeadingPairs>
  <TitlesOfParts>
    <vt:vector size="25" baseType="lpstr">
      <vt:lpstr>Arial</vt:lpstr>
      <vt:lpstr>宋体</vt:lpstr>
      <vt:lpstr>Wingdings</vt:lpstr>
      <vt:lpstr>Impact</vt:lpstr>
      <vt:lpstr>Yu Gothic UI Semibold</vt:lpstr>
      <vt:lpstr>MS UI Gothic</vt:lpstr>
      <vt:lpstr>方正姚体</vt:lpstr>
      <vt:lpstr>微软雅黑</vt:lpstr>
      <vt:lpstr>黑体</vt:lpstr>
      <vt:lpstr>Calibri</vt:lpstr>
      <vt:lpstr>楷体</vt:lpstr>
      <vt:lpstr>Times New Roman</vt:lpstr>
      <vt:lpstr>Arial Unicode MS</vt:lpstr>
      <vt:lpstr>Calibri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Administrator</cp:lastModifiedBy>
  <cp:revision>44</cp:revision>
  <dcterms:created xsi:type="dcterms:W3CDTF">2021-04-15T01:50:00Z</dcterms:created>
  <dcterms:modified xsi:type="dcterms:W3CDTF">2023-04-23T19:29:50Z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EBBC8864830541FEB1B498061AB19009_12</vt:lpwstr>
  </property>
  <property fmtid="{D5CDD505-2E9C-101B-9397-08002B2CF9AE}" pid="3" name="KSOProductBuildVer">
    <vt:lpwstr>2052-11.1.0.14036</vt:lpwstr>
  </property>
</Properties>
</file>