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6" r:id="rId6"/>
    <p:sldId id="269" r:id="rId7"/>
    <p:sldId id="272" r:id="rId8"/>
    <p:sldId id="273" r:id="rId9"/>
    <p:sldId id="268" r:id="rId10"/>
  </p:sldIdLst>
  <p:sldSz cx="7559675" cy="10691495"/>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54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3.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oleObject" Target="../embeddings/oleObject2.bin"/><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5" name="文本框 4"/>
          <p:cNvSpPr txBox="1"/>
          <p:nvPr/>
        </p:nvSpPr>
        <p:spPr>
          <a:xfrm>
            <a:off x="326275" y="1179077"/>
            <a:ext cx="1169035" cy="1445260"/>
          </a:xfrm>
          <a:prstGeom prst="rect">
            <a:avLst/>
          </a:prstGeom>
          <a:noFill/>
        </p:spPr>
        <p:txBody>
          <a:bodyPr wrap="none" rtlCol="0">
            <a:spAutoFit/>
          </a:bodyPr>
          <a:lstStyle/>
          <a:p>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12</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8" name="文本框 7"/>
          <p:cNvSpPr txBox="1"/>
          <p:nvPr/>
        </p:nvSpPr>
        <p:spPr>
          <a:xfrm>
            <a:off x="326275" y="2806647"/>
            <a:ext cx="5827236" cy="707886"/>
          </a:xfrm>
          <a:prstGeom prst="rect">
            <a:avLst/>
          </a:prstGeom>
          <a:noFill/>
        </p:spPr>
        <p:txBody>
          <a:bodyPr wrap="none" rtlCol="0">
            <a:spAutoFit/>
          </a:bodyPr>
          <a:lstStyle/>
          <a:p>
            <a:r>
              <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纳米与能源催化研究团队</a:t>
            </a:r>
            <a:endPar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326275" y="3771986"/>
            <a:ext cx="6627135" cy="1205266"/>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樊光银 教授</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fanguangyin@sicnu.edu.cn; QQ: 18180052</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406</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4075668" y="1024043"/>
            <a:ext cx="3275210" cy="1637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圆角矩形 17"/>
          <p:cNvSpPr/>
          <p:nvPr/>
        </p:nvSpPr>
        <p:spPr>
          <a:xfrm>
            <a:off x="3965152" y="1019287"/>
            <a:ext cx="3484516" cy="1723044"/>
          </a:xfrm>
          <a:prstGeom prst="round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26275" y="6544923"/>
            <a:ext cx="6907124" cy="3397533"/>
          </a:xfrm>
          <a:prstGeom prst="rect">
            <a:avLst/>
          </a:prstGeom>
          <a:noFill/>
        </p:spPr>
        <p:txBody>
          <a:bodyPr wrap="square" rtlCol="0">
            <a:spAutoFit/>
          </a:bodyPr>
          <a:lstStyle/>
          <a:p>
            <a:pPr>
              <a:lnSpc>
                <a:spcPct val="150000"/>
              </a:lnSpc>
            </a:pPr>
            <a:r>
              <a:rPr lang="zh-CN" altLang="en-US" sz="2000" b="1" dirty="0">
                <a:solidFill>
                  <a:schemeClr val="accent2"/>
                </a:solidFill>
                <a:latin typeface="微软雅黑" panose="020B0503020204020204" pitchFamily="34" charset="-122"/>
                <a:ea typeface="微软雅黑" panose="020B0503020204020204" pitchFamily="34" charset="-122"/>
              </a:rPr>
              <a:t>团队研究方向</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a:lnSpc>
                <a:spcPct val="150000"/>
              </a:lnSpc>
            </a:pPr>
            <a:r>
              <a:rPr lang="zh-CN" altLang="en-US" sz="1800" b="1" dirty="0">
                <a:solidFill>
                  <a:srgbClr val="0000CC"/>
                </a:solidFill>
                <a:latin typeface="黑体" panose="02010609060101010101" pitchFamily="49" charset="-122"/>
                <a:ea typeface="黑体" panose="02010609060101010101" pitchFamily="49" charset="-122"/>
              </a:rPr>
              <a:t>“能源与纳米催化”</a:t>
            </a:r>
            <a:r>
              <a:rPr lang="zh-CN" altLang="en-US" sz="1800" b="1" dirty="0">
                <a:solidFill>
                  <a:srgbClr val="0000CC"/>
                </a:solidFill>
                <a:latin typeface="黑体" panose="02010609060101010101" pitchFamily="49" charset="-122"/>
                <a:ea typeface="黑体" panose="02010609060101010101" pitchFamily="49" charset="-122"/>
                <a:cs typeface="Times New Roman" panose="02020603050405020304" pitchFamily="18" charset="0"/>
              </a:rPr>
              <a:t>创新团队</a:t>
            </a:r>
            <a:r>
              <a:rPr lang="zh-CN" altLang="en-US" sz="1800" b="1" dirty="0">
                <a:solidFill>
                  <a:prstClr val="black"/>
                </a:solidFill>
                <a:latin typeface="黑体" panose="02010609060101010101" pitchFamily="49" charset="-122"/>
                <a:ea typeface="黑体" panose="02010609060101010101" pitchFamily="49" charset="-122"/>
                <a:cs typeface="Times New Roman" panose="02020603050405020304" pitchFamily="18" charset="0"/>
              </a:rPr>
              <a:t>以纳米材料和催化技术的创新为突破口，立足国际前沿，针对新型纳米催化材料的开发与应用开展相关研究，推动清洁能源生产和环境治理领域中的技术创新</a:t>
            </a:r>
            <a:r>
              <a:rPr lang="zh-CN" altLang="en-US" sz="1800" b="1" dirty="0">
                <a:latin typeface="黑体" panose="02010609060101010101" pitchFamily="49" charset="-122"/>
                <a:ea typeface="黑体" panose="02010609060101010101" pitchFamily="49" charset="-122"/>
              </a:rPr>
              <a:t>。</a:t>
            </a:r>
            <a:endParaRPr lang="en-US" altLang="zh-CN" sz="1800" b="1" dirty="0">
              <a:latin typeface="黑体" panose="02010609060101010101" pitchFamily="49" charset="-122"/>
              <a:ea typeface="黑体" panose="02010609060101010101" pitchFamily="49" charset="-122"/>
            </a:endParaRPr>
          </a:p>
          <a:p>
            <a:pPr>
              <a:lnSpc>
                <a:spcPct val="150000"/>
              </a:lnSpc>
            </a:pPr>
            <a:r>
              <a:rPr lang="zh-CN" altLang="en-US" sz="1800" b="1" dirty="0">
                <a:latin typeface="黑体" panose="02010609060101010101" pitchFamily="49" charset="-122"/>
                <a:ea typeface="黑体" panose="02010609060101010101" pitchFamily="49" charset="-122"/>
              </a:rPr>
              <a:t>具体研究内容包括：</a:t>
            </a:r>
            <a:r>
              <a:rPr lang="zh-CN" altLang="en-US" sz="1800" b="1" dirty="0">
                <a:latin typeface="黑体" panose="02010609060101010101" pitchFamily="49" charset="-122"/>
                <a:ea typeface="黑体" panose="02010609060101010101" pitchFamily="49" charset="-122"/>
                <a:cs typeface="Times New Roman" panose="02020603050405020304" pitchFamily="18" charset="0"/>
              </a:rPr>
              <a:t>新型高效纳米催化材料的设计合成为研究基础，探究催化材料在精细化学品合成、燃料电池、电（光）解水、电（光）催化二氧化碳还原等领域的应用；结合理论模拟，诠释纳米材料的构效关系及其相关催化反应的作用机制。</a:t>
            </a:r>
            <a:endParaRPr lang="en-US" altLang="zh-CN" sz="1800" b="1" dirty="0">
              <a:latin typeface="黑体" panose="02010609060101010101" pitchFamily="49" charset="-122"/>
              <a:ea typeface="黑体" panose="02010609060101010101" pitchFamily="49" charset="-122"/>
            </a:endParaRPr>
          </a:p>
        </p:txBody>
      </p:sp>
      <p:sp>
        <p:nvSpPr>
          <p:cNvPr id="20" name="文本框 19"/>
          <p:cNvSpPr txBox="1"/>
          <p:nvPr/>
        </p:nvSpPr>
        <p:spPr>
          <a:xfrm>
            <a:off x="326275" y="5476048"/>
            <a:ext cx="5586730" cy="968375"/>
          </a:xfrm>
          <a:prstGeom prst="rect">
            <a:avLst/>
          </a:prstGeom>
          <a:noFill/>
        </p:spPr>
        <p:txBody>
          <a:bodyPr wrap="none" rtlCol="0">
            <a:spAutoFit/>
          </a:bodyPr>
          <a:lstStyle/>
          <a:p>
            <a:pPr>
              <a:lnSpc>
                <a:spcPct val="150000"/>
              </a:lnSpc>
            </a:pPr>
            <a:r>
              <a:rPr lang="zh-CN" altLang="en-US" sz="2000" b="1" dirty="0">
                <a:solidFill>
                  <a:schemeClr val="accent2"/>
                </a:solidFill>
                <a:latin typeface="微软雅黑" panose="020B0503020204020204" pitchFamily="34" charset="-122"/>
                <a:ea typeface="微软雅黑" panose="020B0503020204020204" pitchFamily="34" charset="-122"/>
              </a:rPr>
              <a:t>团队成员</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a:lnSpc>
                <a:spcPct val="150000"/>
              </a:lnSpc>
            </a:pPr>
            <a:r>
              <a:rPr lang="zh-CN" altLang="en-US" b="1" dirty="0">
                <a:latin typeface="黑体" panose="02010609060101010101" pitchFamily="49" charset="-122"/>
                <a:ea typeface="黑体" panose="02010609060101010101" pitchFamily="49" charset="-122"/>
              </a:rPr>
              <a:t>樊光银 教授；王益 </a:t>
            </a:r>
            <a:r>
              <a:rPr lang="zh-CN" altLang="en-US" b="1">
                <a:latin typeface="黑体" panose="02010609060101010101" pitchFamily="49" charset="-122"/>
                <a:ea typeface="黑体" panose="02010609060101010101" pitchFamily="49" charset="-122"/>
              </a:rPr>
              <a:t>副教授；龙</a:t>
            </a:r>
            <a:r>
              <a:rPr lang="zh-CN" altLang="en-US" b="1" dirty="0">
                <a:latin typeface="黑体" panose="02010609060101010101" pitchFamily="49" charset="-122"/>
                <a:ea typeface="黑体" panose="02010609060101010101" pitchFamily="49" charset="-122"/>
              </a:rPr>
              <a:t>艳 博士；伏劲松博士</a:t>
            </a:r>
            <a:endParaRPr lang="zh-CN" altLang="en-US" b="1" dirty="0">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3" name="矩形 12"/>
          <p:cNvSpPr/>
          <p:nvPr/>
        </p:nvSpPr>
        <p:spPr>
          <a:xfrm>
            <a:off x="1586" y="773814"/>
            <a:ext cx="6533685" cy="495585"/>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固相可持续研磨法制备贵金属（</a:t>
            </a:r>
            <a:r>
              <a:rPr lang="en-US" altLang="zh-CN"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Rh, Ru, </a:t>
            </a:r>
            <a:r>
              <a:rPr lang="en-US" altLang="zh-CN" sz="2000" b="1" dirty="0" err="1">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Ir</a:t>
            </a: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）催化剂</a:t>
            </a:r>
            <a:endParaRPr lang="en-US" altLang="zh-CN"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 name="矩形 13"/>
          <p:cNvSpPr/>
          <p:nvPr/>
        </p:nvSpPr>
        <p:spPr>
          <a:xfrm>
            <a:off x="0" y="5553052"/>
            <a:ext cx="4329223" cy="495585"/>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固相可持续研磨法合成</a:t>
            </a:r>
            <a:r>
              <a:rPr lang="en-US" altLang="zh-CN" sz="2000" b="1" dirty="0" err="1">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PdAg</a:t>
            </a: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合金</a:t>
            </a:r>
            <a:endPar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6" name="图片 2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66381" y="1427187"/>
            <a:ext cx="3108255" cy="408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381" y="1427187"/>
            <a:ext cx="3798887"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13"/>
          <p:cNvSpPr>
            <a:spLocks noChangeArrowheads="1"/>
          </p:cNvSpPr>
          <p:nvPr/>
        </p:nvSpPr>
        <p:spPr bwMode="auto">
          <a:xfrm>
            <a:off x="3603638" y="5018963"/>
            <a:ext cx="38998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buFontTx/>
              <a:buNone/>
            </a:pPr>
            <a:r>
              <a:rPr lang="en-US" altLang="zh-CN" sz="1600" b="1" dirty="0">
                <a:solidFill>
                  <a:srgbClr val="C00000"/>
                </a:solidFill>
                <a:latin typeface="Times New Roman" panose="02020603050405020304" pitchFamily="18" charset="0"/>
                <a:cs typeface="Times New Roman" panose="02020603050405020304" pitchFamily="18" charset="0"/>
              </a:rPr>
              <a:t>Fan*  et al. Adv. Energy Mater., 2018, 8(31): 1801698</a:t>
            </a:r>
            <a:r>
              <a:rPr lang="zh-CN" altLang="en-US" sz="1600" b="1" dirty="0">
                <a:solidFill>
                  <a:srgbClr val="C00000"/>
                </a:solidFill>
                <a:latin typeface="Times New Roman" panose="02020603050405020304" pitchFamily="18" charset="0"/>
                <a:cs typeface="Times New Roman" panose="02020603050405020304" pitchFamily="18" charset="0"/>
              </a:rPr>
              <a:t>，影响因子</a:t>
            </a:r>
            <a:r>
              <a:rPr lang="en-US" altLang="zh-CN" sz="1600" b="1" dirty="0">
                <a:solidFill>
                  <a:srgbClr val="C00000"/>
                </a:solidFill>
                <a:latin typeface="Times New Roman" panose="02020603050405020304" pitchFamily="18" charset="0"/>
                <a:cs typeface="Times New Roman" panose="02020603050405020304" pitchFamily="18" charset="0"/>
              </a:rPr>
              <a:t>25.245</a:t>
            </a:r>
            <a:r>
              <a:rPr lang="zh-CN" altLang="en-US" sz="1600" b="1" dirty="0">
                <a:solidFill>
                  <a:srgbClr val="C00000"/>
                </a:solidFill>
                <a:latin typeface="Times New Roman" panose="02020603050405020304" pitchFamily="18" charset="0"/>
                <a:cs typeface="Times New Roman" panose="02020603050405020304" pitchFamily="18" charset="0"/>
              </a:rPr>
              <a:t>。</a:t>
            </a:r>
            <a:endParaRPr lang="en-US" altLang="zh-CN" sz="1600" b="1" dirty="0">
              <a:solidFill>
                <a:srgbClr val="C00000"/>
              </a:solidFill>
              <a:latin typeface="Times New Roman" panose="02020603050405020304" pitchFamily="18" charset="0"/>
              <a:cs typeface="Times New Roman" panose="02020603050405020304" pitchFamily="18" charset="0"/>
            </a:endParaRPr>
          </a:p>
        </p:txBody>
      </p:sp>
      <p:pic>
        <p:nvPicPr>
          <p:cNvPr id="2" name="图片 1"/>
          <p:cNvPicPr>
            <a:picLocks noChangeAspect="1"/>
          </p:cNvPicPr>
          <p:nvPr/>
        </p:nvPicPr>
        <p:blipFill>
          <a:blip r:embed="rId3"/>
          <a:stretch>
            <a:fillRect/>
          </a:stretch>
        </p:blipFill>
        <p:spPr>
          <a:xfrm>
            <a:off x="366381" y="6204971"/>
            <a:ext cx="3237257" cy="1889924"/>
          </a:xfrm>
          <a:prstGeom prst="rect">
            <a:avLst/>
          </a:prstGeom>
        </p:spPr>
      </p:pic>
      <p:pic>
        <p:nvPicPr>
          <p:cNvPr id="3" name="图片 2"/>
          <p:cNvPicPr>
            <a:picLocks noChangeAspect="1"/>
          </p:cNvPicPr>
          <p:nvPr/>
        </p:nvPicPr>
        <p:blipFill>
          <a:blip r:embed="rId4"/>
          <a:stretch>
            <a:fillRect/>
          </a:stretch>
        </p:blipFill>
        <p:spPr>
          <a:xfrm>
            <a:off x="3657659" y="6399176"/>
            <a:ext cx="3727184" cy="3716832"/>
          </a:xfrm>
          <a:prstGeom prst="rect">
            <a:avLst/>
          </a:prstGeom>
        </p:spPr>
      </p:pic>
      <p:pic>
        <p:nvPicPr>
          <p:cNvPr id="4" name="图片 3"/>
          <p:cNvPicPr>
            <a:picLocks noChangeAspect="1"/>
          </p:cNvPicPr>
          <p:nvPr/>
        </p:nvPicPr>
        <p:blipFill>
          <a:blip r:embed="rId5"/>
          <a:stretch>
            <a:fillRect/>
          </a:stretch>
        </p:blipFill>
        <p:spPr>
          <a:xfrm>
            <a:off x="487396" y="8300389"/>
            <a:ext cx="2773920" cy="2048434"/>
          </a:xfrm>
          <a:prstGeom prst="rect">
            <a:avLst/>
          </a:prstGeom>
        </p:spPr>
      </p:pic>
      <p:sp>
        <p:nvSpPr>
          <p:cNvPr id="30" name="文本框 29"/>
          <p:cNvSpPr txBox="1"/>
          <p:nvPr/>
        </p:nvSpPr>
        <p:spPr>
          <a:xfrm>
            <a:off x="591313" y="10322609"/>
            <a:ext cx="2787391" cy="369204"/>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电解水析氢和氢氧化</a:t>
            </a:r>
            <a:endParaRPr lang="zh-CN" altLang="en-US" dirty="0">
              <a:latin typeface="黑体" panose="02010609060101010101" pitchFamily="49" charset="-122"/>
              <a:ea typeface="黑体" panose="02010609060101010101" pitchFamily="49" charset="-122"/>
            </a:endParaRPr>
          </a:p>
        </p:txBody>
      </p:sp>
      <p:sp>
        <p:nvSpPr>
          <p:cNvPr id="5" name="矩形 4"/>
          <p:cNvSpPr/>
          <p:nvPr/>
        </p:nvSpPr>
        <p:spPr>
          <a:xfrm>
            <a:off x="3018865" y="10274935"/>
            <a:ext cx="4614774" cy="369204"/>
          </a:xfrm>
          <a:prstGeom prst="rect">
            <a:avLst/>
          </a:prstGeom>
        </p:spPr>
        <p:txBody>
          <a:bodyPr wrap="square">
            <a:spAutoFit/>
          </a:bodyPr>
          <a:lstStyle/>
          <a:p>
            <a:r>
              <a:rPr lang="fr-FR" altLang="zh-CN" b="1" dirty="0">
                <a:latin typeface="Times New Roman" panose="02020603050405020304" pitchFamily="18" charset="0"/>
                <a:cs typeface="Times New Roman" panose="02020603050405020304" pitchFamily="18" charset="0"/>
              </a:rPr>
              <a:t>Fan* et al. Chin. J. Catal., 2021, 42, 251-258</a:t>
            </a:r>
            <a:endParaRPr lang="zh-CN" altLang="en-US" b="1"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1" y="47674"/>
            <a:ext cx="4094629"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研究方向之一电催化水分解</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3254188"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研究方向之一电催化</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586" y="820889"/>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黑体" panose="02010609060101010101" pitchFamily="49" charset="-122"/>
                <a:ea typeface="黑体" panose="02010609060101010101" pitchFamily="49" charset="-122"/>
              </a:rPr>
              <a:t>无电沉积制备负载纳米催化剂</a:t>
            </a:r>
            <a:endParaRPr lang="zh-CN" altLang="en-US" sz="2000" b="1" dirty="0">
              <a:solidFill>
                <a:schemeClr val="accent2"/>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302892" y="1425105"/>
            <a:ext cx="6663712" cy="2794307"/>
          </a:xfrm>
          <a:prstGeom prst="rect">
            <a:avLst/>
          </a:prstGeom>
        </p:spPr>
      </p:pic>
      <p:pic>
        <p:nvPicPr>
          <p:cNvPr id="7" name="图片 6"/>
          <p:cNvPicPr>
            <a:picLocks noChangeAspect="1"/>
          </p:cNvPicPr>
          <p:nvPr/>
        </p:nvPicPr>
        <p:blipFill>
          <a:blip r:embed="rId2"/>
          <a:stretch>
            <a:fillRect/>
          </a:stretch>
        </p:blipFill>
        <p:spPr>
          <a:xfrm>
            <a:off x="257503" y="4592178"/>
            <a:ext cx="6984161" cy="4215872"/>
          </a:xfrm>
          <a:prstGeom prst="rect">
            <a:avLst/>
          </a:prstGeom>
        </p:spPr>
      </p:pic>
      <p:sp>
        <p:nvSpPr>
          <p:cNvPr id="21" name="矩形 1"/>
          <p:cNvSpPr>
            <a:spLocks noChangeArrowheads="1"/>
          </p:cNvSpPr>
          <p:nvPr/>
        </p:nvSpPr>
        <p:spPr bwMode="auto">
          <a:xfrm>
            <a:off x="3001964" y="9180816"/>
            <a:ext cx="4324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4400" eaLnBrk="0" fontAlgn="base" hangingPunct="0">
              <a:spcBef>
                <a:spcPct val="0"/>
              </a:spcBef>
              <a:spcAft>
                <a:spcPct val="0"/>
              </a:spcAft>
              <a:buFontTx/>
              <a:buNone/>
            </a:pPr>
            <a:r>
              <a:rPr lang="en-US" altLang="zh-CN" sz="1800" b="1" i="1" dirty="0">
                <a:solidFill>
                  <a:srgbClr val="C00000"/>
                </a:solidFill>
                <a:latin typeface="Times New Roman" panose="02020603050405020304" pitchFamily="18" charset="0"/>
                <a:cs typeface="Times New Roman" panose="02020603050405020304" pitchFamily="18" charset="0"/>
              </a:rPr>
              <a:t>GY Fan *, et al. Small 2019, 15, 1903057</a:t>
            </a:r>
            <a:endParaRPr lang="zh-CN" altLang="en-US" sz="1800" b="1" i="1" dirty="0">
              <a:solidFill>
                <a:srgbClr val="C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499169"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研究方向之二纳米催化</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586" y="773814"/>
            <a:ext cx="6533685" cy="495585"/>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选择性催化加氢制备精细化学品</a:t>
            </a:r>
            <a:endPar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5" name="Picture 4" descr="图片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89049" y="3143085"/>
            <a:ext cx="66786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489049" y="4627108"/>
            <a:ext cx="6014570" cy="369888"/>
          </a:xfrm>
          <a:prstGeom prst="rect">
            <a:avLst/>
          </a:prstGeom>
        </p:spPr>
        <p:txBody>
          <a:bodyPr wrap="square">
            <a:spAutoFit/>
          </a:bodyPr>
          <a:lstStyle/>
          <a:p>
            <a:pPr>
              <a:defRPr/>
            </a:pPr>
            <a:r>
              <a:rPr lang="en-US" altLang="zh-CN" b="1" kern="100" dirty="0">
                <a:latin typeface="Times New Roman" panose="02020603050405020304" pitchFamily="18" charset="0"/>
                <a:ea typeface="宋体" panose="02010600030101010101" pitchFamily="2" charset="-122"/>
                <a:cs typeface="Times New Roman" panose="02020603050405020304" pitchFamily="18" charset="0"/>
              </a:rPr>
              <a:t>Fan</a:t>
            </a:r>
            <a:r>
              <a:rPr lang="zh-CN" altLang="en-US" b="1"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b="1" kern="100" dirty="0">
                <a:latin typeface="Times New Roman" panose="02020603050405020304" pitchFamily="18" charset="0"/>
                <a:ea typeface="宋体" panose="02010600030101010101" pitchFamily="2" charset="-122"/>
                <a:cs typeface="Times New Roman" panose="02020603050405020304" pitchFamily="18" charset="0"/>
              </a:rPr>
              <a:t> et al. Nanoscale, 2013, 5, 6819-6825</a:t>
            </a:r>
            <a:r>
              <a:rPr lang="zh-CN" altLang="en-GB" b="1" kern="0" dirty="0">
                <a:latin typeface="Times New Roman" panose="02020603050405020304" pitchFamily="18" charset="0"/>
              </a:rPr>
              <a:t>（</a:t>
            </a:r>
            <a:r>
              <a:rPr lang="zh-CN" altLang="en-US" b="1" kern="0" dirty="0">
                <a:latin typeface="Times New Roman" panose="02020603050405020304" pitchFamily="18" charset="0"/>
              </a:rPr>
              <a:t>影响因子</a:t>
            </a:r>
            <a:r>
              <a:rPr lang="en-US" altLang="zh-CN" b="1" kern="0" dirty="0">
                <a:latin typeface="Times New Roman" panose="02020603050405020304" pitchFamily="18" charset="0"/>
              </a:rPr>
              <a:t>7.76</a:t>
            </a:r>
            <a:r>
              <a:rPr lang="zh-CN" altLang="en-US" b="1" kern="0" dirty="0">
                <a:latin typeface="Times New Roman" panose="02020603050405020304" pitchFamily="18" charset="0"/>
              </a:rPr>
              <a:t>）</a:t>
            </a:r>
            <a:endParaRPr lang="zh-CN" altLang="en-US" b="1" dirty="0">
              <a:latin typeface="Times New Roman" panose="02020603050405020304" pitchFamily="18" charset="0"/>
              <a:cs typeface="Times New Roman" panose="02020603050405020304" pitchFamily="18" charset="0"/>
            </a:endParaRPr>
          </a:p>
        </p:txBody>
      </p:sp>
      <p:graphicFrame>
        <p:nvGraphicFramePr>
          <p:cNvPr id="17" name="对象 2"/>
          <p:cNvGraphicFramePr>
            <a:graphicFrameLocks noChangeAspect="1"/>
          </p:cNvGraphicFramePr>
          <p:nvPr/>
        </p:nvGraphicFramePr>
        <p:xfrm>
          <a:off x="1498465" y="1545367"/>
          <a:ext cx="3714750" cy="1433513"/>
        </p:xfrm>
        <a:graphic>
          <a:graphicData uri="http://schemas.openxmlformats.org/presentationml/2006/ole">
            <mc:AlternateContent xmlns:mc="http://schemas.openxmlformats.org/markup-compatibility/2006">
              <mc:Choice xmlns:v="urn:schemas-microsoft-com:vml" Requires="v">
                <p:oleObj spid="_x0000_s2" name="CS ChemDraw Drawing" r:id="rId2" imgW="4965700" imgH="1930400" progId="ChemDraw.Document.6.0">
                  <p:embed/>
                </p:oleObj>
              </mc:Choice>
              <mc:Fallback>
                <p:oleObj name="CS ChemDraw Drawing" r:id="rId2" imgW="4965700" imgH="1930400" progId="ChemDraw.Document.6.0">
                  <p:embed/>
                  <p:pic>
                    <p:nvPicPr>
                      <p:cNvPr id="0" name="对象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465" y="1545367"/>
                        <a:ext cx="3714750" cy="14335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5"/>
          <p:cNvGraphicFramePr>
            <a:graphicFrameLocks noChangeAspect="1"/>
          </p:cNvGraphicFramePr>
          <p:nvPr/>
        </p:nvGraphicFramePr>
        <p:xfrm>
          <a:off x="1363513" y="5853041"/>
          <a:ext cx="4789272" cy="1154838"/>
        </p:xfrm>
        <a:graphic>
          <a:graphicData uri="http://schemas.openxmlformats.org/presentationml/2006/ole">
            <mc:AlternateContent xmlns:mc="http://schemas.openxmlformats.org/markup-compatibility/2006">
              <mc:Choice xmlns:v="urn:schemas-microsoft-com:vml" Requires="v">
                <p:oleObj spid="_x0000_s3" name="CS ChemDraw Drawing" r:id="rId4" imgW="7632700" imgH="1854200" progId="ChemDraw.Document.6.0">
                  <p:embed/>
                </p:oleObj>
              </mc:Choice>
              <mc:Fallback>
                <p:oleObj name="CS ChemDraw Drawing" r:id="rId4" imgW="7632700" imgH="1854200" progId="ChemDraw.Document.6.0">
                  <p:embed/>
                  <p:pic>
                    <p:nvPicPr>
                      <p:cNvPr id="0" name="对象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513" y="5853041"/>
                        <a:ext cx="4789272" cy="11548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103" y="7214601"/>
            <a:ext cx="4929682" cy="24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p:cNvSpPr/>
          <p:nvPr/>
        </p:nvSpPr>
        <p:spPr bwMode="auto">
          <a:xfrm>
            <a:off x="225594" y="9952225"/>
            <a:ext cx="7334081" cy="369204"/>
          </a:xfrm>
          <a:prstGeom prst="rect">
            <a:avLst/>
          </a:prstGeom>
        </p:spPr>
        <p:txBody>
          <a:bodyPr wrap="square">
            <a:spAutoFit/>
          </a:bodyPr>
          <a:lstStyle/>
          <a:p>
            <a:pPr>
              <a:defRPr/>
            </a:pPr>
            <a:r>
              <a:rPr lang="en-GB" altLang="zh-CN" b="1" kern="0" dirty="0">
                <a:latin typeface="Times New Roman" panose="02020603050405020304" pitchFamily="18" charset="0"/>
              </a:rPr>
              <a:t>Fan * </a:t>
            </a:r>
            <a:r>
              <a:rPr lang="en-US" altLang="zh-CN" b="1" kern="0" dirty="0">
                <a:latin typeface="Times New Roman" panose="02020603050405020304" pitchFamily="18" charset="0"/>
              </a:rPr>
              <a:t>et al.</a:t>
            </a:r>
            <a:r>
              <a:rPr lang="zh-CN" altLang="en-US" b="1" kern="0" dirty="0">
                <a:latin typeface="Times New Roman" panose="02020603050405020304" pitchFamily="18" charset="0"/>
              </a:rPr>
              <a:t> </a:t>
            </a:r>
            <a:r>
              <a:rPr lang="en-GB" altLang="zh-CN" b="1" kern="0" dirty="0">
                <a:latin typeface="Times New Roman" panose="02020603050405020304" pitchFamily="18" charset="0"/>
              </a:rPr>
              <a:t> Applied Catalysis B</a:t>
            </a:r>
            <a:r>
              <a:rPr lang="en-US" altLang="zh-CN" b="1" kern="0" dirty="0">
                <a:latin typeface="Times New Roman" panose="02020603050405020304" pitchFamily="18" charset="0"/>
              </a:rPr>
              <a:t>, 2017, 210: 462-469</a:t>
            </a:r>
            <a:r>
              <a:rPr lang="zh-CN" altLang="en-GB" b="1" kern="0" dirty="0">
                <a:latin typeface="Times New Roman" panose="02020603050405020304" pitchFamily="18" charset="0"/>
              </a:rPr>
              <a:t> （</a:t>
            </a:r>
            <a:r>
              <a:rPr lang="zh-CN" altLang="en-US" b="1" kern="0" dirty="0">
                <a:latin typeface="Times New Roman" panose="02020603050405020304" pitchFamily="18" charset="0"/>
              </a:rPr>
              <a:t>影响因子</a:t>
            </a:r>
            <a:r>
              <a:rPr lang="en-US" altLang="zh-CN" b="1" kern="0" dirty="0">
                <a:latin typeface="Times New Roman" panose="02020603050405020304" pitchFamily="18" charset="0"/>
              </a:rPr>
              <a:t>16.683</a:t>
            </a:r>
            <a:r>
              <a:rPr lang="zh-CN" altLang="en-US" b="1" kern="0" dirty="0">
                <a:latin typeface="Times New Roman" panose="02020603050405020304" pitchFamily="18" charset="0"/>
              </a:rPr>
              <a:t>）</a:t>
            </a:r>
            <a:endParaRPr lang="zh-CN" altLang="en-US" b="1" dirty="0"/>
          </a:p>
        </p:txBody>
      </p:sp>
      <p:sp>
        <p:nvSpPr>
          <p:cNvPr id="22" name="矩形 21"/>
          <p:cNvSpPr/>
          <p:nvPr/>
        </p:nvSpPr>
        <p:spPr>
          <a:xfrm>
            <a:off x="26896" y="5124727"/>
            <a:ext cx="6533685" cy="495585"/>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rPr>
              <a:t>催化加氢污染物深度降解</a:t>
            </a:r>
            <a:endParaRPr lang="zh-CN" altLang="en-US" sz="2000" b="1" dirty="0">
              <a:solidFill>
                <a:schemeClr val="accent2"/>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794" y="854243"/>
            <a:ext cx="1419423" cy="1914792"/>
          </a:xfrm>
          <a:prstGeom prst="rect">
            <a:avLst/>
          </a:prstGeom>
        </p:spPr>
      </p:pic>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221781" cy="46166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樊光银教授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235963" y="3417259"/>
            <a:ext cx="6923398" cy="2032801"/>
          </a:xfrm>
          <a:prstGeom prst="rect">
            <a:avLst/>
          </a:prstGeom>
        </p:spPr>
        <p:txBody>
          <a:bodyPr wrap="square">
            <a:spAutoFit/>
          </a:bodyPr>
          <a:lstStyle/>
          <a:p>
            <a:pPr>
              <a:lnSpc>
                <a:spcPct val="114000"/>
              </a:lnSpc>
            </a:pPr>
            <a:r>
              <a:rPr sz="1600" dirty="0" err="1">
                <a:latin typeface="Times New Roman" panose="02020603050405020304" pitchFamily="18" charset="0"/>
                <a:ea typeface="黑体" panose="02010609060101010101" pitchFamily="49" charset="-122"/>
                <a:cs typeface="Times New Roman" panose="02020603050405020304" pitchFamily="18" charset="0"/>
              </a:rPr>
              <a:t>以第一或通讯作者在Advanced</a:t>
            </a:r>
            <a:r>
              <a:rPr sz="1600" dirty="0">
                <a:latin typeface="Times New Roman" panose="02020603050405020304" pitchFamily="18" charset="0"/>
                <a:ea typeface="黑体" panose="02010609060101010101" pitchFamily="49" charset="-122"/>
                <a:cs typeface="Times New Roman" panose="02020603050405020304" pitchFamily="18" charset="0"/>
              </a:rPr>
              <a:t> Energy Materials (IF=29.698)、Nano Today (IF=18.962)、Applied Catalysis B (IF=24.319)、Small (IF=15.153)、Chemical Engineering Journal (</a:t>
            </a:r>
            <a:r>
              <a:rPr sz="1600" b="1" dirty="0">
                <a:latin typeface="Times New Roman" panose="02020603050405020304" pitchFamily="18" charset="0"/>
                <a:ea typeface="黑体" panose="02010609060101010101" pitchFamily="49" charset="-122"/>
                <a:cs typeface="Times New Roman" panose="02020603050405020304" pitchFamily="18" charset="0"/>
              </a:rPr>
              <a:t>5</a:t>
            </a:r>
            <a:r>
              <a:rPr sz="1600" dirty="0">
                <a:latin typeface="Times New Roman" panose="02020603050405020304" pitchFamily="18" charset="0"/>
                <a:ea typeface="黑体" panose="02010609060101010101" pitchFamily="49" charset="-122"/>
                <a:cs typeface="Times New Roman" panose="02020603050405020304" pitchFamily="18" charset="0"/>
              </a:rPr>
              <a:t>) (IF=16.744 )、Journal of Hazardous Materials (</a:t>
            </a:r>
            <a:r>
              <a:rPr sz="1600" b="1" dirty="0">
                <a:latin typeface="Times New Roman" panose="02020603050405020304" pitchFamily="18" charset="0"/>
                <a:ea typeface="黑体" panose="02010609060101010101" pitchFamily="49" charset="-122"/>
                <a:cs typeface="Times New Roman" panose="02020603050405020304" pitchFamily="18" charset="0"/>
              </a:rPr>
              <a:t>3</a:t>
            </a:r>
            <a:r>
              <a:rPr sz="1600" dirty="0">
                <a:latin typeface="Times New Roman" panose="02020603050405020304" pitchFamily="18" charset="0"/>
                <a:ea typeface="黑体" panose="02010609060101010101" pitchFamily="49" charset="-122"/>
                <a:cs typeface="Times New Roman" panose="02020603050405020304" pitchFamily="18" charset="0"/>
              </a:rPr>
              <a:t>) (IF=14.224)、Journal of Materials Chemistry A (2) (IF=14.511 )、Green Chemistry (</a:t>
            </a:r>
            <a:r>
              <a:rPr sz="1600" b="1" dirty="0">
                <a:latin typeface="Times New Roman" panose="02020603050405020304" pitchFamily="18" charset="0"/>
                <a:ea typeface="黑体" panose="02010609060101010101" pitchFamily="49" charset="-122"/>
                <a:cs typeface="Times New Roman" panose="02020603050405020304" pitchFamily="18" charset="0"/>
              </a:rPr>
              <a:t>2</a:t>
            </a:r>
            <a:r>
              <a:rPr sz="1600" dirty="0">
                <a:latin typeface="Times New Roman" panose="02020603050405020304" pitchFamily="18" charset="0"/>
                <a:ea typeface="黑体" panose="02010609060101010101" pitchFamily="49" charset="-122"/>
                <a:cs typeface="Times New Roman" panose="02020603050405020304" pitchFamily="18" charset="0"/>
              </a:rPr>
              <a:t>) (IF=11.034)、Chinese Journal of Catalysis (</a:t>
            </a:r>
            <a:r>
              <a:rPr sz="1600" b="1" dirty="0">
                <a:latin typeface="Times New Roman" panose="02020603050405020304" pitchFamily="18" charset="0"/>
                <a:ea typeface="黑体" panose="02010609060101010101" pitchFamily="49" charset="-122"/>
                <a:cs typeface="Times New Roman" panose="02020603050405020304" pitchFamily="18" charset="0"/>
              </a:rPr>
              <a:t>2</a:t>
            </a:r>
            <a:r>
              <a:rPr sz="1600" dirty="0">
                <a:latin typeface="Times New Roman" panose="02020603050405020304" pitchFamily="18" charset="0"/>
                <a:ea typeface="黑体" panose="02010609060101010101" pitchFamily="49" charset="-122"/>
                <a:cs typeface="Times New Roman" panose="02020603050405020304" pitchFamily="18" charset="0"/>
              </a:rPr>
              <a:t>) (IF=12.920)等学术期刊上发表SCI论文100余篇；其中，SCI一区50余篇，SCI二区TOP 24篇，ESI热点、高被引5篇；影响因子大于10论文20余篇，最高影响因子29.698</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矩形 2"/>
          <p:cNvSpPr/>
          <p:nvPr>
            <p:custDataLst>
              <p:tags r:id="rId2"/>
            </p:custDataLst>
          </p:nvPr>
        </p:nvSpPr>
        <p:spPr>
          <a:xfrm>
            <a:off x="236038" y="5511164"/>
            <a:ext cx="7266338" cy="5135245"/>
          </a:xfrm>
          <a:prstGeom prst="rect">
            <a:avLst/>
          </a:prstGeom>
        </p:spPr>
        <p:txBody>
          <a:bodyPr wrap="square">
            <a:spAutoFit/>
          </a:bodyPr>
          <a:lstStyle/>
          <a:p>
            <a:pPr>
              <a:lnSpc>
                <a:spcPct val="114000"/>
              </a:lnSpc>
            </a:pP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主要代表性论文如下：</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 Chemical Engineering Journal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2022,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433, 133648. (SCI一区, IF=16.744)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 Journal of Hazardous Materials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2022,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430, 128433. (SCI一区, IF=14.224)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3. Chemical Engineering Journal 2022, 445, 136586. (SCI一区, IF=16.744)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 Chemical Engineering Journal 2022, 450, 138428. (SCI一区, IF=16.744)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5. Chemical Engineering Journal 2022, 450, 138219. (SCI一区, IF= 16.744)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6. Chemical Engineering Journal, 2021, 420, 130483. (SCI一区, IF= 16.744)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7. Green Chemistry, 2020, 22, 835-842. (SCI一区, IF=11.034, ESI高被引)</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8. Journal of Hazardous Materials, 2021, 408, 124456. (SCI一区, IF=14.224)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9. Journal of Colloid and Interface Science, 2021, 594, 131-140. (SCI一区, IF= 9.965 ESI热点、高被引)</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10. Chinese Journal of Catalysis, 2021, 42(2), 251-258. (SCI一区, IF=12.920 , ESI高被引)</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11. Chinese Journal of Catalysis, 2020, 41(12), 1791-1811. (SCI一区, IF=12.920)</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12.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Advanced Energy Materials, 2018, 8, 1801698. (SCI一区, IF=29.698)</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13.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Applied Catalysis B: Environmental, 2017, 210, 462-469. (SCI一区, IF=24.319)</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14.</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Nano Today, 2014, 9(1), 69-84. (SCI一区, IF=18.962)</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15. Journal of Hazardous Materials, 2014, 274, 32-40. (SCI一区, IF=14.224)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 name="矩形 9"/>
          <p:cNvSpPr/>
          <p:nvPr/>
        </p:nvSpPr>
        <p:spPr>
          <a:xfrm>
            <a:off x="1620593" y="672354"/>
            <a:ext cx="5752359" cy="2308324"/>
          </a:xfrm>
          <a:prstGeom prst="rect">
            <a:avLst/>
          </a:prstGeom>
        </p:spPr>
        <p:txBody>
          <a:bodyPr wrap="square" anchor="ctr" anchorCtr="0">
            <a:spAutoFit/>
          </a:bodyPr>
          <a:lstStyle/>
          <a:p>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四川大学</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理学</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博士，博（硕）士研究生导师</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美国纽约州立大学宾汉姆顿分校博士后；</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四川师范大学化学与材料科学学院</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sym typeface="+mn-ea"/>
              </a:rPr>
              <a:t>三级</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教授。四川省天府万人计划科技菁英，四川省学术和技术带头人后备人选，四川省杰出青年基金获得者。“全球顶尖前10万科学家” 。获四川省科技进步奖自然科学类三等奖一项。四川师范大学首届“狮山学者”特聘教授，四川师范大学“</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251</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重点人才培养工程”第一层次</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；多次获得四川师范大学理科科研十佳。</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主持国家级项目</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项</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天府万人计划科技菁英</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项</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四川省杰出青年基金</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项</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教育厅重大培育和重点项目</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项。</a:t>
            </a:r>
            <a:endParaRPr lang="zh-CN" altLang="en-US" sz="1600" dirty="0"/>
          </a:p>
        </p:txBody>
      </p:sp>
      <p:sp>
        <p:nvSpPr>
          <p:cNvPr id="5" name="文本框 4"/>
          <p:cNvSpPr txBox="1"/>
          <p:nvPr/>
        </p:nvSpPr>
        <p:spPr>
          <a:xfrm>
            <a:off x="236038" y="3000448"/>
            <a:ext cx="7136914" cy="369332"/>
          </a:xfrm>
          <a:prstGeom prst="rect">
            <a:avLst/>
          </a:prstGeom>
          <a:noFill/>
        </p:spPr>
        <p:txBody>
          <a:bodyPr wrap="square">
            <a:spAutoFit/>
          </a:bodyPr>
          <a:lstStyle/>
          <a:p>
            <a:r>
              <a:rPr lang="zh-CN" altLang="en-US" sz="1800" b="1" dirty="0">
                <a:latin typeface="Times New Roman" panose="02020603050405020304" pitchFamily="18" charset="0"/>
                <a:ea typeface="黑体" panose="02010609060101010101" pitchFamily="49" charset="-122"/>
                <a:cs typeface="Times New Roman" panose="02020603050405020304" pitchFamily="18" charset="0"/>
              </a:rPr>
              <a:t>研究方向：高效纳米催化剂设计及其在能源与环境领域应用</a:t>
            </a:r>
            <a:endParaRPr lang="zh-CN" alt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221781" cy="46037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王益</a:t>
            </a:r>
            <a:r>
              <a:rPr lang="en-US" altLang="zh-CN"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副教授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3639820" y="1295400"/>
            <a:ext cx="3847465" cy="4457065"/>
          </a:xfrm>
          <a:prstGeom prst="rect">
            <a:avLst/>
          </a:prstGeom>
        </p:spPr>
        <p:txBody>
          <a:bodyPr wrap="square">
            <a:noAutofit/>
          </a:bodyPr>
          <a:lstStyle/>
          <a:p>
            <a:pPr algn="just">
              <a:lnSpc>
                <a:spcPct val="150000"/>
              </a:lnSpc>
            </a:pPr>
            <a:r>
              <a:rPr lang="zh-CN" altLang="zh-CN" dirty="0">
                <a:latin typeface="Times New Roman" panose="02020603050405020304" pitchFamily="18" charset="0"/>
                <a:ea typeface="黑体" panose="02010609060101010101" pitchFamily="49" charset="-122"/>
                <a:cs typeface="Times New Roman" panose="02020603050405020304" pitchFamily="18" charset="0"/>
              </a:rPr>
              <a:t>王益，四川大学博士，北京大学博士后，副教授，“能源与纳米材料”创新团队成员，中国化学学会会员，多个国际</a:t>
            </a:r>
            <a:r>
              <a:rPr lang="en-US" altLang="zh-CN" dirty="0">
                <a:latin typeface="Times New Roman" panose="02020603050405020304" pitchFamily="18" charset="0"/>
                <a:ea typeface="黑体" panose="02010609060101010101" pitchFamily="49" charset="-122"/>
                <a:cs typeface="Times New Roman" panose="02020603050405020304" pitchFamily="18" charset="0"/>
              </a:rPr>
              <a:t>SCI</a:t>
            </a:r>
            <a:r>
              <a:rPr lang="zh-CN" altLang="en-US" dirty="0">
                <a:latin typeface="Times New Roman" panose="02020603050405020304" pitchFamily="18" charset="0"/>
                <a:ea typeface="黑体" panose="02010609060101010101" pitchFamily="49" charset="-122"/>
                <a:cs typeface="Times New Roman" panose="02020603050405020304" pitchFamily="18" charset="0"/>
              </a:rPr>
              <a:t>论文期刊审稿人</a:t>
            </a:r>
            <a:r>
              <a:rPr lang="zh-CN"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latin typeface="Times New Roman" panose="02020603050405020304" pitchFamily="18" charset="0"/>
                <a:ea typeface="黑体" panose="02010609060101010101" pitchFamily="49" charset="-122"/>
                <a:sym typeface="+mn-ea"/>
              </a:rPr>
              <a:t>在国内外著名化学杂志，</a:t>
            </a:r>
            <a:r>
              <a:rPr lang="zh-CN" altLang="zh-CN" dirty="0">
                <a:latin typeface="Times New Roman" panose="02020603050405020304" pitchFamily="18" charset="0"/>
                <a:ea typeface="黑体" panose="02010609060101010101" pitchFamily="49" charset="-122"/>
                <a:cs typeface="Times New Roman" panose="02020603050405020304" pitchFamily="18" charset="0"/>
                <a:sym typeface="+mn-ea"/>
              </a:rPr>
              <a:t>在</a:t>
            </a:r>
            <a:r>
              <a:rPr lang="en-US" altLang="zh-CN" dirty="0" err="1">
                <a:latin typeface="Times New Roman" panose="02020603050405020304" pitchFamily="18" charset="0"/>
                <a:ea typeface="黑体" panose="02010609060101010101" pitchFamily="49" charset="-122"/>
                <a:cs typeface="Times New Roman" panose="02020603050405020304" pitchFamily="18" charset="0"/>
                <a:sym typeface="+mn-ea"/>
              </a:rPr>
              <a:t>ChemSusChem</a:t>
            </a:r>
            <a:r>
              <a:rPr lang="zh-CN" altLang="en-US" dirty="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mn-ea"/>
              </a:rPr>
              <a:t>Fuel</a:t>
            </a:r>
            <a:r>
              <a:rPr lang="zh-CN" altLang="en-US" dirty="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mn-ea"/>
              </a:rPr>
              <a:t>Applied Surface Science</a:t>
            </a:r>
            <a:r>
              <a:rPr lang="zh-CN" altLang="en-US" dirty="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mn-ea"/>
              </a:rPr>
              <a:t>Chem. Eur. J.</a:t>
            </a:r>
            <a:r>
              <a:rPr lang="zh-CN" altLang="zh-CN" dirty="0">
                <a:latin typeface="Times New Roman" panose="02020603050405020304" pitchFamily="18" charset="0"/>
                <a:ea typeface="黑体" panose="02010609060101010101" pitchFamily="49" charset="-122"/>
                <a:cs typeface="Times New Roman" panose="02020603050405020304" pitchFamily="18" charset="0"/>
                <a:sym typeface="+mn-ea"/>
              </a:rPr>
              <a:t>等国际重要期刊发表论文</a:t>
            </a:r>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mn-ea"/>
              </a:rPr>
              <a:t>30</a:t>
            </a:r>
            <a:r>
              <a:rPr lang="zh-CN" altLang="zh-CN" dirty="0">
                <a:latin typeface="Times New Roman" panose="02020603050405020304" pitchFamily="18" charset="0"/>
                <a:ea typeface="黑体" panose="02010609060101010101" pitchFamily="49" charset="-122"/>
                <a:cs typeface="Times New Roman" panose="02020603050405020304" pitchFamily="18" charset="0"/>
                <a:sym typeface="+mn-ea"/>
              </a:rPr>
              <a:t>余篇</a:t>
            </a:r>
            <a:r>
              <a:rPr lang="zh-CN" altLang="en-US" dirty="0">
                <a:latin typeface="Times New Roman" panose="02020603050405020304" pitchFamily="18" charset="0"/>
                <a:ea typeface="黑体" panose="02010609060101010101" pitchFamily="49" charset="-122"/>
                <a:sym typeface="+mn-ea"/>
              </a:rPr>
              <a:t>，参与完成著作一部。主持项目</a:t>
            </a:r>
            <a:r>
              <a:rPr lang="en-US" altLang="zh-CN" dirty="0">
                <a:latin typeface="Times New Roman" panose="02020603050405020304" pitchFamily="18" charset="0"/>
                <a:ea typeface="黑体" panose="02010609060101010101" pitchFamily="49" charset="-122"/>
                <a:sym typeface="+mn-ea"/>
              </a:rPr>
              <a:t>10</a:t>
            </a:r>
            <a:r>
              <a:rPr lang="zh-CN" altLang="en-US" dirty="0">
                <a:latin typeface="Times New Roman" panose="02020603050405020304" pitchFamily="18" charset="0"/>
                <a:ea typeface="黑体" panose="02010609060101010101" pitchFamily="49" charset="-122"/>
                <a:sym typeface="+mn-ea"/>
              </a:rPr>
              <a:t>项，其中</a:t>
            </a:r>
            <a:r>
              <a:rPr lang="zh-CN" altLang="zh-CN" dirty="0">
                <a:latin typeface="Times New Roman" panose="02020603050405020304" pitchFamily="18" charset="0"/>
                <a:ea typeface="黑体" panose="02010609060101010101" pitchFamily="49" charset="-122"/>
                <a:cs typeface="Times New Roman" panose="02020603050405020304" pitchFamily="18" charset="0"/>
                <a:sym typeface="+mn-ea"/>
              </a:rPr>
              <a:t>主持中国博士后基金项目</a:t>
            </a:r>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altLang="zh-CN" dirty="0">
                <a:latin typeface="Times New Roman" panose="02020603050405020304" pitchFamily="18" charset="0"/>
                <a:ea typeface="黑体" panose="02010609060101010101" pitchFamily="49" charset="-122"/>
                <a:cs typeface="Times New Roman" panose="02020603050405020304" pitchFamily="18" charset="0"/>
                <a:sym typeface="+mn-ea"/>
              </a:rPr>
              <a:t>项，</a:t>
            </a:r>
            <a:r>
              <a:rPr lang="zh-CN" altLang="en-US" dirty="0">
                <a:latin typeface="Times New Roman" panose="02020603050405020304" pitchFamily="18" charset="0"/>
                <a:ea typeface="黑体" panose="02010609060101010101" pitchFamily="49" charset="-122"/>
                <a:sym typeface="+mn-ea"/>
              </a:rPr>
              <a:t>厅级项目</a:t>
            </a:r>
            <a:r>
              <a:rPr lang="en-US" altLang="zh-CN" dirty="0">
                <a:latin typeface="Times New Roman" panose="02020603050405020304" pitchFamily="18" charset="0"/>
                <a:ea typeface="黑体" panose="02010609060101010101" pitchFamily="49" charset="-122"/>
                <a:sym typeface="+mn-ea"/>
              </a:rPr>
              <a:t>2</a:t>
            </a:r>
            <a:r>
              <a:rPr lang="zh-CN" altLang="en-US" dirty="0">
                <a:latin typeface="Times New Roman" panose="02020603050405020304" pitchFamily="18" charset="0"/>
                <a:ea typeface="黑体" panose="02010609060101010101" pitchFamily="49" charset="-122"/>
                <a:sym typeface="+mn-ea"/>
              </a:rPr>
              <a:t>项，校级项目</a:t>
            </a:r>
            <a:r>
              <a:rPr lang="en-US" altLang="zh-CN" dirty="0">
                <a:latin typeface="Times New Roman" panose="02020603050405020304" pitchFamily="18" charset="0"/>
                <a:ea typeface="黑体" panose="02010609060101010101" pitchFamily="49" charset="-122"/>
                <a:sym typeface="+mn-ea"/>
              </a:rPr>
              <a:t>7</a:t>
            </a:r>
            <a:r>
              <a:rPr lang="zh-CN" altLang="en-US" dirty="0">
                <a:latin typeface="Times New Roman" panose="02020603050405020304" pitchFamily="18" charset="0"/>
                <a:ea typeface="黑体" panose="02010609060101010101" pitchFamily="49" charset="-122"/>
                <a:sym typeface="+mn-ea"/>
              </a:rPr>
              <a:t>项，主研国家基金项目</a:t>
            </a:r>
            <a:r>
              <a:rPr lang="en-US" altLang="zh-CN" dirty="0">
                <a:latin typeface="Times New Roman" panose="02020603050405020304" pitchFamily="18" charset="0"/>
                <a:ea typeface="黑体" panose="02010609060101010101" pitchFamily="49" charset="-122"/>
                <a:sym typeface="+mn-ea"/>
              </a:rPr>
              <a:t>3</a:t>
            </a:r>
            <a:r>
              <a:rPr lang="zh-CN" altLang="en-US" dirty="0">
                <a:latin typeface="Times New Roman" panose="02020603050405020304" pitchFamily="18" charset="0"/>
                <a:ea typeface="黑体" panose="02010609060101010101" pitchFamily="49" charset="-122"/>
                <a:sym typeface="+mn-ea"/>
              </a:rPr>
              <a:t>项。</a:t>
            </a:r>
            <a:r>
              <a:rPr lang="zh-CN" altLang="zh-CN" dirty="0">
                <a:latin typeface="Times New Roman" panose="02020603050405020304" pitchFamily="18" charset="0"/>
                <a:ea typeface="黑体" panose="02010609060101010101" pitchFamily="49" charset="-122"/>
                <a:cs typeface="Times New Roman" panose="02020603050405020304" pitchFamily="18" charset="0"/>
              </a:rPr>
              <a:t>承担《无机化学》、《无机及分析化学》、《分析化学》等专业基础课教学。</a:t>
            </a:r>
            <a:endParaRPr lang="zh-CN" altLang="en-US"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descr="psu4OIQ6WTJ"/>
          <p:cNvPicPr>
            <a:picLocks noChangeAspect="1"/>
          </p:cNvPicPr>
          <p:nvPr/>
        </p:nvPicPr>
        <p:blipFill>
          <a:blip r:embed="rId1"/>
          <a:stretch>
            <a:fillRect/>
          </a:stretch>
        </p:blipFill>
        <p:spPr>
          <a:xfrm>
            <a:off x="146685" y="1390650"/>
            <a:ext cx="3461385" cy="5217160"/>
          </a:xfrm>
          <a:prstGeom prst="rect">
            <a:avLst/>
          </a:prstGeom>
        </p:spPr>
      </p:pic>
      <p:sp>
        <p:nvSpPr>
          <p:cNvPr id="10" name="文本框 9"/>
          <p:cNvSpPr txBox="1"/>
          <p:nvPr/>
        </p:nvSpPr>
        <p:spPr>
          <a:xfrm>
            <a:off x="349885" y="7325995"/>
            <a:ext cx="7042150" cy="2476500"/>
          </a:xfrm>
          <a:prstGeom prst="rect">
            <a:avLst/>
          </a:prstGeom>
          <a:noFill/>
        </p:spPr>
        <p:txBody>
          <a:bodyPr wrap="square" rtlCol="0" anchor="t">
            <a:spAutoFit/>
          </a:bodyPr>
          <a:lstStyle/>
          <a:p>
            <a:pPr algn="just">
              <a:lnSpc>
                <a:spcPct val="150000"/>
              </a:lnSpc>
              <a:spcAft>
                <a:spcPts val="600"/>
              </a:spcAft>
              <a:buClr>
                <a:srgbClr val="3333FF"/>
              </a:buClr>
            </a:pPr>
            <a:r>
              <a:rPr lang="zh-CN" altLang="en-US" b="1" dirty="0">
                <a:latin typeface="Times New Roman" panose="02020603050405020304" pitchFamily="18" charset="0"/>
                <a:ea typeface="黑体" panose="02010609060101010101" pitchFamily="49" charset="-122"/>
                <a:sym typeface="+mn-ea"/>
              </a:rPr>
              <a:t>研究方向：</a:t>
            </a:r>
            <a:r>
              <a:rPr lang="zh-CN" altLang="en-US" dirty="0">
                <a:latin typeface="Times New Roman" panose="02020603050405020304" pitchFamily="18" charset="0"/>
                <a:ea typeface="黑体" panose="02010609060101010101" pitchFamily="49" charset="-122"/>
                <a:sym typeface="+mn-ea"/>
              </a:rPr>
              <a:t>（</a:t>
            </a:r>
            <a:r>
              <a:rPr lang="en-US" altLang="zh-CN" dirty="0">
                <a:latin typeface="Times New Roman" panose="02020603050405020304" pitchFamily="18" charset="0"/>
                <a:ea typeface="黑体" panose="02010609060101010101" pitchFamily="49" charset="-122"/>
                <a:sym typeface="+mn-ea"/>
              </a:rPr>
              <a:t>1</a:t>
            </a:r>
            <a:r>
              <a:rPr lang="zh-CN" altLang="en-US" dirty="0">
                <a:latin typeface="Times New Roman" panose="02020603050405020304" pitchFamily="18" charset="0"/>
                <a:ea typeface="黑体" panose="02010609060101010101" pitchFamily="49" charset="-122"/>
                <a:sym typeface="+mn-ea"/>
              </a:rPr>
              <a:t>）新型纳米金属材料的设计合成及其催化应用；</a:t>
            </a:r>
            <a:endParaRPr lang="zh-CN" altLang="en-US" dirty="0">
              <a:latin typeface="Times New Roman" panose="02020603050405020304" pitchFamily="18" charset="0"/>
              <a:ea typeface="黑体" panose="02010609060101010101" pitchFamily="49" charset="-122"/>
              <a:sym typeface="+mn-ea"/>
            </a:endParaRPr>
          </a:p>
          <a:p>
            <a:pPr algn="just">
              <a:lnSpc>
                <a:spcPct val="150000"/>
              </a:lnSpc>
              <a:spcAft>
                <a:spcPts val="600"/>
              </a:spcAft>
              <a:buClr>
                <a:srgbClr val="3333FF"/>
              </a:buClr>
            </a:pPr>
            <a:r>
              <a:rPr lang="zh-CN" altLang="en-US" dirty="0">
                <a:latin typeface="Times New Roman" panose="02020603050405020304" pitchFamily="18" charset="0"/>
                <a:ea typeface="黑体" panose="02010609060101010101" pitchFamily="49" charset="-122"/>
                <a:sym typeface="+mn-ea"/>
              </a:rPr>
              <a:t> </a:t>
            </a:r>
            <a:r>
              <a:rPr lang="en-US" altLang="zh-CN" dirty="0">
                <a:latin typeface="Times New Roman" panose="02020603050405020304" pitchFamily="18" charset="0"/>
                <a:ea typeface="黑体" panose="02010609060101010101" pitchFamily="49" charset="-122"/>
                <a:sym typeface="+mn-ea"/>
              </a:rPr>
              <a:t>                   </a:t>
            </a:r>
            <a:r>
              <a:rPr lang="zh-CN" altLang="en-US" dirty="0">
                <a:latin typeface="Times New Roman" panose="02020603050405020304" pitchFamily="18" charset="0"/>
                <a:ea typeface="黑体" panose="02010609060101010101" pitchFamily="49" charset="-122"/>
                <a:sym typeface="+mn-ea"/>
              </a:rPr>
              <a:t>（</a:t>
            </a:r>
            <a:r>
              <a:rPr lang="en-US" altLang="zh-CN" dirty="0">
                <a:latin typeface="Times New Roman" panose="02020603050405020304" pitchFamily="18" charset="0"/>
                <a:ea typeface="黑体" panose="02010609060101010101" pitchFamily="49" charset="-122"/>
                <a:sym typeface="+mn-ea"/>
              </a:rPr>
              <a:t>2</a:t>
            </a:r>
            <a:r>
              <a:rPr lang="zh-CN" altLang="en-US" dirty="0">
                <a:latin typeface="Times New Roman" panose="02020603050405020304" pitchFamily="18" charset="0"/>
                <a:ea typeface="黑体" panose="02010609060101010101" pitchFamily="49" charset="-122"/>
                <a:sym typeface="+mn-ea"/>
              </a:rPr>
              <a:t>）生物质碳材料的开发与应用；</a:t>
            </a:r>
            <a:endParaRPr lang="zh-CN" altLang="en-US" dirty="0">
              <a:latin typeface="Times New Roman" panose="02020603050405020304" pitchFamily="18" charset="0"/>
              <a:ea typeface="黑体" panose="02010609060101010101" pitchFamily="49" charset="-122"/>
              <a:sym typeface="+mn-ea"/>
            </a:endParaRPr>
          </a:p>
          <a:p>
            <a:pPr algn="just">
              <a:lnSpc>
                <a:spcPct val="150000"/>
              </a:lnSpc>
              <a:spcAft>
                <a:spcPts val="600"/>
              </a:spcAft>
              <a:buClr>
                <a:srgbClr val="3333FF"/>
              </a:buClr>
            </a:pPr>
            <a:r>
              <a:rPr lang="zh-CN" altLang="en-US" dirty="0">
                <a:latin typeface="Times New Roman" panose="02020603050405020304" pitchFamily="18" charset="0"/>
                <a:ea typeface="黑体" panose="02010609060101010101" pitchFamily="49" charset="-122"/>
                <a:sym typeface="+mn-ea"/>
              </a:rPr>
              <a:t> </a:t>
            </a:r>
            <a:r>
              <a:rPr lang="en-US" altLang="zh-CN" dirty="0">
                <a:latin typeface="Times New Roman" panose="02020603050405020304" pitchFamily="18" charset="0"/>
                <a:ea typeface="黑体" panose="02010609060101010101" pitchFamily="49" charset="-122"/>
                <a:sym typeface="+mn-ea"/>
              </a:rPr>
              <a:t>                   </a:t>
            </a:r>
            <a:r>
              <a:rPr lang="zh-CN" altLang="en-US" dirty="0">
                <a:latin typeface="Times New Roman" panose="02020603050405020304" pitchFamily="18" charset="0"/>
                <a:ea typeface="黑体" panose="02010609060101010101" pitchFamily="49" charset="-122"/>
                <a:sym typeface="+mn-ea"/>
              </a:rPr>
              <a:t>（</a:t>
            </a:r>
            <a:r>
              <a:rPr lang="en-US" altLang="zh-CN" dirty="0">
                <a:latin typeface="Times New Roman" panose="02020603050405020304" pitchFamily="18" charset="0"/>
                <a:ea typeface="黑体" panose="02010609060101010101" pitchFamily="49" charset="-122"/>
                <a:sym typeface="+mn-ea"/>
              </a:rPr>
              <a:t>3</a:t>
            </a:r>
            <a:r>
              <a:rPr lang="zh-CN" altLang="en-US" dirty="0">
                <a:latin typeface="Times New Roman" panose="02020603050405020304" pitchFamily="18" charset="0"/>
                <a:ea typeface="黑体" panose="02010609060101010101" pitchFamily="49" charset="-122"/>
                <a:sym typeface="+mn-ea"/>
              </a:rPr>
              <a:t>）污染废水催化降解处理。</a:t>
            </a:r>
            <a:endParaRPr lang="en-US" altLang="zh-CN" dirty="0">
              <a:latin typeface="Times New Roman" panose="02020603050405020304" pitchFamily="18" charset="0"/>
              <a:ea typeface="黑体" panose="02010609060101010101" pitchFamily="49" charset="-122"/>
            </a:endParaRPr>
          </a:p>
          <a:p>
            <a:pPr algn="just">
              <a:lnSpc>
                <a:spcPct val="150000"/>
              </a:lnSpc>
              <a:spcAft>
                <a:spcPts val="600"/>
              </a:spcAft>
              <a:buClr>
                <a:srgbClr val="3333FF"/>
              </a:buClr>
            </a:pPr>
            <a:r>
              <a:rPr lang="zh-CN" altLang="en-US" b="1" dirty="0">
                <a:latin typeface="Times New Roman" panose="02020603050405020304" pitchFamily="18" charset="0"/>
                <a:ea typeface="黑体" panose="02010609060101010101" pitchFamily="49" charset="-122"/>
                <a:sym typeface="+mn-ea"/>
              </a:rPr>
              <a:t>联系方式：</a:t>
            </a:r>
            <a:r>
              <a:rPr lang="en-US" altLang="zh-CN" dirty="0">
                <a:latin typeface="Times New Roman" panose="02020603050405020304" pitchFamily="18" charset="0"/>
                <a:ea typeface="黑体" panose="02010609060101010101" pitchFamily="49" charset="-122"/>
                <a:sym typeface="+mn-ea"/>
              </a:rPr>
              <a:t>Email</a:t>
            </a:r>
            <a:r>
              <a:rPr lang="zh-CN" altLang="en-US" dirty="0">
                <a:latin typeface="Times New Roman" panose="02020603050405020304" pitchFamily="18" charset="0"/>
                <a:ea typeface="黑体" panose="02010609060101010101" pitchFamily="49" charset="-122"/>
                <a:sym typeface="+mn-ea"/>
              </a:rPr>
              <a:t>：</a:t>
            </a:r>
            <a:r>
              <a:rPr lang="en-US" altLang="zh-CN" dirty="0">
                <a:latin typeface="Times New Roman" panose="02020603050405020304" pitchFamily="18" charset="0"/>
                <a:ea typeface="黑体" panose="02010609060101010101" pitchFamily="49" charset="-122"/>
                <a:sym typeface="+mn-ea"/>
              </a:rPr>
              <a:t>slwangyi@126.com</a:t>
            </a:r>
            <a:r>
              <a:rPr lang="zh-CN" altLang="en-US" dirty="0">
                <a:latin typeface="Times New Roman" panose="02020603050405020304" pitchFamily="18" charset="0"/>
                <a:ea typeface="黑体" panose="02010609060101010101" pitchFamily="49" charset="-122"/>
                <a:sym typeface="+mn-ea"/>
              </a:rPr>
              <a:t>、</a:t>
            </a:r>
            <a:r>
              <a:rPr lang="en-US" altLang="zh-CN" dirty="0">
                <a:latin typeface="Times New Roman" panose="02020603050405020304" pitchFamily="18" charset="0"/>
                <a:ea typeface="黑体" panose="02010609060101010101" pitchFamily="49" charset="-122"/>
                <a:sym typeface="+mn-ea"/>
              </a:rPr>
              <a:t>417548432@qq.com</a:t>
            </a:r>
            <a:r>
              <a:rPr lang="zh-CN" altLang="en-US" dirty="0">
                <a:latin typeface="Times New Roman" panose="02020603050405020304" pitchFamily="18" charset="0"/>
                <a:ea typeface="黑体" panose="02010609060101010101" pitchFamily="49" charset="-122"/>
                <a:sym typeface="+mn-ea"/>
              </a:rPr>
              <a:t>；</a:t>
            </a:r>
            <a:endParaRPr lang="zh-CN" altLang="en-US" dirty="0">
              <a:latin typeface="Times New Roman" panose="02020603050405020304" pitchFamily="18" charset="0"/>
              <a:ea typeface="黑体" panose="02010609060101010101" pitchFamily="49" charset="-122"/>
              <a:sym typeface="+mn-ea"/>
            </a:endParaRPr>
          </a:p>
          <a:p>
            <a:pPr algn="just">
              <a:lnSpc>
                <a:spcPct val="150000"/>
              </a:lnSpc>
              <a:spcAft>
                <a:spcPts val="600"/>
              </a:spcAft>
              <a:buClr>
                <a:srgbClr val="3333FF"/>
              </a:buClr>
            </a:pPr>
            <a:r>
              <a:rPr lang="zh-CN" altLang="en-US" dirty="0">
                <a:latin typeface="Times New Roman" panose="02020603050405020304" pitchFamily="18" charset="0"/>
                <a:ea typeface="黑体" panose="02010609060101010101" pitchFamily="49" charset="-122"/>
                <a:sym typeface="+mn-ea"/>
              </a:rPr>
              <a:t> </a:t>
            </a:r>
            <a:r>
              <a:rPr lang="en-US" altLang="zh-CN" dirty="0">
                <a:latin typeface="Times New Roman" panose="02020603050405020304" pitchFamily="18" charset="0"/>
                <a:ea typeface="黑体" panose="02010609060101010101" pitchFamily="49" charset="-122"/>
                <a:sym typeface="+mn-ea"/>
              </a:rPr>
              <a:t>                  </a:t>
            </a:r>
            <a:r>
              <a:rPr lang="zh-CN" altLang="en-US" dirty="0">
                <a:latin typeface="Times New Roman" panose="02020603050405020304" pitchFamily="18" charset="0"/>
                <a:ea typeface="黑体" panose="02010609060101010101" pitchFamily="49" charset="-122"/>
                <a:sym typeface="+mn-ea"/>
              </a:rPr>
              <a:t>电话：</a:t>
            </a:r>
            <a:r>
              <a:rPr lang="en-US" altLang="zh-CN" dirty="0">
                <a:latin typeface="Times New Roman" panose="02020603050405020304" pitchFamily="18" charset="0"/>
                <a:ea typeface="黑体" panose="02010609060101010101" pitchFamily="49" charset="-122"/>
                <a:sym typeface="+mn-ea"/>
              </a:rPr>
              <a:t>18202834705</a:t>
            </a:r>
            <a:endParaRPr lang="en-US" altLang="zh-CN" dirty="0">
              <a:latin typeface="Times New Roman" panose="02020603050405020304" pitchFamily="18" charset="0"/>
              <a:ea typeface="黑体" panose="02010609060101010101" pitchFamily="49"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436224" cy="46037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伏劲松博士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879062" y="867357"/>
            <a:ext cx="5557162" cy="2338076"/>
          </a:xfrm>
          <a:prstGeom prst="rect">
            <a:avLst/>
          </a:prstGeom>
        </p:spPr>
        <p:txBody>
          <a:bodyPr wrap="square">
            <a:spAutoFit/>
          </a:bodyPr>
          <a:lstStyle/>
          <a:p>
            <a:pPr>
              <a:lnSpc>
                <a:spcPct val="114000"/>
              </a:lnSpc>
            </a:pP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伏劲松</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中国科学院大学</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博士；四川师范大学化学与材料科学学院</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教师</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，硕士研究生导师。</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开发的丙烷制备环氧丙烷（</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PO</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）清洁化生产工艺使用的关键催化剂，已获得江苏九天高科、资阳市政府的高度重视，项目进入产业化应用前的整颗粒催化剂逐级放大实验阶段</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PO</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下由产品项目聚碳酸亚丙酯</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(PPC)</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项目获得川化基团的项目经费支持（已到账</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万元）。主持四川省教育厅重点项目一项。在国内外公开发行的期刊上发表学术论文多篇。</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7474" y="974017"/>
            <a:ext cx="1490017" cy="2119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247474" y="3258633"/>
            <a:ext cx="7188750" cy="2057358"/>
          </a:xfrm>
          <a:prstGeom prst="rect">
            <a:avLst/>
          </a:prstGeom>
        </p:spPr>
        <p:txBody>
          <a:bodyPr wrap="square">
            <a:spAutoFit/>
          </a:bodyPr>
          <a:lstStyle/>
          <a:p>
            <a:pPr>
              <a:lnSpc>
                <a:spcPct val="114000"/>
              </a:lnSpc>
            </a:pP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        项目研究所获得的科研成果应用于中学化学教育教学也取得了丰硕的成果；主持并实施以提升中学化学教师实验教学能力为目标的教师培训两次：“</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2022</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年度成都市高新区化学骨干教师培训”“</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年度遂宁市中学化学骨干教师培训”（项目总经费</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50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万元）；签约合作提升在职化学教师实验教学能力学校两所，成都市郫都区二中、成都市郫都区四中（年度经费总额</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万元）；</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年获得四川省普教教学成果二等奖；</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年主编</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中学化学教学实验研究</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一部（四川大学出版社出版）。</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矩形 6"/>
          <p:cNvSpPr/>
          <p:nvPr/>
        </p:nvSpPr>
        <p:spPr>
          <a:xfrm>
            <a:off x="241828" y="5285007"/>
            <a:ext cx="7188750" cy="5135245"/>
          </a:xfrm>
          <a:prstGeom prst="rect">
            <a:avLst/>
          </a:prstGeom>
        </p:spPr>
        <p:txBody>
          <a:bodyPr wrap="square">
            <a:spAutoFit/>
          </a:bodyPr>
          <a:lstStyle/>
          <a:p>
            <a:pPr>
              <a:lnSpc>
                <a:spcPct val="114000"/>
              </a:lnSpc>
            </a:pP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代表性成果如下：</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      英文文章：</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Inorganic Chemistry Frontiers</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2022, 9, 2024.</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一区，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IF=7.779)</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Applied Surface Science 2022, 579(30), 152158.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一区，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IF=7.392)</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Current Organic Synthesis 2020, 18, 685.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三区，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 2.276)</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Materials Letters 2021, 283(15), 128857.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三区，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IF=3.574)</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New Journal of Chemistry 2020, 44, 18579.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三区，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IF=3.925)</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6</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Chemistry Select 2020, 5(42), 12910.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三区，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IF=2.307)</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Catalysis Communications 2018, 110, 28. (SCI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三区，</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IF=3.510)</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中文文章：</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、燃料化学学报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48</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1256 </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EI</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、化学教育（中英文）</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2022</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109</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（中文核心</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B</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、化学教学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2017</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63 </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（中文核心）</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、合成化学 </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2019</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27</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07</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）（中文核心）</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发明专利</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Au/TS-1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催化剂的改性方法。专利申请号：</a:t>
            </a:r>
            <a:r>
              <a:rPr lang="en-US" altLang="zh-CN" sz="1600">
                <a:latin typeface="Times New Roman" panose="02020603050405020304" pitchFamily="18" charset="0"/>
                <a:ea typeface="黑体" panose="02010609060101010101" pitchFamily="49" charset="-122"/>
                <a:cs typeface="Times New Roman" panose="02020603050405020304" pitchFamily="18" charset="0"/>
              </a:rPr>
              <a:t>202010706059.8</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、一种催化剂及其制备方法和应用。专利申请号：</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202310121604.0</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14000"/>
              </a:lnSpc>
            </a:pP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、一种丙烯气相环氧化催化剂及其制备方法。专利申请号：</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202310112277.2</a:t>
            </a:r>
            <a:endParaRPr lang="en-US" altLang="zh-CN"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221781" cy="46037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龙艳博士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472249" y="1068105"/>
            <a:ext cx="1440000" cy="1916993"/>
          </a:xfrm>
          <a:prstGeom prst="ellipse">
            <a:avLst/>
          </a:prstGeom>
          <a:ln>
            <a:noFill/>
          </a:ln>
          <a:effectLst>
            <a:softEdge rad="112500"/>
          </a:effectLst>
        </p:spPr>
      </p:pic>
      <p:sp>
        <p:nvSpPr>
          <p:cNvPr id="5" name="矩形 4"/>
          <p:cNvSpPr/>
          <p:nvPr/>
        </p:nvSpPr>
        <p:spPr>
          <a:xfrm>
            <a:off x="2016665" y="1616028"/>
            <a:ext cx="5543009" cy="1190647"/>
          </a:xfrm>
          <a:prstGeom prst="rect">
            <a:avLst/>
          </a:prstGeom>
        </p:spPr>
        <p:txBody>
          <a:bodyPr wrap="square">
            <a:spAutoFit/>
          </a:bodyPr>
          <a:lstStyle/>
          <a:p>
            <a:pPr algn="just">
              <a:lnSpc>
                <a:spcPct val="114000"/>
              </a:lnSpc>
              <a:spcAft>
                <a:spcPts val="0"/>
              </a:spcAft>
            </a:pPr>
            <a:r>
              <a:rPr lang="zh-CN" altLang="zh-CN" sz="1600" kern="100" dirty="0">
                <a:latin typeface="Times New Roman" panose="02020603050405020304" pitchFamily="18" charset="0"/>
                <a:ea typeface="黑体" panose="02010609060101010101" pitchFamily="49" charset="-122"/>
                <a:cs typeface="Times New Roman" panose="02020603050405020304" pitchFamily="18" charset="0"/>
              </a:rPr>
              <a:t>龙艳，博士，</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2019</a:t>
            </a:r>
            <a:r>
              <a:rPr lang="zh-CN" altLang="zh-CN" sz="1600" kern="100" dirty="0">
                <a:latin typeface="Times New Roman" panose="02020603050405020304" pitchFamily="18" charset="0"/>
                <a:ea typeface="黑体" panose="02010609060101010101" pitchFamily="49" charset="-122"/>
                <a:cs typeface="Times New Roman" panose="02020603050405020304" pitchFamily="18" charset="0"/>
              </a:rPr>
              <a:t>年毕业于中国科学院长春应化所，师从张洪杰院士。在</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ACS Catalysis</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Nano Research</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kern="100" dirty="0" err="1">
                <a:latin typeface="Times New Roman" panose="02020603050405020304" pitchFamily="18" charset="0"/>
                <a:ea typeface="黑体" panose="02010609060101010101" pitchFamily="49" charset="-122"/>
                <a:cs typeface="Times New Roman" panose="02020603050405020304" pitchFamily="18" charset="0"/>
              </a:rPr>
              <a:t>Angewandte</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kern="100" dirty="0" err="1">
                <a:latin typeface="Times New Roman" panose="02020603050405020304" pitchFamily="18" charset="0"/>
                <a:ea typeface="黑体" panose="02010609060101010101" pitchFamily="49" charset="-122"/>
                <a:cs typeface="Times New Roman" panose="02020603050405020304" pitchFamily="18" charset="0"/>
              </a:rPr>
              <a:t>Chemie</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 International Edition</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Advanced Energy Materials</a:t>
            </a:r>
            <a:r>
              <a:rPr lang="zh-CN" altLang="zh-CN" sz="1600" kern="100" dirty="0">
                <a:latin typeface="Times New Roman" panose="02020603050405020304" pitchFamily="18" charset="0"/>
                <a:ea typeface="黑体" panose="02010609060101010101" pitchFamily="49" charset="-122"/>
                <a:cs typeface="Times New Roman" panose="02020603050405020304" pitchFamily="18" charset="0"/>
              </a:rPr>
              <a:t>等国际重要学术刊物上发表学术论文多篇。</a:t>
            </a:r>
            <a:endParaRPr lang="zh-CN" altLang="zh-CN" sz="1600" kern="1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矩形 2"/>
          <p:cNvSpPr/>
          <p:nvPr>
            <p:custDataLst>
              <p:tags r:id="rId2"/>
            </p:custDataLst>
          </p:nvPr>
        </p:nvSpPr>
        <p:spPr>
          <a:xfrm>
            <a:off x="768812" y="3928772"/>
            <a:ext cx="6513830" cy="5120697"/>
          </a:xfrm>
          <a:prstGeom prst="rect">
            <a:avLst/>
          </a:prstGeom>
        </p:spPr>
        <p:txBody>
          <a:bodyPr wrap="square">
            <a:spAutoFit/>
          </a:bodyPr>
          <a:lstStyle/>
          <a:p>
            <a:pPr algn="just">
              <a:lnSpc>
                <a:spcPct val="114000"/>
              </a:lnSpc>
              <a:spcAft>
                <a:spcPts val="0"/>
              </a:spcAft>
            </a:pPr>
            <a:r>
              <a:rPr lang="zh-CN" altLang="zh-CN" sz="1600" kern="100" dirty="0">
                <a:latin typeface="Times New Roman" panose="02020603050405020304" pitchFamily="18" charset="0"/>
                <a:ea typeface="黑体" panose="02010609060101010101" pitchFamily="49" charset="-122"/>
                <a:cs typeface="Times New Roman" panose="02020603050405020304" pitchFamily="18" charset="0"/>
              </a:rPr>
              <a:t>代表性论文：</a:t>
            </a:r>
            <a:endParaRPr lang="zh-CN" altLang="zh-CN" sz="1600" kern="1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14000"/>
              </a:lnSpc>
              <a:spcAft>
                <a:spcPts val="0"/>
              </a:spcAft>
            </a:pP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1. Pt/CeO</a:t>
            </a:r>
            <a:r>
              <a:rPr lang="en-US" altLang="zh-CN" sz="1600" kern="100" baseline="-25000" dirty="0">
                <a:latin typeface="Times New Roman" panose="02020603050405020304" pitchFamily="18" charset="0"/>
                <a:ea typeface="黑体" panose="02010609060101010101" pitchFamily="49" charset="-122"/>
                <a:cs typeface="Times New Roman" panose="02020603050405020304" pitchFamily="18" charset="0"/>
              </a:rPr>
              <a:t>2</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@MOF Core@Shell Nanoreactor for Selective Hydrogenation of Furfural via the Channel Screening Effect. ACS Catalysis 2018, 8, 8506–8512. (SCI </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rPr>
              <a:t>一区，影响因子13.700</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1600" kern="1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14000"/>
              </a:lnSpc>
              <a:spcAft>
                <a:spcPts val="0"/>
              </a:spcAft>
            </a:pP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2. Construction of trace silver modified core@shell structured Pt-Ni nanoframe@CeO</a:t>
            </a:r>
            <a:r>
              <a:rPr lang="en-US" altLang="zh-CN" sz="1600" kern="100" baseline="-25000" dirty="0">
                <a:latin typeface="Times New Roman" panose="02020603050405020304" pitchFamily="18" charset="0"/>
                <a:ea typeface="黑体" panose="02010609060101010101" pitchFamily="49" charset="-122"/>
                <a:cs typeface="Times New Roman" panose="02020603050405020304" pitchFamily="18" charset="0"/>
              </a:rPr>
              <a:t>2</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 for semihydrogenation of phenylacetylene. Nano Research </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2019</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 12, 869–875. </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(SCI </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sym typeface="+mn-ea"/>
              </a:rPr>
              <a:t>一区，影响因子</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10.269)</a:t>
            </a:r>
            <a:endPar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endParaRPr>
          </a:p>
          <a:p>
            <a:pPr algn="just">
              <a:lnSpc>
                <a:spcPct val="114000"/>
              </a:lnSpc>
              <a:spcAft>
                <a:spcPts val="0"/>
              </a:spcAft>
            </a:pP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rPr>
              <a:t>3. Robust Synthesis of Gold-Based Multishell Structures as Plasmonic Catalysts for Selective Hydrogenation of 4-Nitrostyrene. Angewandte Chemie International Edition 2019, 59, 1103-1107. </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(SCI </a:t>
            </a:r>
            <a:r>
              <a:rPr lang="zh-CN" altLang="en-US" sz="1600" kern="100" dirty="0">
                <a:latin typeface="Times New Roman" panose="02020603050405020304" pitchFamily="18" charset="0"/>
                <a:ea typeface="黑体" panose="02010609060101010101" pitchFamily="49" charset="-122"/>
                <a:cs typeface="Times New Roman" panose="02020603050405020304" pitchFamily="18" charset="0"/>
                <a:sym typeface="+mn-ea"/>
              </a:rPr>
              <a:t>一区，影响因子</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16.823)</a:t>
            </a:r>
            <a:endPar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endParaRPr>
          </a:p>
          <a:p>
            <a:pPr algn="just">
              <a:lnSpc>
                <a:spcPct val="114000"/>
              </a:lnSpc>
              <a:spcAft>
                <a:spcPts val="0"/>
              </a:spcAft>
            </a:pP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4. In Situ Formation of Co9S8 Quantum Dots in MOF-Derived Ternary Metal Layered Double Hydroxide Nanoarrays for High-Performance Hybrid Supercapacitors, Advanced Energy Materials 2020, 10, 1903193. (SCI一区, IF=29.698)</a:t>
            </a:r>
            <a:endPar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endParaRPr>
          </a:p>
          <a:p>
            <a:pPr algn="just">
              <a:lnSpc>
                <a:spcPct val="114000"/>
              </a:lnSpc>
              <a:spcAft>
                <a:spcPts val="0"/>
              </a:spcAft>
            </a:pP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5. Controllable Synthesis of Mesoporous TiO</a:t>
            </a:r>
            <a:r>
              <a:rPr lang="en-US" altLang="zh-CN" sz="1600" kern="100" baseline="-25000" dirty="0">
                <a:latin typeface="Times New Roman" panose="02020603050405020304" pitchFamily="18" charset="0"/>
                <a:ea typeface="黑体" panose="02010609060101010101" pitchFamily="49" charset="-122"/>
                <a:cs typeface="Times New Roman" panose="02020603050405020304" pitchFamily="18" charset="0"/>
                <a:sym typeface="+mn-ea"/>
              </a:rPr>
              <a:t>2</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 Polymorphs with Tunable Crystal Structure for Enhanced Photocatalytic H</a:t>
            </a:r>
            <a:r>
              <a:rPr lang="en-US" altLang="zh-CN" sz="1600" kern="100" baseline="-25000" dirty="0">
                <a:latin typeface="Times New Roman" panose="02020603050405020304" pitchFamily="18" charset="0"/>
                <a:ea typeface="黑体" panose="02010609060101010101" pitchFamily="49" charset="-122"/>
                <a:cs typeface="Times New Roman" panose="02020603050405020304" pitchFamily="18" charset="0"/>
                <a:sym typeface="+mn-ea"/>
              </a:rPr>
              <a:t>2</a:t>
            </a:r>
            <a:r>
              <a:rPr lang="en-US" altLang="zh-CN" sz="1600" kern="100" dirty="0">
                <a:latin typeface="Times New Roman" panose="02020603050405020304" pitchFamily="18" charset="0"/>
                <a:ea typeface="黑体" panose="02010609060101010101" pitchFamily="49" charset="-122"/>
                <a:cs typeface="Times New Roman" panose="02020603050405020304" pitchFamily="18" charset="0"/>
                <a:sym typeface="+mn-ea"/>
              </a:rPr>
              <a:t> Production. Advanced Energy Materials 2019, 9, 1901634. (SCI一区, IF=29.698)</a:t>
            </a:r>
            <a:endParaRPr lang="en-US" altLang="zh-CN" sz="1600" kern="1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文本框 5"/>
          <p:cNvSpPr txBox="1"/>
          <p:nvPr/>
        </p:nvSpPr>
        <p:spPr>
          <a:xfrm>
            <a:off x="824633" y="3229308"/>
            <a:ext cx="6735041" cy="45525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600"/>
              </a:spcAft>
              <a:buClr>
                <a:srgbClr val="3333FF"/>
              </a:buClr>
              <a:buSzTx/>
              <a:buFontTx/>
              <a:buNone/>
              <a:defRPr/>
            </a:pPr>
            <a:r>
              <a:rPr kumimoji="0" lang="zh-CN" altLang="en-US" sz="1800" b="1"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sym typeface="+mn-ea"/>
              </a:rPr>
              <a:t>研究方向：</a:t>
            </a:r>
            <a:r>
              <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sym typeface="+mn-ea"/>
              </a:rPr>
              <a:t>新型纳米金属材料的设计合成及其催化应用。</a:t>
            </a:r>
            <a:endPar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PP_MARK_KEY" val="0c0a2512-0815-43c8-a92d-9ed9167cc9c7"/>
  <p:tag name="COMMONDATA" val="eyJoZGlkIjoiZDM2MjRjMDgxOTc0YmRjMjRhMTJlNDFlMTY5NmU4YT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5393</Words>
  <Application>WPS 演示</Application>
  <PresentationFormat>自定义</PresentationFormat>
  <Paragraphs>120</Paragraphs>
  <Slides>8</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8</vt:i4>
      </vt:variant>
    </vt:vector>
  </HeadingPairs>
  <TitlesOfParts>
    <vt:vector size="24" baseType="lpstr">
      <vt:lpstr>Arial</vt:lpstr>
      <vt:lpstr>宋体</vt:lpstr>
      <vt:lpstr>Wingdings</vt:lpstr>
      <vt:lpstr>Impact</vt:lpstr>
      <vt:lpstr>Yu Gothic UI Semibold</vt:lpstr>
      <vt:lpstr>MS UI Gothic</vt:lpstr>
      <vt:lpstr>方正姚体</vt:lpstr>
      <vt:lpstr>微软雅黑</vt:lpstr>
      <vt:lpstr>黑体</vt:lpstr>
      <vt:lpstr>Times New Roman</vt:lpstr>
      <vt:lpstr>Calibri</vt:lpstr>
      <vt:lpstr>Arial Unicode MS</vt:lpstr>
      <vt:lpstr>Calibri Light</vt:lpstr>
      <vt:lpstr>Office 主题</vt:lpstr>
      <vt:lpstr>ChemDraw.Document.6.0</vt:lpstr>
      <vt:lpstr>ChemDraw.Document.6.0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67</cp:revision>
  <dcterms:created xsi:type="dcterms:W3CDTF">2021-04-15T01:50:00Z</dcterms:created>
  <dcterms:modified xsi:type="dcterms:W3CDTF">2023-04-23T19:28:48Z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31FA2F4C1CC145D38D81582EAEB3895A</vt:lpwstr>
  </property>
  <property fmtid="{D5CDD505-2E9C-101B-9397-08002B2CF9AE}" pid="3" name="KSOProductBuildVer">
    <vt:lpwstr>2052-11.1.0.14036</vt:lpwstr>
  </property>
</Properties>
</file>