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tiff" ContentType="image/tif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257" r:id="rId4"/>
    <p:sldId id="258" r:id="rId5"/>
    <p:sldId id="286" r:id="rId6"/>
    <p:sldId id="260" r:id="rId8"/>
    <p:sldId id="284" r:id="rId9"/>
    <p:sldId id="285" r:id="rId10"/>
    <p:sldId id="265" r:id="rId11"/>
  </p:sldIdLst>
  <p:sldSz cx="7559675" cy="10691495"/>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userDrawn="1">
          <p15:clr>
            <a:srgbClr val="A4A3A4"/>
          </p15:clr>
        </p15:guide>
        <p15:guide id="2" pos="240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王 义" initials="王 义"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5" d="100"/>
          <a:sy n="85" d="100"/>
        </p:scale>
        <p:origin x="3101" y="77"/>
      </p:cViewPr>
      <p:guideLst>
        <p:guide orient="horz" pos="3367"/>
        <p:guide pos="240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gs" Target="tags/tag1.xml"/><Relationship Id="rId15" Type="http://schemas.openxmlformats.org/officeDocument/2006/relationships/commentAuthors" Target="commentAuthors.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F4D3EE-CCB6-40EC-9E7C-A30E5051C10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A2E350-6BA3-4098-9D31-EFBBAA58A2A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改，项目从新到旧</a:t>
            </a:r>
            <a:endParaRPr lang="zh-CN" altLang="en-US"/>
          </a:p>
        </p:txBody>
      </p:sp>
      <p:sp>
        <p:nvSpPr>
          <p:cNvPr id="4" name="灯片编号占位符 3"/>
          <p:cNvSpPr>
            <a:spLocks noGrp="1"/>
          </p:cNvSpPr>
          <p:nvPr>
            <p:ph type="sldNum" sz="quarter" idx="10"/>
          </p:nvPr>
        </p:nvSpPr>
        <p:spPr/>
        <p:txBody>
          <a:bodyPr/>
          <a:lstStyle/>
          <a:p>
            <a:fld id="{9EA2E350-6BA3-4098-9D31-EFBBAA58A2A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改，项目从新到旧</a:t>
            </a:r>
            <a:endParaRPr lang="zh-CN" altLang="en-US"/>
          </a:p>
        </p:txBody>
      </p:sp>
      <p:sp>
        <p:nvSpPr>
          <p:cNvPr id="4" name="灯片编号占位符 3"/>
          <p:cNvSpPr>
            <a:spLocks noGrp="1"/>
          </p:cNvSpPr>
          <p:nvPr>
            <p:ph type="sldNum" sz="quarter" idx="10"/>
          </p:nvPr>
        </p:nvSpPr>
        <p:spPr/>
        <p:txBody>
          <a:bodyPr/>
          <a:lstStyle/>
          <a:p>
            <a:fld id="{9EA2E350-6BA3-4098-9D31-EFBBAA58A2A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论文从新到旧，相关老师名字加粗</a:t>
            </a:r>
            <a:endParaRPr lang="zh-CN" altLang="en-US"/>
          </a:p>
        </p:txBody>
      </p:sp>
      <p:sp>
        <p:nvSpPr>
          <p:cNvPr id="4" name="灯片编号占位符 3"/>
          <p:cNvSpPr>
            <a:spLocks noGrp="1"/>
          </p:cNvSpPr>
          <p:nvPr>
            <p:ph type="sldNum" sz="quarter" idx="10"/>
          </p:nvPr>
        </p:nvSpPr>
        <p:spPr/>
        <p:txBody>
          <a:bodyPr/>
          <a:lstStyle/>
          <a:p>
            <a:fld id="{9EA2E350-6BA3-4098-9D31-EFBBAA58A2A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zh-CN" altLang="en-US"/>
              <a:t>单击此处编辑母版标题样式</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5"/>
            </a:lvl1pPr>
            <a:lvl2pPr marL="377825" indent="0" algn="ctr">
              <a:buNone/>
              <a:defRPr sz="1655"/>
            </a:lvl2pPr>
            <a:lvl3pPr marL="755650" indent="0" algn="ctr">
              <a:buNone/>
              <a:defRPr sz="1490"/>
            </a:lvl3pPr>
            <a:lvl4pPr marL="1134110" indent="0" algn="ctr">
              <a:buNone/>
              <a:defRPr sz="1325"/>
            </a:lvl4pPr>
            <a:lvl5pPr marL="1511935" indent="0" algn="ctr">
              <a:buNone/>
              <a:defRPr sz="1325"/>
            </a:lvl5pPr>
            <a:lvl6pPr marL="1889760" indent="0" algn="ctr">
              <a:buNone/>
              <a:defRPr sz="1325"/>
            </a:lvl6pPr>
            <a:lvl7pPr marL="2267585" indent="0" algn="ctr">
              <a:buNone/>
              <a:defRPr sz="1325"/>
            </a:lvl7pPr>
            <a:lvl8pPr marL="2646045" indent="0" algn="ctr">
              <a:buNone/>
              <a:defRPr sz="1325"/>
            </a:lvl8pPr>
            <a:lvl9pPr marL="3023870" indent="0" algn="ctr">
              <a:buNone/>
              <a:defRPr sz="132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zh-CN" altLang="en-US"/>
              <a:t>单击此处编辑母版标题样式</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5">
                <a:solidFill>
                  <a:schemeClr val="tx1"/>
                </a:solidFill>
              </a:defRPr>
            </a:lvl1pPr>
            <a:lvl2pPr marL="377825" indent="0">
              <a:buNone/>
              <a:defRPr sz="1655">
                <a:solidFill>
                  <a:schemeClr val="tx1">
                    <a:tint val="75000"/>
                  </a:schemeClr>
                </a:solidFill>
              </a:defRPr>
            </a:lvl2pPr>
            <a:lvl3pPr marL="755650" indent="0">
              <a:buNone/>
              <a:defRPr sz="1490">
                <a:solidFill>
                  <a:schemeClr val="tx1">
                    <a:tint val="75000"/>
                  </a:schemeClr>
                </a:solidFill>
              </a:defRPr>
            </a:lvl3pPr>
            <a:lvl4pPr marL="1134110" indent="0">
              <a:buNone/>
              <a:defRPr sz="1325">
                <a:solidFill>
                  <a:schemeClr val="tx1">
                    <a:tint val="75000"/>
                  </a:schemeClr>
                </a:solidFill>
              </a:defRPr>
            </a:lvl4pPr>
            <a:lvl5pPr marL="1511935" indent="0">
              <a:buNone/>
              <a:defRPr sz="1325">
                <a:solidFill>
                  <a:schemeClr val="tx1">
                    <a:tint val="75000"/>
                  </a:schemeClr>
                </a:solidFill>
              </a:defRPr>
            </a:lvl5pPr>
            <a:lvl6pPr marL="1889760" indent="0">
              <a:buNone/>
              <a:defRPr sz="1325">
                <a:solidFill>
                  <a:schemeClr val="tx1">
                    <a:tint val="75000"/>
                  </a:schemeClr>
                </a:solidFill>
              </a:defRPr>
            </a:lvl6pPr>
            <a:lvl7pPr marL="2267585" indent="0">
              <a:buNone/>
              <a:defRPr sz="1325">
                <a:solidFill>
                  <a:schemeClr val="tx1">
                    <a:tint val="75000"/>
                  </a:schemeClr>
                </a:solidFill>
              </a:defRPr>
            </a:lvl7pPr>
            <a:lvl8pPr marL="2646045" indent="0">
              <a:buNone/>
              <a:defRPr sz="1325">
                <a:solidFill>
                  <a:schemeClr val="tx1">
                    <a:tint val="75000"/>
                  </a:schemeClr>
                </a:solidFill>
              </a:defRPr>
            </a:lvl8pPr>
            <a:lvl9pPr marL="3023870" indent="0">
              <a:buNone/>
              <a:defRPr sz="132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520713" y="3905482"/>
            <a:ext cx="3198096"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3827086" y="3905482"/>
            <a:ext cx="3213847"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5"/>
            </a:lvl3pPr>
            <a:lvl4pPr>
              <a:defRPr sz="1655"/>
            </a:lvl4pPr>
            <a:lvl5pPr>
              <a:defRPr sz="1655"/>
            </a:lvl5pPr>
            <a:lvl6pPr>
              <a:defRPr sz="1655"/>
            </a:lvl6pPr>
            <a:lvl7pPr>
              <a:defRPr sz="1655"/>
            </a:lvl7pPr>
            <a:lvl8pPr>
              <a:defRPr sz="1655"/>
            </a:lvl8pPr>
            <a:lvl9pPr>
              <a:defRPr sz="165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825" indent="0">
              <a:buNone/>
              <a:defRPr sz="2315"/>
            </a:lvl2pPr>
            <a:lvl3pPr marL="755650" indent="0">
              <a:buNone/>
              <a:defRPr sz="1985"/>
            </a:lvl3pPr>
            <a:lvl4pPr marL="1134110" indent="0">
              <a:buNone/>
              <a:defRPr sz="1655"/>
            </a:lvl4pPr>
            <a:lvl5pPr marL="1511935" indent="0">
              <a:buNone/>
              <a:defRPr sz="1655"/>
            </a:lvl5pPr>
            <a:lvl6pPr marL="1889760" indent="0">
              <a:buNone/>
              <a:defRPr sz="1655"/>
            </a:lvl6pPr>
            <a:lvl7pPr marL="2267585" indent="0">
              <a:buNone/>
              <a:defRPr sz="1655"/>
            </a:lvl7pPr>
            <a:lvl8pPr marL="2646045" indent="0">
              <a:buNone/>
              <a:defRPr sz="1655"/>
            </a:lvl8pPr>
            <a:lvl9pPr marL="3023870" indent="0">
              <a:buNone/>
              <a:defRPr sz="1655"/>
            </a:lvl9pPr>
          </a:lstStyle>
          <a:p>
            <a:r>
              <a:rPr lang="zh-CN" altLang="en-US"/>
              <a:t>单击图标添加图片</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0">
                <a:solidFill>
                  <a:schemeClr val="tx1">
                    <a:tint val="75000"/>
                  </a:schemeClr>
                </a:solidFill>
              </a:defRPr>
            </a:lvl1p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0">
                <a:solidFill>
                  <a:schemeClr val="tx1">
                    <a:tint val="75000"/>
                  </a:schemeClr>
                </a:solidFill>
              </a:defRPr>
            </a:lvl1pPr>
          </a:lstStyle>
          <a:p>
            <a:fld id="{3D1A4755-7374-41EC-8EB5-85C44AD8C80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55650" rtl="0" eaLnBrk="1" latinLnBrk="0" hangingPunct="1">
        <a:lnSpc>
          <a:spcPct val="90000"/>
        </a:lnSpc>
        <a:spcBef>
          <a:spcPct val="0"/>
        </a:spcBef>
        <a:buNone/>
        <a:defRPr sz="3635" kern="1200">
          <a:solidFill>
            <a:schemeClr val="tx1"/>
          </a:solidFill>
          <a:latin typeface="+mj-lt"/>
          <a:ea typeface="+mj-ea"/>
          <a:cs typeface="+mj-cs"/>
        </a:defRPr>
      </a:lvl1pPr>
    </p:titleStyle>
    <p:bodyStyle>
      <a:lvl1pPr marL="189230" indent="-189230" algn="l" defTabSz="755650" rtl="0" eaLnBrk="1" latinLnBrk="0" hangingPunct="1">
        <a:lnSpc>
          <a:spcPct val="90000"/>
        </a:lnSpc>
        <a:spcBef>
          <a:spcPts val="825"/>
        </a:spcBef>
        <a:buFont typeface="Arial" panose="020B0604020202020204" pitchFamily="34" charset="0"/>
        <a:buChar char="•"/>
        <a:defRPr sz="2315" kern="1200">
          <a:solidFill>
            <a:schemeClr val="tx1"/>
          </a:solidFill>
          <a:latin typeface="+mn-lt"/>
          <a:ea typeface="+mn-ea"/>
          <a:cs typeface="+mn-cs"/>
        </a:defRPr>
      </a:lvl1pPr>
      <a:lvl2pPr marL="567055" indent="-189230" algn="l" defTabSz="755650" rtl="0" eaLnBrk="1" latinLnBrk="0" hangingPunct="1">
        <a:lnSpc>
          <a:spcPct val="90000"/>
        </a:lnSpc>
        <a:spcBef>
          <a:spcPts val="415"/>
        </a:spcBef>
        <a:buFont typeface="Arial" panose="020B0604020202020204" pitchFamily="34" charset="0"/>
        <a:buChar char="•"/>
        <a:defRPr sz="1985" kern="1200">
          <a:solidFill>
            <a:schemeClr val="tx1"/>
          </a:solidFill>
          <a:latin typeface="+mn-lt"/>
          <a:ea typeface="+mn-ea"/>
          <a:cs typeface="+mn-cs"/>
        </a:defRPr>
      </a:lvl2pPr>
      <a:lvl3pPr marL="944880" indent="-189230" algn="l" defTabSz="755650" rtl="0" eaLnBrk="1" latinLnBrk="0" hangingPunct="1">
        <a:lnSpc>
          <a:spcPct val="90000"/>
        </a:lnSpc>
        <a:spcBef>
          <a:spcPts val="415"/>
        </a:spcBef>
        <a:buFont typeface="Arial" panose="020B0604020202020204" pitchFamily="34" charset="0"/>
        <a:buChar char="•"/>
        <a:defRPr sz="1655" kern="1200">
          <a:solidFill>
            <a:schemeClr val="tx1"/>
          </a:solidFill>
          <a:latin typeface="+mn-lt"/>
          <a:ea typeface="+mn-ea"/>
          <a:cs typeface="+mn-cs"/>
        </a:defRPr>
      </a:lvl3pPr>
      <a:lvl4pPr marL="132270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4pPr>
      <a:lvl5pPr marL="17011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5pPr>
      <a:lvl6pPr marL="207899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6pPr>
      <a:lvl7pPr marL="245681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7pPr>
      <a:lvl8pPr marL="283464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8pPr>
      <a:lvl9pPr marL="32124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9pPr>
    </p:bodyStyle>
    <p:otherStyle>
      <a:defPPr>
        <a:defRPr lang="en-US"/>
      </a:defPPr>
      <a:lvl1pPr marL="0" algn="l" defTabSz="755650" rtl="0" eaLnBrk="1" latinLnBrk="0" hangingPunct="1">
        <a:defRPr sz="1490" kern="1200">
          <a:solidFill>
            <a:schemeClr val="tx1"/>
          </a:solidFill>
          <a:latin typeface="+mn-lt"/>
          <a:ea typeface="+mn-ea"/>
          <a:cs typeface="+mn-cs"/>
        </a:defRPr>
      </a:lvl1pPr>
      <a:lvl2pPr marL="377825" algn="l" defTabSz="755650" rtl="0" eaLnBrk="1" latinLnBrk="0" hangingPunct="1">
        <a:defRPr sz="1490" kern="1200">
          <a:solidFill>
            <a:schemeClr val="tx1"/>
          </a:solidFill>
          <a:latin typeface="+mn-lt"/>
          <a:ea typeface="+mn-ea"/>
          <a:cs typeface="+mn-cs"/>
        </a:defRPr>
      </a:lvl2pPr>
      <a:lvl3pPr marL="755650" algn="l" defTabSz="755650" rtl="0" eaLnBrk="1" latinLnBrk="0" hangingPunct="1">
        <a:defRPr sz="1490" kern="1200">
          <a:solidFill>
            <a:schemeClr val="tx1"/>
          </a:solidFill>
          <a:latin typeface="+mn-lt"/>
          <a:ea typeface="+mn-ea"/>
          <a:cs typeface="+mn-cs"/>
        </a:defRPr>
      </a:lvl3pPr>
      <a:lvl4pPr marL="1134110" algn="l" defTabSz="755650" rtl="0" eaLnBrk="1" latinLnBrk="0" hangingPunct="1">
        <a:defRPr sz="1490" kern="1200">
          <a:solidFill>
            <a:schemeClr val="tx1"/>
          </a:solidFill>
          <a:latin typeface="+mn-lt"/>
          <a:ea typeface="+mn-ea"/>
          <a:cs typeface="+mn-cs"/>
        </a:defRPr>
      </a:lvl4pPr>
      <a:lvl5pPr marL="1511935" algn="l" defTabSz="755650" rtl="0" eaLnBrk="1" latinLnBrk="0" hangingPunct="1">
        <a:defRPr sz="1490" kern="1200">
          <a:solidFill>
            <a:schemeClr val="tx1"/>
          </a:solidFill>
          <a:latin typeface="+mn-lt"/>
          <a:ea typeface="+mn-ea"/>
          <a:cs typeface="+mn-cs"/>
        </a:defRPr>
      </a:lvl5pPr>
      <a:lvl6pPr marL="1889760" algn="l" defTabSz="755650" rtl="0" eaLnBrk="1" latinLnBrk="0" hangingPunct="1">
        <a:defRPr sz="1490" kern="1200">
          <a:solidFill>
            <a:schemeClr val="tx1"/>
          </a:solidFill>
          <a:latin typeface="+mn-lt"/>
          <a:ea typeface="+mn-ea"/>
          <a:cs typeface="+mn-cs"/>
        </a:defRPr>
      </a:lvl6pPr>
      <a:lvl7pPr marL="2267585" algn="l" defTabSz="755650" rtl="0" eaLnBrk="1" latinLnBrk="0" hangingPunct="1">
        <a:defRPr sz="1490" kern="1200">
          <a:solidFill>
            <a:schemeClr val="tx1"/>
          </a:solidFill>
          <a:latin typeface="+mn-lt"/>
          <a:ea typeface="+mn-ea"/>
          <a:cs typeface="+mn-cs"/>
        </a:defRPr>
      </a:lvl7pPr>
      <a:lvl8pPr marL="2646045" algn="l" defTabSz="755650" rtl="0" eaLnBrk="1" latinLnBrk="0" hangingPunct="1">
        <a:defRPr sz="1490" kern="1200">
          <a:solidFill>
            <a:schemeClr val="tx1"/>
          </a:solidFill>
          <a:latin typeface="+mn-lt"/>
          <a:ea typeface="+mn-ea"/>
          <a:cs typeface="+mn-cs"/>
        </a:defRPr>
      </a:lvl8pPr>
      <a:lvl9pPr marL="3023870" algn="l" defTabSz="755650" rtl="0" eaLnBrk="1" latinLnBrk="0" hangingPunct="1">
        <a:defRPr sz="14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8.png"/><Relationship Id="rId6" Type="http://schemas.openxmlformats.org/officeDocument/2006/relationships/image" Target="../media/image7.emf"/><Relationship Id="rId5" Type="http://schemas.openxmlformats.org/officeDocument/2006/relationships/image" Target="../media/image6.png"/><Relationship Id="rId4" Type="http://schemas.openxmlformats.org/officeDocument/2006/relationships/image" Target="../media/image5.emf"/><Relationship Id="rId3" Type="http://schemas.openxmlformats.org/officeDocument/2006/relationships/image" Target="../media/image4.png"/><Relationship Id="rId2" Type="http://schemas.openxmlformats.org/officeDocument/2006/relationships/image" Target="../media/image3.tiff"/><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6.png"/><Relationship Id="rId7" Type="http://schemas.openxmlformats.org/officeDocument/2006/relationships/image" Target="../media/image15.jpe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jpeg"/><Relationship Id="rId1"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2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3787"/>
            <a:ext cx="7559675" cy="5365375"/>
          </a:xfrm>
          <a:prstGeom prst="rect">
            <a:avLst/>
          </a:prstGeom>
          <a:gradFill>
            <a:gsLst>
              <a:gs pos="0">
                <a:srgbClr val="03D4A8"/>
              </a:gs>
              <a:gs pos="25000">
                <a:srgbClr val="21D6E0"/>
              </a:gs>
              <a:gs pos="75000">
                <a:srgbClr val="0087E6"/>
              </a:gs>
              <a:gs pos="100000">
                <a:srgbClr val="005CBF"/>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5" name="文本框 4"/>
          <p:cNvSpPr txBox="1"/>
          <p:nvPr/>
        </p:nvSpPr>
        <p:spPr>
          <a:xfrm>
            <a:off x="326275" y="1179077"/>
            <a:ext cx="1219835" cy="1445260"/>
          </a:xfrm>
          <a:prstGeom prst="rect">
            <a:avLst/>
          </a:prstGeom>
          <a:noFill/>
        </p:spPr>
        <p:txBody>
          <a:bodyPr wrap="none" rtlCol="0">
            <a:spAutoFit/>
          </a:bodyPr>
          <a:lstStyle/>
          <a:p>
            <a:r>
              <a:rPr lang="en-US" altLang="zh-CN" sz="880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rPr>
              <a:t>07</a:t>
            </a:r>
            <a:endParaRPr lang="zh-CN" altLang="en-US" sz="880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endParaRPr>
          </a:p>
        </p:txBody>
      </p:sp>
      <p:sp>
        <p:nvSpPr>
          <p:cNvPr id="6" name="文本框 5"/>
          <p:cNvSpPr txBox="1"/>
          <p:nvPr/>
        </p:nvSpPr>
        <p:spPr>
          <a:xfrm>
            <a:off x="38556" y="44589"/>
            <a:ext cx="3647152" cy="369204"/>
          </a:xfrm>
          <a:prstGeom prst="rect">
            <a:avLst/>
          </a:prstGeom>
          <a:noFill/>
        </p:spPr>
        <p:txBody>
          <a:bodyPr wrap="none" rtlCol="0">
            <a:spAutoFit/>
          </a:bodyPr>
          <a:lstStyle/>
          <a:p>
            <a:r>
              <a:rPr lang="zh-CN" altLang="en-US" b="1">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四川师范大学化学与材料科学学院</a:t>
            </a:r>
            <a:endParaRPr lang="zh-CN" altLang="en-US" b="1">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endParaRPr>
          </a:p>
        </p:txBody>
      </p:sp>
      <p:sp>
        <p:nvSpPr>
          <p:cNvPr id="7" name="文本框 6"/>
          <p:cNvSpPr txBox="1"/>
          <p:nvPr/>
        </p:nvSpPr>
        <p:spPr>
          <a:xfrm>
            <a:off x="6451679" y="50722"/>
            <a:ext cx="1107996" cy="369204"/>
          </a:xfrm>
          <a:prstGeom prst="rect">
            <a:avLst/>
          </a:prstGeom>
          <a:noFill/>
        </p:spPr>
        <p:txBody>
          <a:bodyPr wrap="none" rtlCol="0">
            <a:spAutoFit/>
          </a:bodyPr>
          <a:lstStyle/>
          <a:p>
            <a:r>
              <a:rPr lang="zh-CN" altLang="en-US" b="1">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团队介绍</a:t>
            </a:r>
            <a:endParaRPr lang="zh-CN" altLang="en-US" b="1">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endParaRPr>
          </a:p>
        </p:txBody>
      </p:sp>
      <p:sp>
        <p:nvSpPr>
          <p:cNvPr id="8" name="文本框 7"/>
          <p:cNvSpPr txBox="1"/>
          <p:nvPr/>
        </p:nvSpPr>
        <p:spPr>
          <a:xfrm>
            <a:off x="160025" y="2806647"/>
            <a:ext cx="5506636" cy="707886"/>
          </a:xfrm>
          <a:prstGeom prst="rect">
            <a:avLst/>
          </a:prstGeom>
          <a:noFill/>
        </p:spPr>
        <p:txBody>
          <a:bodyPr wrap="none" rtlCol="0">
            <a:spAutoFit/>
            <a:scene3d>
              <a:camera prst="orthographicFront"/>
              <a:lightRig rig="soft" dir="t">
                <a:rot lat="0" lon="0" rev="10800000"/>
              </a:lightRig>
            </a:scene3d>
            <a:sp3d>
              <a:bevelT w="27940" h="12700"/>
              <a:contourClr>
                <a:srgbClr val="DDDDDD"/>
              </a:contourClr>
            </a:sp3d>
          </a:bodyPr>
          <a:lstStyle/>
          <a:p>
            <a:r>
              <a:rPr lang="zh-CN" altLang="en-US" sz="4000" b="1" spc="150">
                <a:ln w="11430"/>
                <a:solidFill>
                  <a:srgbClr val="F8F8F8"/>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rPr>
              <a:t>功能复合材料研究团队</a:t>
            </a:r>
            <a:endParaRPr lang="zh-CN" altLang="en-US" sz="4000" b="1" spc="150">
              <a:ln w="11430"/>
              <a:solidFill>
                <a:srgbClr val="F8F8F8"/>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endParaRPr>
          </a:p>
        </p:txBody>
      </p:sp>
      <p:sp>
        <p:nvSpPr>
          <p:cNvPr id="11" name="文本框 10"/>
          <p:cNvSpPr txBox="1"/>
          <p:nvPr/>
        </p:nvSpPr>
        <p:spPr>
          <a:xfrm>
            <a:off x="160025" y="3771986"/>
            <a:ext cx="5734262" cy="1207318"/>
          </a:xfrm>
          <a:prstGeom prst="rect">
            <a:avLst/>
          </a:prstGeom>
          <a:noFill/>
        </p:spPr>
        <p:txBody>
          <a:bodyPr wrap="none" rtlCol="0">
            <a:spAutoFit/>
          </a:bodyPr>
          <a:lstStyle/>
          <a:p>
            <a:pPr>
              <a:lnSpc>
                <a:spcPts val="3000"/>
              </a:lnSpc>
            </a:pPr>
            <a:r>
              <a:rPr lang="zh-CN" altLang="en-US" sz="2000" b="1">
                <a:solidFill>
                  <a:schemeClr val="bg1"/>
                </a:solidFill>
                <a:effectLst>
                  <a:outerShdw blurRad="38100" dist="38100" dir="2700000" algn="tl">
                    <a:srgbClr val="000000">
                      <a:alpha val="43137"/>
                    </a:srgbClr>
                  </a:outerShdw>
                </a:effectLst>
                <a:latin typeface="Times New Roman" panose="02020603050405020304" pitchFamily="18" charset="0"/>
                <a:ea typeface="楷体" panose="02010609060101010101" pitchFamily="49" charset="-122"/>
              </a:rPr>
              <a:t>团队负责人  </a:t>
            </a:r>
            <a:r>
              <a:rPr lang="en-US" altLang="zh-CN" sz="2000" b="1">
                <a:solidFill>
                  <a:schemeClr val="bg1"/>
                </a:solidFill>
                <a:effectLst>
                  <a:outerShdw blurRad="38100" dist="38100" dir="2700000" algn="tl">
                    <a:srgbClr val="000000">
                      <a:alpha val="43137"/>
                    </a:srgbClr>
                  </a:outerShdw>
                </a:effectLst>
                <a:latin typeface="Times New Roman" panose="02020603050405020304" pitchFamily="18" charset="0"/>
                <a:ea typeface="楷体" panose="02010609060101010101" pitchFamily="49" charset="-122"/>
              </a:rPr>
              <a:t>/  </a:t>
            </a:r>
            <a:r>
              <a:rPr lang="zh-CN" altLang="en-US" sz="2000" b="1">
                <a:solidFill>
                  <a:schemeClr val="bg1"/>
                </a:solidFill>
                <a:effectLst>
                  <a:outerShdw blurRad="38100" dist="38100" dir="2700000" algn="tl">
                    <a:srgbClr val="000000">
                      <a:alpha val="43137"/>
                    </a:srgbClr>
                  </a:outerShdw>
                </a:effectLst>
                <a:latin typeface="Times New Roman" panose="02020603050405020304" pitchFamily="18" charset="0"/>
                <a:ea typeface="楷体" panose="02010609060101010101" pitchFamily="49" charset="-122"/>
              </a:rPr>
              <a:t>赵丽娟 教授</a:t>
            </a:r>
            <a:endParaRPr lang="en-US" altLang="zh-CN" sz="2000" b="1">
              <a:solidFill>
                <a:schemeClr val="bg1"/>
              </a:solidFill>
              <a:effectLst>
                <a:outerShdw blurRad="38100" dist="38100" dir="2700000" algn="tl">
                  <a:srgbClr val="000000">
                    <a:alpha val="43137"/>
                  </a:srgbClr>
                </a:outerShdw>
              </a:effectLst>
              <a:latin typeface="Times New Roman" panose="02020603050405020304" pitchFamily="18" charset="0"/>
              <a:ea typeface="楷体" panose="02010609060101010101" pitchFamily="49" charset="-122"/>
            </a:endParaRPr>
          </a:p>
          <a:p>
            <a:pPr>
              <a:lnSpc>
                <a:spcPts val="3000"/>
              </a:lnSpc>
            </a:pPr>
            <a:r>
              <a:rPr lang="zh-CN" altLang="en-US" sz="2000" b="1">
                <a:solidFill>
                  <a:schemeClr val="bg1"/>
                </a:solidFill>
                <a:effectLst>
                  <a:outerShdw blurRad="38100" dist="38100" dir="2700000" algn="tl">
                    <a:srgbClr val="000000">
                      <a:alpha val="43137"/>
                    </a:srgbClr>
                  </a:outerShdw>
                </a:effectLst>
                <a:latin typeface="Times New Roman" panose="02020603050405020304" pitchFamily="18" charset="0"/>
                <a:ea typeface="楷体" panose="02010609060101010101" pitchFamily="49" charset="-122"/>
              </a:rPr>
              <a:t>联 系 方 式  </a:t>
            </a:r>
            <a:r>
              <a:rPr lang="en-US" altLang="zh-CN" sz="2000" b="1">
                <a:solidFill>
                  <a:schemeClr val="bg1"/>
                </a:solidFill>
                <a:effectLst>
                  <a:outerShdw blurRad="38100" dist="38100" dir="2700000" algn="tl">
                    <a:srgbClr val="000000">
                      <a:alpha val="43137"/>
                    </a:srgbClr>
                  </a:outerShdw>
                </a:effectLst>
                <a:latin typeface="Times New Roman" panose="02020603050405020304" pitchFamily="18" charset="0"/>
                <a:ea typeface="楷体" panose="02010609060101010101" pitchFamily="49" charset="-122"/>
              </a:rPr>
              <a:t>/  lijuan_zhao@sicnu.edu.cn</a:t>
            </a:r>
            <a:endParaRPr lang="zh-CN" altLang="en-US" sz="2000" b="1">
              <a:solidFill>
                <a:schemeClr val="bg1"/>
              </a:solidFill>
              <a:effectLst>
                <a:outerShdw blurRad="38100" dist="38100" dir="2700000" algn="tl">
                  <a:srgbClr val="000000">
                    <a:alpha val="43137"/>
                  </a:srgbClr>
                </a:outerShdw>
              </a:effectLst>
              <a:latin typeface="Times New Roman" panose="02020603050405020304" pitchFamily="18" charset="0"/>
              <a:ea typeface="楷体" panose="02010609060101010101" pitchFamily="49" charset="-122"/>
            </a:endParaRPr>
          </a:p>
          <a:p>
            <a:pPr>
              <a:lnSpc>
                <a:spcPts val="3000"/>
              </a:lnSpc>
            </a:pPr>
            <a:r>
              <a:rPr lang="zh-CN" altLang="en-US" sz="2000" b="1">
                <a:solidFill>
                  <a:schemeClr val="bg1"/>
                </a:solidFill>
                <a:effectLst>
                  <a:outerShdw blurRad="38100" dist="38100" dir="2700000" algn="tl">
                    <a:srgbClr val="000000">
                      <a:alpha val="43137"/>
                    </a:srgbClr>
                  </a:outerShdw>
                </a:effectLst>
                <a:latin typeface="Times New Roman" panose="02020603050405020304" pitchFamily="18" charset="0"/>
                <a:ea typeface="楷体" panose="02010609060101010101" pitchFamily="49" charset="-122"/>
              </a:rPr>
              <a:t>办 公 地 址  </a:t>
            </a:r>
            <a:r>
              <a:rPr lang="en-US" altLang="zh-CN" sz="2000" b="1">
                <a:solidFill>
                  <a:schemeClr val="bg1"/>
                </a:solidFill>
                <a:effectLst>
                  <a:outerShdw blurRad="38100" dist="38100" dir="2700000" algn="tl">
                    <a:srgbClr val="000000">
                      <a:alpha val="43137"/>
                    </a:srgbClr>
                  </a:outerShdw>
                </a:effectLst>
                <a:latin typeface="Times New Roman" panose="02020603050405020304" pitchFamily="18" charset="0"/>
                <a:ea typeface="楷体" panose="02010609060101010101" pitchFamily="49" charset="-122"/>
              </a:rPr>
              <a:t>/  </a:t>
            </a:r>
            <a:r>
              <a:rPr lang="zh-CN" altLang="en-US" sz="2000" b="1">
                <a:solidFill>
                  <a:schemeClr val="bg1"/>
                </a:solidFill>
                <a:effectLst>
                  <a:outerShdw blurRad="38100" dist="38100" dir="2700000" algn="tl">
                    <a:srgbClr val="000000">
                      <a:alpha val="43137"/>
                    </a:srgbClr>
                  </a:outerShdw>
                </a:effectLst>
                <a:latin typeface="Times New Roman" panose="02020603050405020304" pitchFamily="18" charset="0"/>
                <a:ea typeface="楷体" panose="02010609060101010101" pitchFamily="49" charset="-122"/>
              </a:rPr>
              <a:t>四川师范大学狮子山校区化学楼</a:t>
            </a:r>
            <a:r>
              <a:rPr lang="en-US" altLang="zh-CN" sz="2000" b="1">
                <a:solidFill>
                  <a:schemeClr val="bg1"/>
                </a:solidFill>
                <a:effectLst>
                  <a:outerShdw blurRad="38100" dist="38100" dir="2700000" algn="tl">
                    <a:srgbClr val="000000">
                      <a:alpha val="43137"/>
                    </a:srgbClr>
                  </a:outerShdw>
                </a:effectLst>
                <a:latin typeface="Times New Roman" panose="02020603050405020304" pitchFamily="18" charset="0"/>
                <a:ea typeface="楷体" panose="02010609060101010101" pitchFamily="49" charset="-122"/>
              </a:rPr>
              <a:t>402</a:t>
            </a:r>
            <a:endParaRPr lang="zh-CN" altLang="en-US" sz="2000" b="1">
              <a:solidFill>
                <a:schemeClr val="bg1"/>
              </a:solidFill>
              <a:effectLst>
                <a:outerShdw blurRad="38100" dist="38100" dir="2700000" algn="tl">
                  <a:srgbClr val="000000">
                    <a:alpha val="43137"/>
                  </a:srgbClr>
                </a:outerShdw>
              </a:effectLst>
              <a:latin typeface="Times New Roman" panose="02020603050405020304" pitchFamily="18" charset="0"/>
              <a:ea typeface="楷体" panose="02010609060101010101" pitchFamily="49" charset="-122"/>
            </a:endParaRPr>
          </a:p>
        </p:txBody>
      </p:sp>
      <p:sp>
        <p:nvSpPr>
          <p:cNvPr id="19" name="文本框 18"/>
          <p:cNvSpPr txBox="1"/>
          <p:nvPr/>
        </p:nvSpPr>
        <p:spPr>
          <a:xfrm>
            <a:off x="86543" y="6589746"/>
            <a:ext cx="7322832" cy="3876675"/>
          </a:xfrm>
          <a:prstGeom prst="rect">
            <a:avLst/>
          </a:prstGeom>
          <a:noFill/>
        </p:spPr>
        <p:txBody>
          <a:bodyPr wrap="square" rtlCol="0">
            <a:spAutoFit/>
          </a:bodyPr>
          <a:lstStyle/>
          <a:p>
            <a:pPr>
              <a:lnSpc>
                <a:spcPct val="150000"/>
              </a:lnSpc>
            </a:pPr>
            <a:r>
              <a:rPr lang="zh-CN" altLang="en-US" sz="2000" b="1">
                <a:solidFill>
                  <a:srgbClr val="00B0F0"/>
                </a:solidFill>
                <a:latin typeface="微软雅黑" panose="020B0503020204020204" pitchFamily="34" charset="-122"/>
                <a:ea typeface="微软雅黑" panose="020B0503020204020204" pitchFamily="34" charset="-122"/>
              </a:rPr>
              <a:t>团队研究方向</a:t>
            </a:r>
            <a:endParaRPr lang="en-US" altLang="zh-CN" sz="2000" b="1">
              <a:solidFill>
                <a:srgbClr val="00B0F0"/>
              </a:solidFill>
              <a:latin typeface="微软雅黑" panose="020B0503020204020204" pitchFamily="34" charset="-122"/>
              <a:ea typeface="微软雅黑" panose="020B0503020204020204" pitchFamily="34" charset="-122"/>
            </a:endParaRPr>
          </a:p>
          <a:p>
            <a:pPr>
              <a:lnSpc>
                <a:spcPct val="150000"/>
              </a:lnSpc>
            </a:pPr>
            <a:r>
              <a:rPr lang="zh-CN" altLang="en-US" sz="1800" b="1">
                <a:latin typeface="楷体" panose="02010609060101010101" pitchFamily="49" charset="-122"/>
                <a:ea typeface="楷体" panose="02010609060101010101" pitchFamily="49" charset="-122"/>
              </a:rPr>
              <a:t>功能复合材料团队致力于从胶体本征物理化学性质入手，通过微纳结构设计，实现功能型气凝胶、水凝胶材料的制备及其高性能化，探索微观形貌影响材料性能的内在机制。</a:t>
            </a:r>
            <a:endParaRPr lang="en-US" altLang="zh-CN" sz="1800" b="1">
              <a:latin typeface="楷体" panose="02010609060101010101" pitchFamily="49" charset="-122"/>
              <a:ea typeface="楷体" panose="02010609060101010101" pitchFamily="49" charset="-122"/>
            </a:endParaRPr>
          </a:p>
          <a:p>
            <a:pPr>
              <a:lnSpc>
                <a:spcPct val="150000"/>
              </a:lnSpc>
            </a:pPr>
            <a:r>
              <a:rPr lang="zh-CN" altLang="en-US" sz="1800" b="1">
                <a:latin typeface="楷体" panose="02010609060101010101" pitchFamily="49" charset="-122"/>
                <a:ea typeface="楷体" panose="02010609060101010101" pitchFamily="49" charset="-122"/>
              </a:rPr>
              <a:t>具体研究内容包括：</a:t>
            </a:r>
            <a:endParaRPr lang="en-US" altLang="zh-CN" sz="1800" b="1">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Ø"/>
            </a:pPr>
            <a:r>
              <a:rPr lang="zh-CN" altLang="en-US" sz="1800" b="1">
                <a:latin typeface="楷体" panose="02010609060101010101" pitchFamily="49" charset="-122"/>
                <a:ea typeface="楷体" panose="02010609060101010101" pitchFamily="49" charset="-122"/>
              </a:rPr>
              <a:t>功能气凝胶材料的结构设计和应用；</a:t>
            </a:r>
            <a:endParaRPr lang="en-US" altLang="zh-CN" sz="1800" b="1">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Ø"/>
            </a:pPr>
            <a:r>
              <a:rPr lang="zh-CN" altLang="en-US" sz="1800" b="1">
                <a:latin typeface="楷体" panose="02010609060101010101" pitchFamily="49" charset="-122"/>
                <a:ea typeface="楷体" panose="02010609060101010101" pitchFamily="49" charset="-122"/>
              </a:rPr>
              <a:t>高性能水凝胶结构设计及其应用；</a:t>
            </a:r>
            <a:endParaRPr lang="en-US" altLang="zh-CN" sz="1800" b="1">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Ø"/>
            </a:pPr>
            <a:r>
              <a:rPr lang="zh-CN" altLang="en-US" sz="1800" b="1">
                <a:latin typeface="楷体" panose="02010609060101010101" pitchFamily="49" charset="-122"/>
                <a:ea typeface="楷体" panose="02010609060101010101" pitchFamily="49" charset="-122"/>
              </a:rPr>
              <a:t>文物保护材料研发及其保护机制研究；</a:t>
            </a:r>
            <a:endParaRPr lang="en-US" altLang="zh-CN" sz="1800" b="1">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Ø"/>
            </a:pPr>
            <a:r>
              <a:rPr lang="zh-CN" altLang="en-US" sz="1800" b="1">
                <a:latin typeface="楷体" panose="02010609060101010101" pitchFamily="49" charset="-122"/>
                <a:ea typeface="楷体" panose="02010609060101010101" pitchFamily="49" charset="-122"/>
              </a:rPr>
              <a:t>气泡萃取与新型离子源质谱的研制及应用。</a:t>
            </a:r>
            <a:endParaRPr lang="en-US" altLang="zh-CN" sz="1800" b="1">
              <a:latin typeface="楷体" panose="02010609060101010101" pitchFamily="49" charset="-122"/>
              <a:ea typeface="楷体" panose="02010609060101010101" pitchFamily="49" charset="-122"/>
            </a:endParaRPr>
          </a:p>
        </p:txBody>
      </p:sp>
      <p:sp>
        <p:nvSpPr>
          <p:cNvPr id="20" name="文本框 19"/>
          <p:cNvSpPr txBox="1"/>
          <p:nvPr/>
        </p:nvSpPr>
        <p:spPr>
          <a:xfrm>
            <a:off x="86543" y="5409964"/>
            <a:ext cx="7822007" cy="946413"/>
          </a:xfrm>
          <a:prstGeom prst="rect">
            <a:avLst/>
          </a:prstGeom>
          <a:noFill/>
        </p:spPr>
        <p:txBody>
          <a:bodyPr wrap="square" rtlCol="0">
            <a:spAutoFit/>
          </a:bodyPr>
          <a:lstStyle/>
          <a:p>
            <a:pPr>
              <a:lnSpc>
                <a:spcPct val="150000"/>
              </a:lnSpc>
            </a:pPr>
            <a:r>
              <a:rPr lang="zh-CN" altLang="en-US" sz="2000" b="1">
                <a:solidFill>
                  <a:srgbClr val="00B0F0"/>
                </a:solidFill>
                <a:latin typeface="微软雅黑" panose="020B0503020204020204" pitchFamily="34" charset="-122"/>
                <a:ea typeface="微软雅黑" panose="020B0503020204020204" pitchFamily="34" charset="-122"/>
              </a:rPr>
              <a:t>团队成员</a:t>
            </a:r>
            <a:endParaRPr lang="en-US" altLang="zh-CN" sz="2000" b="1">
              <a:solidFill>
                <a:srgbClr val="00B0F0"/>
              </a:solidFill>
              <a:latin typeface="微软雅黑" panose="020B0503020204020204" pitchFamily="34" charset="-122"/>
              <a:ea typeface="微软雅黑" panose="020B0503020204020204" pitchFamily="34" charset="-122"/>
            </a:endParaRPr>
          </a:p>
          <a:p>
            <a:pPr>
              <a:lnSpc>
                <a:spcPct val="150000"/>
              </a:lnSpc>
            </a:pPr>
            <a:r>
              <a:rPr lang="zh-CN" altLang="en-US" sz="1700" b="1">
                <a:latin typeface="楷体" panose="02010609060101010101" pitchFamily="49" charset="-122"/>
                <a:ea typeface="楷体" panose="02010609060101010101" pitchFamily="49" charset="-122"/>
              </a:rPr>
              <a:t>宋大余 教授；易龙飞 副教授；高元吉 高级实验师；王义 博士；洪静 博士</a:t>
            </a:r>
            <a:endParaRPr lang="zh-CN" altLang="en-US" sz="1700" b="1">
              <a:latin typeface="楷体" panose="02010609060101010101" pitchFamily="49" charset="-122"/>
              <a:ea typeface="楷体" panose="02010609060101010101" pitchFamily="49" charset="-122"/>
            </a:endParaRPr>
          </a:p>
        </p:txBody>
      </p:sp>
      <p:pic>
        <p:nvPicPr>
          <p:cNvPr id="12" name="Picture 4"/>
          <p:cNvPicPr>
            <a:picLocks noChangeAspect="1" noChangeArrowheads="1"/>
          </p:cNvPicPr>
          <p:nvPr/>
        </p:nvPicPr>
        <p:blipFill>
          <a:blip r:embed="rId1" cstate="print"/>
          <a:srcRect/>
          <a:stretch>
            <a:fillRect/>
          </a:stretch>
        </p:blipFill>
        <p:spPr bwMode="auto">
          <a:xfrm>
            <a:off x="3923947" y="666327"/>
            <a:ext cx="3485428" cy="1962573"/>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gradFill>
            <a:gsLst>
              <a:gs pos="0">
                <a:srgbClr val="03D4A8"/>
              </a:gs>
              <a:gs pos="25000">
                <a:srgbClr val="21D6E0"/>
              </a:gs>
              <a:gs pos="75000">
                <a:srgbClr val="0087E6"/>
              </a:gs>
              <a:gs pos="100000">
                <a:srgbClr val="005CBF"/>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12" name="文本框 11"/>
          <p:cNvSpPr txBox="1"/>
          <p:nvPr/>
        </p:nvSpPr>
        <p:spPr>
          <a:xfrm>
            <a:off x="0" y="47674"/>
            <a:ext cx="7556877" cy="461665"/>
          </a:xfrm>
          <a:prstGeom prst="rect">
            <a:avLst/>
          </a:prstGeom>
          <a:noFill/>
        </p:spPr>
        <p:txBody>
          <a:bodyPr wrap="none" rtlCol="0">
            <a:spAutoFit/>
          </a:bodyPr>
          <a:lstStyle/>
          <a:p>
            <a:r>
              <a:rPr lang="zh-CN" altLang="en-US" sz="2400" b="1">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功能复合材料                                               研究方向</a:t>
            </a:r>
            <a:endParaRPr lang="zh-CN" altLang="en-US" sz="2400" b="1">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矩形 12"/>
          <p:cNvSpPr/>
          <p:nvPr/>
        </p:nvSpPr>
        <p:spPr>
          <a:xfrm>
            <a:off x="20636" y="697614"/>
            <a:ext cx="6533685"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a:solidFill>
                  <a:srgbClr val="0000FF"/>
                </a:solidFill>
                <a:latin typeface="楷体" panose="02010609060101010101" pitchFamily="49" charset="-122"/>
                <a:ea typeface="楷体" panose="02010609060101010101" pitchFamily="49" charset="-122"/>
              </a:rPr>
              <a:t>功能气凝胶材料的设计和应用</a:t>
            </a:r>
            <a:endParaRPr lang="en-US" altLang="zh-CN" sz="2000" b="1">
              <a:solidFill>
                <a:srgbClr val="0000FF"/>
              </a:solidFill>
              <a:latin typeface="楷体" panose="02010609060101010101" pitchFamily="49" charset="-122"/>
              <a:ea typeface="楷体" panose="02010609060101010101" pitchFamily="49" charset="-122"/>
            </a:endParaRPr>
          </a:p>
        </p:txBody>
      </p:sp>
      <p:sp>
        <p:nvSpPr>
          <p:cNvPr id="14" name="矩形 13"/>
          <p:cNvSpPr/>
          <p:nvPr/>
        </p:nvSpPr>
        <p:spPr>
          <a:xfrm>
            <a:off x="1586" y="6803763"/>
            <a:ext cx="4360864" cy="553085"/>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a:solidFill>
                  <a:srgbClr val="0000FF"/>
                </a:solidFill>
                <a:latin typeface="楷体" panose="02010609060101010101" pitchFamily="49" charset="-122"/>
                <a:ea typeface="楷体" panose="02010609060101010101" pitchFamily="49" charset="-122"/>
              </a:rPr>
              <a:t>高性能水凝胶的结构设计及其应用</a:t>
            </a:r>
            <a:endParaRPr lang="zh-CN" altLang="en-US" sz="2000" b="1">
              <a:solidFill>
                <a:srgbClr val="0000FF"/>
              </a:solidFill>
              <a:latin typeface="黑体" panose="02010609060101010101" pitchFamily="49" charset="-122"/>
              <a:ea typeface="黑体" panose="02010609060101010101" pitchFamily="49" charset="-122"/>
            </a:endParaRPr>
          </a:p>
        </p:txBody>
      </p:sp>
      <p:sp>
        <p:nvSpPr>
          <p:cNvPr id="16" name="文本框 15"/>
          <p:cNvSpPr txBox="1"/>
          <p:nvPr/>
        </p:nvSpPr>
        <p:spPr>
          <a:xfrm>
            <a:off x="168008" y="10259624"/>
            <a:ext cx="3576060" cy="369204"/>
          </a:xfrm>
          <a:prstGeom prst="rect">
            <a:avLst/>
          </a:prstGeom>
          <a:noFill/>
        </p:spPr>
        <p:txBody>
          <a:bodyPr wrap="square" rtlCol="0">
            <a:spAutoFit/>
          </a:bodyPr>
          <a:lstStyle/>
          <a:p>
            <a:pPr algn="ctr"/>
            <a:r>
              <a:rPr lang="zh-CN" altLang="en-US">
                <a:latin typeface="黑体" panose="02010609060101010101" pitchFamily="49" charset="-122"/>
                <a:ea typeface="黑体" panose="02010609060101010101" pitchFamily="49" charset="-122"/>
              </a:rPr>
              <a:t>仿皮肤柔韧水凝胶的设计</a:t>
            </a:r>
            <a:endParaRPr lang="zh-CN" altLang="en-US">
              <a:latin typeface="黑体" panose="02010609060101010101" pitchFamily="49" charset="-122"/>
              <a:ea typeface="黑体" panose="02010609060101010101" pitchFamily="49" charset="-122"/>
            </a:endParaRPr>
          </a:p>
        </p:txBody>
      </p:sp>
      <p:sp>
        <p:nvSpPr>
          <p:cNvPr id="22" name="文本框 21"/>
          <p:cNvSpPr txBox="1"/>
          <p:nvPr/>
        </p:nvSpPr>
        <p:spPr>
          <a:xfrm>
            <a:off x="168008" y="6508882"/>
            <a:ext cx="3811672" cy="369204"/>
          </a:xfrm>
          <a:prstGeom prst="rect">
            <a:avLst/>
          </a:prstGeom>
          <a:noFill/>
        </p:spPr>
        <p:txBody>
          <a:bodyPr wrap="square" rtlCol="0">
            <a:spAutoFit/>
          </a:bodyPr>
          <a:lstStyle/>
          <a:p>
            <a:pPr algn="ctr"/>
            <a:r>
              <a:rPr lang="zh-CN" altLang="en-US">
                <a:latin typeface="黑体" panose="02010609060101010101" pitchFamily="49" charset="-122"/>
                <a:ea typeface="黑体" panose="02010609060101010101" pitchFamily="49" charset="-122"/>
              </a:rPr>
              <a:t>气凝胶前驱体物化性质研究</a:t>
            </a:r>
            <a:endParaRPr lang="zh-CN" altLang="en-US">
              <a:latin typeface="黑体" panose="02010609060101010101" pitchFamily="49" charset="-122"/>
              <a:ea typeface="黑体" panose="02010609060101010101" pitchFamily="49" charset="-122"/>
            </a:endParaRPr>
          </a:p>
        </p:txBody>
      </p:sp>
      <p:sp>
        <p:nvSpPr>
          <p:cNvPr id="25" name="文本框 24"/>
          <p:cNvSpPr txBox="1"/>
          <p:nvPr/>
        </p:nvSpPr>
        <p:spPr>
          <a:xfrm>
            <a:off x="4029068" y="6493934"/>
            <a:ext cx="3508223" cy="369204"/>
          </a:xfrm>
          <a:prstGeom prst="rect">
            <a:avLst/>
          </a:prstGeom>
          <a:noFill/>
        </p:spPr>
        <p:txBody>
          <a:bodyPr wrap="square" rtlCol="0">
            <a:spAutoFit/>
          </a:bodyPr>
          <a:lstStyle/>
          <a:p>
            <a:pPr algn="ctr"/>
            <a:r>
              <a:rPr lang="zh-CN" altLang="en-US">
                <a:latin typeface="黑体" panose="02010609060101010101" pitchFamily="49" charset="-122"/>
                <a:ea typeface="黑体" panose="02010609060101010101" pitchFamily="49" charset="-122"/>
              </a:rPr>
              <a:t>气凝胶的功能化和高性能化</a:t>
            </a:r>
            <a:endParaRPr lang="zh-CN" altLang="en-US">
              <a:latin typeface="黑体" panose="02010609060101010101" pitchFamily="49" charset="-122"/>
              <a:ea typeface="黑体" panose="02010609060101010101" pitchFamily="49" charset="-122"/>
            </a:endParaRPr>
          </a:p>
        </p:txBody>
      </p:sp>
      <p:pic>
        <p:nvPicPr>
          <p:cNvPr id="1027" name="Picture 3" descr="G:\川师\文章\壳聚糖吸油\不知名\Scheme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0808" y="4061587"/>
            <a:ext cx="3866998" cy="2351086"/>
          </a:xfrm>
          <a:prstGeom prst="rect">
            <a:avLst/>
          </a:prstGeom>
          <a:noFill/>
          <a:extLst>
            <a:ext uri="{909E8E84-426E-40DD-AFC4-6F175D3DCCD1}">
              <a14:hiddenFill xmlns:a14="http://schemas.microsoft.com/office/drawing/2010/main">
                <a:solidFill>
                  <a:srgbClr val="FFFFFF"/>
                </a:solidFill>
              </a14:hiddenFill>
            </a:ext>
          </a:extLst>
        </p:spPr>
      </p:pic>
      <p:pic>
        <p:nvPicPr>
          <p:cNvPr id="70" name="图片 69"/>
          <p:cNvPicPr/>
          <p:nvPr/>
        </p:nvPicPr>
        <p:blipFill rotWithShape="1">
          <a:blip r:embed="rId2" cstate="print">
            <a:extLst>
              <a:ext uri="{28A0092B-C50C-407E-A947-70E740481C1C}">
                <a14:useLocalDpi xmlns:a14="http://schemas.microsoft.com/office/drawing/2010/main" val="0"/>
              </a:ext>
            </a:extLst>
          </a:blip>
          <a:srcRect l="7689" t="1343"/>
          <a:stretch>
            <a:fillRect/>
          </a:stretch>
        </p:blipFill>
        <p:spPr bwMode="auto">
          <a:xfrm>
            <a:off x="132383" y="1179477"/>
            <a:ext cx="3828847" cy="2794838"/>
          </a:xfrm>
          <a:prstGeom prst="rect">
            <a:avLst/>
          </a:prstGeom>
          <a:ln>
            <a:noFill/>
          </a:ln>
        </p:spPr>
      </p:pic>
      <p:pic>
        <p:nvPicPr>
          <p:cNvPr id="71" name="Picture 2" descr="G:\川师\文章\油水分离\投稿\TO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04554" y="1088635"/>
            <a:ext cx="3418161" cy="2885680"/>
          </a:xfrm>
          <a:prstGeom prst="rect">
            <a:avLst/>
          </a:prstGeom>
          <a:noFill/>
          <a:extLst>
            <a:ext uri="{909E8E84-426E-40DD-AFC4-6F175D3DCCD1}">
              <a14:hiddenFill xmlns:a14="http://schemas.microsoft.com/office/drawing/2010/main">
                <a:solidFill>
                  <a:srgbClr val="FFFFFF"/>
                </a:solidFill>
              </a14:hiddenFill>
            </a:ext>
          </a:extLst>
        </p:spPr>
      </p:pic>
      <p:pic>
        <p:nvPicPr>
          <p:cNvPr id="72" name="图片 71"/>
          <p:cNvPicPr/>
          <p:nvPr/>
        </p:nvPicPr>
        <p:blipFill rotWithShape="1">
          <a:blip r:embed="rId4"/>
          <a:srcRect r="3631" b="2192"/>
          <a:stretch>
            <a:fillRect/>
          </a:stretch>
        </p:blipFill>
        <p:spPr bwMode="auto">
          <a:xfrm>
            <a:off x="4060749" y="3930730"/>
            <a:ext cx="3498926" cy="2620577"/>
          </a:xfrm>
          <a:prstGeom prst="rect">
            <a:avLst/>
          </a:prstGeom>
          <a:noFill/>
          <a:ln w="9525">
            <a:noFill/>
            <a:miter lim="800000"/>
            <a:headEnd/>
            <a:tailEnd/>
          </a:ln>
        </p:spPr>
      </p:pic>
      <p:pic>
        <p:nvPicPr>
          <p:cNvPr id="3" name="图片 2"/>
          <p:cNvPicPr>
            <a:picLocks noChangeAspect="1"/>
          </p:cNvPicPr>
          <p:nvPr/>
        </p:nvPicPr>
        <p:blipFill>
          <a:blip r:embed="rId5"/>
          <a:stretch>
            <a:fillRect/>
          </a:stretch>
        </p:blipFill>
        <p:spPr>
          <a:xfrm>
            <a:off x="-20833" y="7335390"/>
            <a:ext cx="3661558" cy="2924234"/>
          </a:xfrm>
          <a:prstGeom prst="rect">
            <a:avLst/>
          </a:prstGeom>
        </p:spPr>
      </p:pic>
      <p:sp>
        <p:nvSpPr>
          <p:cNvPr id="17" name="文本框 16"/>
          <p:cNvSpPr txBox="1"/>
          <p:nvPr/>
        </p:nvSpPr>
        <p:spPr>
          <a:xfrm>
            <a:off x="3778438" y="10277898"/>
            <a:ext cx="3557935" cy="369332"/>
          </a:xfrm>
          <a:prstGeom prst="rect">
            <a:avLst/>
          </a:prstGeom>
          <a:noFill/>
        </p:spPr>
        <p:txBody>
          <a:bodyPr wrap="square" rtlCol="0">
            <a:spAutoFit/>
          </a:bodyPr>
          <a:lstStyle/>
          <a:p>
            <a:pPr algn="ctr"/>
            <a:r>
              <a:rPr lang="zh-CN" altLang="en-US">
                <a:latin typeface="黑体" panose="02010609060101010101" pitchFamily="49" charset="-122"/>
                <a:ea typeface="黑体" panose="02010609060101010101" pitchFamily="49" charset="-122"/>
              </a:rPr>
              <a:t>生物医用水凝胶的设计</a:t>
            </a:r>
            <a:endParaRPr lang="zh-CN" altLang="en-US">
              <a:latin typeface="黑体" panose="02010609060101010101" pitchFamily="49" charset="-122"/>
              <a:ea typeface="黑体" panose="02010609060101010101" pitchFamily="49" charset="-122"/>
            </a:endParaRPr>
          </a:p>
        </p:txBody>
      </p:sp>
      <p:pic>
        <p:nvPicPr>
          <p:cNvPr id="18" name="图片 17"/>
          <p:cNvPicPr>
            <a:picLocks noChangeAspect="1"/>
          </p:cNvPicPr>
          <p:nvPr/>
        </p:nvPicPr>
        <p:blipFill>
          <a:blip r:embed="rId6"/>
          <a:stretch>
            <a:fillRect/>
          </a:stretch>
        </p:blipFill>
        <p:spPr>
          <a:xfrm>
            <a:off x="3854597" y="7248171"/>
            <a:ext cx="3631673" cy="1936491"/>
          </a:xfrm>
          <a:prstGeom prst="rect">
            <a:avLst/>
          </a:prstGeom>
        </p:spPr>
      </p:pic>
      <p:pic>
        <p:nvPicPr>
          <p:cNvPr id="19" name="图片 18"/>
          <p:cNvPicPr>
            <a:picLocks noChangeAspect="1"/>
          </p:cNvPicPr>
          <p:nvPr/>
        </p:nvPicPr>
        <p:blipFill rotWithShape="1">
          <a:blip r:embed="rId7"/>
          <a:srcRect t="7236" b="9706"/>
          <a:stretch>
            <a:fillRect/>
          </a:stretch>
        </p:blipFill>
        <p:spPr>
          <a:xfrm>
            <a:off x="3854597" y="9077306"/>
            <a:ext cx="3519600" cy="129001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gradFill>
            <a:gsLst>
              <a:gs pos="0">
                <a:srgbClr val="03D4A8"/>
              </a:gs>
              <a:gs pos="25000">
                <a:srgbClr val="21D6E0"/>
              </a:gs>
              <a:gs pos="75000">
                <a:srgbClr val="0087E6"/>
              </a:gs>
              <a:gs pos="100000">
                <a:srgbClr val="005CBF"/>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12" name="文本框 11"/>
          <p:cNvSpPr txBox="1"/>
          <p:nvPr/>
        </p:nvSpPr>
        <p:spPr>
          <a:xfrm>
            <a:off x="0" y="47674"/>
            <a:ext cx="7556877" cy="461665"/>
          </a:xfrm>
          <a:prstGeom prst="rect">
            <a:avLst/>
          </a:prstGeom>
          <a:noFill/>
        </p:spPr>
        <p:txBody>
          <a:bodyPr wrap="none" rtlCol="0">
            <a:spAutoFit/>
          </a:bodyPr>
          <a:lstStyle/>
          <a:p>
            <a:r>
              <a:rPr lang="zh-CN" altLang="en-US" sz="2400" b="1">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功能复合材料                                               研究方向</a:t>
            </a:r>
            <a:endParaRPr lang="zh-CN" altLang="en-US" sz="2400" b="1">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矩形 12"/>
          <p:cNvSpPr/>
          <p:nvPr/>
        </p:nvSpPr>
        <p:spPr>
          <a:xfrm>
            <a:off x="-1797369" y="757155"/>
            <a:ext cx="6533685" cy="553085"/>
          </a:xfrm>
          <a:prstGeom prst="rect">
            <a:avLst/>
          </a:prstGeom>
        </p:spPr>
        <p:txBody>
          <a:bodyPr wrap="square">
            <a:spAutoFit/>
          </a:bodyPr>
          <a:lstStyle/>
          <a:p>
            <a:pPr marL="2114550" lvl="4" indent="-285750">
              <a:lnSpc>
                <a:spcPct val="150000"/>
              </a:lnSpc>
              <a:buFont typeface="Wingdings" panose="05000000000000000000" pitchFamily="2" charset="2"/>
              <a:buChar char="Ø"/>
            </a:pPr>
            <a:r>
              <a:rPr lang="zh-CN" altLang="en-US" sz="2000" b="1">
                <a:solidFill>
                  <a:srgbClr val="0000FF"/>
                </a:solidFill>
                <a:latin typeface="楷体" panose="02010609060101010101" pitchFamily="49" charset="-122"/>
                <a:ea typeface="楷体" panose="02010609060101010101" pitchFamily="49" charset="-122"/>
                <a:sym typeface="+mn-ea"/>
              </a:rPr>
              <a:t>文物保护材料研发及其保护机制研究</a:t>
            </a:r>
            <a:endParaRPr lang="zh-CN" altLang="en-US" sz="2000" b="1">
              <a:solidFill>
                <a:srgbClr val="0000FF"/>
              </a:solidFill>
              <a:latin typeface="楷体" panose="02010609060101010101" pitchFamily="49" charset="-122"/>
              <a:ea typeface="楷体" panose="02010609060101010101" pitchFamily="49" charset="-122"/>
              <a:sym typeface="+mn-ea"/>
            </a:endParaRPr>
          </a:p>
        </p:txBody>
      </p:sp>
      <p:sp>
        <p:nvSpPr>
          <p:cNvPr id="14" name="矩形 13"/>
          <p:cNvSpPr/>
          <p:nvPr/>
        </p:nvSpPr>
        <p:spPr>
          <a:xfrm>
            <a:off x="1586" y="7060080"/>
            <a:ext cx="6533685"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a:solidFill>
                  <a:srgbClr val="0000FF"/>
                </a:solidFill>
                <a:latin typeface="楷体" panose="02010609060101010101" pitchFamily="49" charset="-122"/>
                <a:ea typeface="楷体" panose="02010609060101010101" pitchFamily="49" charset="-122"/>
              </a:rPr>
              <a:t>气泡萃取与新型离子源质谱的研制及应用</a:t>
            </a:r>
            <a:endParaRPr lang="zh-CN" altLang="en-US" sz="2000" b="1">
              <a:solidFill>
                <a:srgbClr val="0000FF"/>
              </a:solidFill>
              <a:latin typeface="楷体" panose="02010609060101010101" pitchFamily="49" charset="-122"/>
              <a:ea typeface="楷体" panose="02010609060101010101" pitchFamily="49" charset="-122"/>
            </a:endParaRPr>
          </a:p>
        </p:txBody>
      </p:sp>
      <p:sp>
        <p:nvSpPr>
          <p:cNvPr id="4" name="文本框 3"/>
          <p:cNvSpPr txBox="1"/>
          <p:nvPr/>
        </p:nvSpPr>
        <p:spPr>
          <a:xfrm>
            <a:off x="99244" y="6703623"/>
            <a:ext cx="3535504" cy="369204"/>
          </a:xfrm>
          <a:prstGeom prst="rect">
            <a:avLst/>
          </a:prstGeom>
          <a:noFill/>
        </p:spPr>
        <p:txBody>
          <a:bodyPr wrap="square" rtlCol="0">
            <a:spAutoFit/>
          </a:bodyPr>
          <a:lstStyle/>
          <a:p>
            <a:pPr algn="ctr"/>
            <a:r>
              <a:rPr lang="zh-CN" altLang="en-US">
                <a:latin typeface="黑体" panose="02010609060101010101" pitchFamily="49" charset="-122"/>
                <a:ea typeface="黑体" panose="02010609060101010101" pitchFamily="49" charset="-122"/>
              </a:rPr>
              <a:t>文物保护材料的开发</a:t>
            </a:r>
            <a:endParaRPr lang="zh-CN" altLang="en-US">
              <a:latin typeface="黑体" panose="02010609060101010101" pitchFamily="49" charset="-122"/>
              <a:ea typeface="黑体" panose="02010609060101010101" pitchFamily="49" charset="-122"/>
            </a:endParaRPr>
          </a:p>
        </p:txBody>
      </p:sp>
      <p:sp>
        <p:nvSpPr>
          <p:cNvPr id="10" name="文本框 9"/>
          <p:cNvSpPr txBox="1"/>
          <p:nvPr/>
        </p:nvSpPr>
        <p:spPr>
          <a:xfrm>
            <a:off x="3675089" y="6719389"/>
            <a:ext cx="3864421" cy="369204"/>
          </a:xfrm>
          <a:prstGeom prst="rect">
            <a:avLst/>
          </a:prstGeom>
          <a:noFill/>
        </p:spPr>
        <p:txBody>
          <a:bodyPr wrap="square" rtlCol="0">
            <a:spAutoFit/>
          </a:bodyPr>
          <a:lstStyle/>
          <a:p>
            <a:pPr algn="ctr"/>
            <a:r>
              <a:rPr lang="zh-CN" altLang="en-US">
                <a:latin typeface="黑体" panose="02010609060101010101" pitchFamily="49" charset="-122"/>
                <a:ea typeface="黑体" panose="02010609060101010101" pitchFamily="49" charset="-122"/>
              </a:rPr>
              <a:t>材料保护机制的研究</a:t>
            </a:r>
            <a:endParaRPr lang="zh-CN" altLang="en-US">
              <a:latin typeface="黑体" panose="02010609060101010101" pitchFamily="49" charset="-122"/>
              <a:ea typeface="黑体" panose="02010609060101010101" pitchFamily="49" charset="-122"/>
            </a:endParaRPr>
          </a:p>
        </p:txBody>
      </p:sp>
      <p:sp>
        <p:nvSpPr>
          <p:cNvPr id="18" name="文本框 17"/>
          <p:cNvSpPr txBox="1"/>
          <p:nvPr/>
        </p:nvSpPr>
        <p:spPr>
          <a:xfrm>
            <a:off x="268179" y="10229296"/>
            <a:ext cx="3494869" cy="369332"/>
          </a:xfrm>
          <a:prstGeom prst="rect">
            <a:avLst/>
          </a:prstGeom>
          <a:noFill/>
        </p:spPr>
        <p:txBody>
          <a:bodyPr wrap="square" rtlCol="0">
            <a:spAutoFit/>
          </a:bodyPr>
          <a:lstStyle/>
          <a:p>
            <a:r>
              <a:rPr lang="zh-CN" altLang="en-US">
                <a:latin typeface="黑体" panose="02010609060101010101" pitchFamily="49" charset="-122"/>
                <a:ea typeface="黑体" panose="02010609060101010101" pitchFamily="49" charset="-122"/>
              </a:rPr>
              <a:t>环境污染物的气泡萃取质谱研究</a:t>
            </a:r>
            <a:endParaRPr lang="zh-CN" altLang="en-US">
              <a:latin typeface="黑体" panose="02010609060101010101" pitchFamily="49" charset="-122"/>
              <a:ea typeface="黑体" panose="02010609060101010101" pitchFamily="49" charset="-122"/>
            </a:endParaRPr>
          </a:p>
        </p:txBody>
      </p:sp>
      <p:sp>
        <p:nvSpPr>
          <p:cNvPr id="23" name="文本框 22"/>
          <p:cNvSpPr txBox="1"/>
          <p:nvPr/>
        </p:nvSpPr>
        <p:spPr>
          <a:xfrm>
            <a:off x="4134186" y="10229296"/>
            <a:ext cx="2967761" cy="369332"/>
          </a:xfrm>
          <a:prstGeom prst="rect">
            <a:avLst/>
          </a:prstGeom>
          <a:noFill/>
        </p:spPr>
        <p:txBody>
          <a:bodyPr wrap="square" rtlCol="0">
            <a:spAutoFit/>
          </a:bodyPr>
          <a:lstStyle/>
          <a:p>
            <a:r>
              <a:rPr lang="zh-CN" altLang="en-US">
                <a:latin typeface="黑体" panose="02010609060101010101" pitchFamily="49" charset="-122"/>
                <a:ea typeface="黑体" panose="02010609060101010101" pitchFamily="49" charset="-122"/>
              </a:rPr>
              <a:t>新型常压电弧离子源的研制</a:t>
            </a:r>
            <a:endParaRPr lang="zh-CN" altLang="en-US">
              <a:latin typeface="黑体" panose="02010609060101010101" pitchFamily="49" charset="-122"/>
              <a:ea typeface="黑体" panose="02010609060101010101" pitchFamily="49" charset="-122"/>
            </a:endParaRPr>
          </a:p>
        </p:txBody>
      </p:sp>
      <p:pic>
        <p:nvPicPr>
          <p:cNvPr id="2050"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9244" y="1224612"/>
            <a:ext cx="3680593" cy="2338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descr="C:\Users\Cooling\Desktop\图片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0000"/>
          <a:stretch>
            <a:fillRect/>
          </a:stretch>
        </p:blipFill>
        <p:spPr bwMode="auto">
          <a:xfrm>
            <a:off x="3857477" y="1224612"/>
            <a:ext cx="3646015" cy="184966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p:cNvPicPr>
            <a:picLocks noChangeArrowheads="1"/>
          </p:cNvPicPr>
          <p:nvPr/>
        </p:nvPicPr>
        <p:blipFill>
          <a:blip r:embed="rId3"/>
          <a:srcRect r="51646" b="49588"/>
          <a:stretch>
            <a:fillRect/>
          </a:stretch>
        </p:blipFill>
        <p:spPr bwMode="auto">
          <a:xfrm>
            <a:off x="3555919" y="2983384"/>
            <a:ext cx="2146324" cy="1988175"/>
          </a:xfrm>
          <a:prstGeom prst="rect">
            <a:avLst/>
          </a:prstGeom>
          <a:noFill/>
          <a:ln w="9525">
            <a:noFill/>
            <a:miter lim="800000"/>
            <a:headEnd/>
            <a:tailEnd/>
          </a:ln>
        </p:spPr>
      </p:pic>
      <p:pic>
        <p:nvPicPr>
          <p:cNvPr id="25" name="Picture 2"/>
          <p:cNvPicPr>
            <a:picLocks noChangeArrowheads="1"/>
          </p:cNvPicPr>
          <p:nvPr/>
        </p:nvPicPr>
        <p:blipFill>
          <a:blip r:embed="rId3"/>
          <a:srcRect l="48354" r="4410" b="49588"/>
          <a:stretch>
            <a:fillRect/>
          </a:stretch>
        </p:blipFill>
        <p:spPr bwMode="auto">
          <a:xfrm>
            <a:off x="5454869" y="2983384"/>
            <a:ext cx="2129041" cy="1988175"/>
          </a:xfrm>
          <a:prstGeom prst="rect">
            <a:avLst/>
          </a:prstGeom>
          <a:noFill/>
          <a:ln w="9525">
            <a:noFill/>
            <a:miter lim="800000"/>
            <a:headEnd/>
            <a:tailEnd/>
          </a:ln>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78438" y="7702072"/>
            <a:ext cx="3664480" cy="2358299"/>
          </a:xfrm>
          <a:prstGeom prst="rect">
            <a:avLst/>
          </a:prstGeom>
        </p:spPr>
      </p:pic>
      <p:pic>
        <p:nvPicPr>
          <p:cNvPr id="1031" name="Picture 7" descr="C:\Users\Cooling\Desktop\微信图片_20210421171047.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1743" t="14304" r="2770" b="23198"/>
          <a:stretch>
            <a:fillRect/>
          </a:stretch>
        </p:blipFill>
        <p:spPr bwMode="auto">
          <a:xfrm>
            <a:off x="3710104" y="4870524"/>
            <a:ext cx="1970380" cy="179829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9334" y="4940026"/>
            <a:ext cx="1738392" cy="1545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descr="C:\Users\Cooling\Desktop\微信图片_2021042117141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033" y="3689130"/>
            <a:ext cx="3681405" cy="2979685"/>
          </a:xfrm>
          <a:prstGeom prst="rect">
            <a:avLst/>
          </a:prstGeom>
          <a:noFill/>
          <a:extLst>
            <a:ext uri="{909E8E84-426E-40DD-AFC4-6F175D3DCCD1}">
              <a14:hiddenFill xmlns:a14="http://schemas.microsoft.com/office/drawing/2010/main">
                <a:solidFill>
                  <a:srgbClr val="FFFFFF"/>
                </a:solidFill>
              </a14:hiddenFill>
            </a:ext>
          </a:extLst>
        </p:spPr>
      </p:pic>
      <p:pic>
        <p:nvPicPr>
          <p:cNvPr id="15" name="图片 14"/>
          <p:cNvPicPr>
            <a:picLocks noChangeAspect="1"/>
          </p:cNvPicPr>
          <p:nvPr/>
        </p:nvPicPr>
        <p:blipFill>
          <a:blip r:embed="rId8"/>
          <a:stretch>
            <a:fillRect/>
          </a:stretch>
        </p:blipFill>
        <p:spPr>
          <a:xfrm>
            <a:off x="75564" y="7636135"/>
            <a:ext cx="3687484" cy="252975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gradFill>
            <a:gsLst>
              <a:gs pos="0">
                <a:srgbClr val="03D4A8"/>
              </a:gs>
              <a:gs pos="25000">
                <a:srgbClr val="21D6E0"/>
              </a:gs>
              <a:gs pos="75000">
                <a:srgbClr val="0087E6"/>
              </a:gs>
              <a:gs pos="100000">
                <a:srgbClr val="005CBF"/>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12" name="文本框 11"/>
          <p:cNvSpPr txBox="1"/>
          <p:nvPr/>
        </p:nvSpPr>
        <p:spPr>
          <a:xfrm>
            <a:off x="0" y="47674"/>
            <a:ext cx="7559675" cy="461665"/>
          </a:xfrm>
          <a:prstGeom prst="rect">
            <a:avLst/>
          </a:prstGeom>
          <a:noFill/>
        </p:spPr>
        <p:txBody>
          <a:bodyPr wrap="square" rtlCol="0">
            <a:spAutoFit/>
          </a:bodyPr>
          <a:lstStyle/>
          <a:p>
            <a:r>
              <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功能复合材料                                     课题组组长简介</a:t>
            </a: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3"/>
          <p:cNvSpPr txBox="1"/>
          <p:nvPr/>
        </p:nvSpPr>
        <p:spPr>
          <a:xfrm>
            <a:off x="1448094" y="1100455"/>
            <a:ext cx="1504950" cy="58477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3200" b="1" cap="all">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楷体" panose="02010609060101010101" pitchFamily="49" charset="-122"/>
                <a:ea typeface="楷体" panose="02010609060101010101" pitchFamily="49" charset="-122"/>
              </a:rPr>
              <a:t>赵丽娟</a:t>
            </a:r>
            <a:endParaRPr lang="zh-CN" altLang="en-US" sz="3200" b="1" cap="all">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楷体" panose="02010609060101010101" pitchFamily="49" charset="-122"/>
              <a:ea typeface="楷体" panose="02010609060101010101" pitchFamily="49" charset="-122"/>
            </a:endParaRPr>
          </a:p>
        </p:txBody>
      </p:sp>
      <p:pic>
        <p:nvPicPr>
          <p:cNvPr id="100" name="图片 99"/>
          <p:cNvPicPr/>
          <p:nvPr/>
        </p:nvPicPr>
        <p:blipFill>
          <a:blip r:embed="rId1"/>
          <a:stretch>
            <a:fillRect/>
          </a:stretch>
        </p:blipFill>
        <p:spPr>
          <a:xfrm>
            <a:off x="274638" y="760730"/>
            <a:ext cx="914400" cy="1264920"/>
          </a:xfrm>
          <a:prstGeom prst="rect">
            <a:avLst/>
          </a:prstGeom>
          <a:noFill/>
          <a:ln w="9525">
            <a:noFill/>
          </a:ln>
        </p:spPr>
      </p:pic>
      <p:sp>
        <p:nvSpPr>
          <p:cNvPr id="5" name="文本框 4"/>
          <p:cNvSpPr txBox="1"/>
          <p:nvPr/>
        </p:nvSpPr>
        <p:spPr>
          <a:xfrm>
            <a:off x="2952115" y="902335"/>
            <a:ext cx="4335145" cy="982345"/>
          </a:xfrm>
          <a:prstGeom prst="rect">
            <a:avLst/>
          </a:prstGeom>
          <a:noFill/>
        </p:spPr>
        <p:txBody>
          <a:bodyPr wrap="square" rtlCol="0" anchor="t">
            <a:noAutofit/>
          </a:bodyPr>
          <a:lstStyle/>
          <a:p>
            <a:pPr algn="ctr"/>
            <a:r>
              <a:rPr lang="zh-CN" b="1">
                <a:solidFill>
                  <a:srgbClr val="000000"/>
                </a:solidFill>
                <a:latin typeface="Times New Roman" panose="02020603050405020304" pitchFamily="18" charset="0"/>
                <a:ea typeface="楷体" panose="02010609060101010101" pitchFamily="49" charset="-122"/>
                <a:sym typeface="+mn-ea"/>
              </a:rPr>
              <a:t>副院长，教授，博士生导师</a:t>
            </a:r>
            <a:endParaRPr lang="zh-CN" b="1">
              <a:solidFill>
                <a:srgbClr val="000000"/>
              </a:solidFill>
              <a:ea typeface="楷体" panose="02010609060101010101" pitchFamily="49" charset="-122"/>
              <a:sym typeface="+mn-ea"/>
            </a:endParaRPr>
          </a:p>
          <a:p>
            <a:pPr algn="ctr"/>
            <a:r>
              <a:rPr lang="zh-CN" b="1">
                <a:solidFill>
                  <a:srgbClr val="000000"/>
                </a:solidFill>
                <a:ea typeface="楷体" panose="02010609060101010101" pitchFamily="49" charset="-122"/>
                <a:sym typeface="+mn-ea"/>
              </a:rPr>
              <a:t>联系方式</a:t>
            </a:r>
            <a:r>
              <a:rPr lang="zh-CN" b="1">
                <a:solidFill>
                  <a:srgbClr val="000000"/>
                </a:solidFill>
                <a:latin typeface="Times New Roman" panose="02020603050405020304" pitchFamily="18" charset="0"/>
                <a:ea typeface="楷体" panose="02010609060101010101" pitchFamily="49" charset="-122"/>
                <a:sym typeface="+mn-ea"/>
              </a:rPr>
              <a:t>：四川师范大学</a:t>
            </a:r>
            <a:r>
              <a:rPr lang="zh-CN" b="1">
                <a:solidFill>
                  <a:srgbClr val="000000"/>
                </a:solidFill>
                <a:ea typeface="楷体" panose="02010609060101010101" pitchFamily="49" charset="-122"/>
                <a:sym typeface="+mn-ea"/>
              </a:rPr>
              <a:t>第四教学楼</a:t>
            </a:r>
            <a:r>
              <a:rPr lang="en-US" b="1">
                <a:solidFill>
                  <a:srgbClr val="000000"/>
                </a:solidFill>
                <a:latin typeface="Times New Roman" panose="02020603050405020304" pitchFamily="18" charset="0"/>
                <a:ea typeface="楷体" panose="02010609060101010101" pitchFamily="49" charset="-122"/>
                <a:sym typeface="+mn-ea"/>
              </a:rPr>
              <a:t>709</a:t>
            </a:r>
            <a:endParaRPr lang="zh-CN" b="1">
              <a:solidFill>
                <a:srgbClr val="000000"/>
              </a:solidFill>
              <a:latin typeface="Times New Roman" panose="02020603050405020304" pitchFamily="18" charset="0"/>
              <a:ea typeface="楷体" panose="02010609060101010101" pitchFamily="49" charset="-122"/>
              <a:sym typeface="+mn-ea"/>
            </a:endParaRPr>
          </a:p>
          <a:p>
            <a:pPr algn="ctr"/>
            <a:r>
              <a:rPr lang="zh-CN" b="1">
                <a:solidFill>
                  <a:srgbClr val="000000"/>
                </a:solidFill>
                <a:latin typeface="Times New Roman" panose="02020603050405020304" pitchFamily="18" charset="0"/>
                <a:ea typeface="楷体" panose="02010609060101010101" pitchFamily="49" charset="-122"/>
                <a:sym typeface="+mn-ea"/>
              </a:rPr>
              <a:t>邮件地址：</a:t>
            </a:r>
            <a:r>
              <a:rPr lang="en-US" b="1">
                <a:solidFill>
                  <a:srgbClr val="0000FF"/>
                </a:solidFill>
                <a:latin typeface="Times New Roman" panose="02020603050405020304" pitchFamily="18" charset="0"/>
                <a:ea typeface="楷体" panose="02010609060101010101" pitchFamily="49" charset="-122"/>
                <a:sym typeface="+mn-ea"/>
              </a:rPr>
              <a:t>lijuan_zhao@sicnu.edu.cn</a:t>
            </a:r>
            <a:endParaRPr lang="en-US" b="1">
              <a:solidFill>
                <a:srgbClr val="0000FF"/>
              </a:solidFill>
              <a:latin typeface="Times New Roman" panose="02020603050405020304" pitchFamily="18" charset="0"/>
              <a:ea typeface="楷体" panose="02010609060101010101" pitchFamily="49" charset="-122"/>
              <a:sym typeface="+mn-ea"/>
            </a:endParaRPr>
          </a:p>
          <a:p>
            <a:pPr algn="ctr"/>
            <a:endParaRPr lang="en-US" altLang="en-US" b="1">
              <a:solidFill>
                <a:srgbClr val="000000"/>
              </a:solidFill>
              <a:latin typeface="Times New Roman" panose="02020603050405020304" pitchFamily="18" charset="0"/>
              <a:ea typeface="楷体" panose="02010609060101010101" pitchFamily="49" charset="-122"/>
              <a:sym typeface="+mn-ea"/>
            </a:endParaRPr>
          </a:p>
        </p:txBody>
      </p:sp>
      <p:sp>
        <p:nvSpPr>
          <p:cNvPr id="23" name="文本框 22"/>
          <p:cNvSpPr txBox="1"/>
          <p:nvPr/>
        </p:nvSpPr>
        <p:spPr>
          <a:xfrm>
            <a:off x="53340" y="2041611"/>
            <a:ext cx="7506335" cy="8716645"/>
          </a:xfrm>
          <a:prstGeom prst="rect">
            <a:avLst/>
          </a:prstGeom>
          <a:noFill/>
        </p:spPr>
        <p:txBody>
          <a:bodyPr wrap="square" rtlCol="0">
            <a:spAutoFit/>
          </a:bodyPr>
          <a:lstStyle/>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个人简介</a:t>
            </a: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lvl="0" algn="just"/>
            <a:r>
              <a:rPr lang="zh-CN" altLang="en-US" b="1">
                <a:latin typeface="楷体" panose="02010609060101010101" pitchFamily="49" charset="-122"/>
                <a:ea typeface="楷体" panose="02010609060101010101" pitchFamily="49" charset="-122"/>
              </a:rPr>
              <a:t>   </a:t>
            </a:r>
            <a:r>
              <a:rPr sz="1600" b="1">
                <a:latin typeface="楷体" panose="02010609060101010101" pitchFamily="49" charset="-122"/>
                <a:ea typeface="楷体" panose="02010609060101010101" pitchFamily="49" charset="-122"/>
              </a:rPr>
              <a:t>赵丽娟博士，教授，2009年至今工作于四川师范大学化学与材料科学学院，从事教学和科研工作10年，现任学院副院长，主管研究生教育、科学研究和学科建设工作。工作以来，先后获得四川省“双带头人”教师党支部工作室”、“优秀论文指导教师”等，4次年度考核优秀。从事“高分子物理”、“材料界面与表面”等课程教学工作，先后主持</a:t>
            </a:r>
            <a:r>
              <a:rPr lang="zh-CN" altLang="en-US" sz="1600" b="1">
                <a:latin typeface="楷体" panose="02010609060101010101" pitchFamily="49" charset="-122"/>
                <a:ea typeface="楷体" panose="02010609060101010101" pitchFamily="49" charset="-122"/>
              </a:rPr>
              <a:t>国家重点研发计划重点专项子课题</a:t>
            </a:r>
            <a:r>
              <a:rPr lang="en-US" altLang="zh-CN" sz="1600" b="1">
                <a:latin typeface="楷体" panose="02010609060101010101" pitchFamily="49" charset="-122"/>
                <a:ea typeface="楷体" panose="02010609060101010101" pitchFamily="49" charset="-122"/>
              </a:rPr>
              <a:t>1</a:t>
            </a:r>
            <a:r>
              <a:rPr lang="zh-CN" altLang="en-US" sz="1600" b="1">
                <a:latin typeface="楷体" panose="02010609060101010101" pitchFamily="49" charset="-122"/>
                <a:ea typeface="楷体" panose="02010609060101010101" pitchFamily="49" charset="-122"/>
              </a:rPr>
              <a:t>项，</a:t>
            </a:r>
            <a:r>
              <a:rPr sz="1600" b="1">
                <a:latin typeface="楷体" panose="02010609060101010101" pitchFamily="49" charset="-122"/>
                <a:ea typeface="楷体" panose="02010609060101010101" pitchFamily="49" charset="-122"/>
              </a:rPr>
              <a:t>国家自然科学基金2项，教育部项目1项，7项校企合作项目，发表高水平学术论文40余篇。</a:t>
            </a:r>
            <a:endParaRPr sz="1600" b="1">
              <a:latin typeface="楷体" panose="02010609060101010101" pitchFamily="49" charset="-122"/>
              <a:ea typeface="楷体" panose="02010609060101010101" pitchFamily="49" charset="-122"/>
            </a:endParaRPr>
          </a:p>
          <a:p>
            <a:pPr lvl="0" algn="just"/>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教育背景</a:t>
            </a: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algn="just"/>
            <a:r>
              <a:rPr lang="en-US" sz="1500">
                <a:latin typeface="Times New Roman" panose="02020603050405020304" pitchFamily="18" charset="0"/>
                <a:ea typeface="楷体" panose="02010609060101010101" pitchFamily="49" charset="-122"/>
                <a:cs typeface="Times New Roman" panose="02020603050405020304" pitchFamily="18" charset="0"/>
                <a:sym typeface="+mn-ea"/>
              </a:rPr>
              <a:t>2006.9</a:t>
            </a:r>
            <a:r>
              <a:rPr sz="1500">
                <a:latin typeface="Times New Roman" panose="02020603050405020304" pitchFamily="18" charset="0"/>
                <a:ea typeface="楷体" panose="02010609060101010101" pitchFamily="49" charset="-122"/>
                <a:cs typeface="Times New Roman" panose="02020603050405020304" pitchFamily="18" charset="0"/>
                <a:sym typeface="+mn-ea"/>
              </a:rPr>
              <a:t>-</a:t>
            </a:r>
            <a:r>
              <a:rPr lang="en-US" sz="1500">
                <a:latin typeface="Times New Roman" panose="02020603050405020304" pitchFamily="18" charset="0"/>
                <a:ea typeface="楷体" panose="02010609060101010101" pitchFamily="49" charset="-122"/>
                <a:cs typeface="Times New Roman" panose="02020603050405020304" pitchFamily="18" charset="0"/>
                <a:sym typeface="+mn-ea"/>
              </a:rPr>
              <a:t>2009.3    </a:t>
            </a:r>
            <a:r>
              <a:rPr lang="zh-CN" altLang="en-US" sz="1500">
                <a:latin typeface="Times New Roman" panose="02020603050405020304" pitchFamily="18" charset="0"/>
                <a:ea typeface="楷体" panose="02010609060101010101" pitchFamily="49" charset="-122"/>
                <a:cs typeface="Times New Roman" panose="02020603050405020304" pitchFamily="18" charset="0"/>
                <a:sym typeface="+mn-ea"/>
              </a:rPr>
              <a:t>四川大学高分子材料工程国家重点实验室，博士</a:t>
            </a:r>
            <a:r>
              <a:rPr sz="1500">
                <a:latin typeface="Times New Roman" panose="02020603050405020304" pitchFamily="18" charset="0"/>
                <a:ea typeface="楷体" panose="02010609060101010101" pitchFamily="49" charset="-122"/>
                <a:cs typeface="Times New Roman" panose="02020603050405020304" pitchFamily="18" charset="0"/>
                <a:sym typeface="+mn-ea"/>
              </a:rPr>
              <a:t>（</a:t>
            </a:r>
            <a:r>
              <a:rPr sz="1500" err="1">
                <a:latin typeface="Times New Roman" panose="02020603050405020304" pitchFamily="18" charset="0"/>
                <a:ea typeface="楷体" panose="02010609060101010101" pitchFamily="49" charset="-122"/>
                <a:cs typeface="Times New Roman" panose="02020603050405020304" pitchFamily="18" charset="0"/>
                <a:sym typeface="+mn-ea"/>
              </a:rPr>
              <a:t>导师：郭少云教授</a:t>
            </a:r>
            <a:r>
              <a:rPr sz="1500">
                <a:latin typeface="Times New Roman" panose="02020603050405020304" pitchFamily="18" charset="0"/>
                <a:ea typeface="楷体" panose="02010609060101010101" pitchFamily="49" charset="-122"/>
                <a:cs typeface="Times New Roman" panose="02020603050405020304" pitchFamily="18" charset="0"/>
                <a:sym typeface="+mn-ea"/>
              </a:rPr>
              <a:t>）</a:t>
            </a:r>
            <a:endParaRPr lang="en-US" sz="1500">
              <a:latin typeface="Times New Roman" panose="02020603050405020304" pitchFamily="18" charset="0"/>
              <a:ea typeface="楷体" panose="02010609060101010101" pitchFamily="49" charset="-122"/>
              <a:cs typeface="Times New Roman" panose="02020603050405020304" pitchFamily="18" charset="0"/>
              <a:sym typeface="+mn-ea"/>
            </a:endParaRPr>
          </a:p>
          <a:p>
            <a:pPr algn="just"/>
            <a:r>
              <a:rPr lang="en-US" altLang="zh-CN" sz="1500">
                <a:latin typeface="Times New Roman" panose="02020603050405020304" pitchFamily="18" charset="0"/>
                <a:ea typeface="楷体" panose="02010609060101010101" pitchFamily="49" charset="-122"/>
                <a:cs typeface="Times New Roman" panose="02020603050405020304" pitchFamily="18" charset="0"/>
                <a:sym typeface="+mn-ea"/>
              </a:rPr>
              <a:t>2003.9-2006.6    </a:t>
            </a:r>
            <a:r>
              <a:rPr lang="zh-CN" altLang="en-US" sz="1500">
                <a:latin typeface="Times New Roman" panose="02020603050405020304" pitchFamily="18" charset="0"/>
                <a:ea typeface="楷体" panose="02010609060101010101" pitchFamily="49" charset="-122"/>
                <a:cs typeface="Times New Roman" panose="02020603050405020304" pitchFamily="18" charset="0"/>
                <a:sym typeface="+mn-ea"/>
              </a:rPr>
              <a:t>四川大学高分子材料工程国家重点实验室，硕士（导师：郭少云教授）</a:t>
            </a:r>
            <a:endParaRPr lang="zh-CN" altLang="en-US" sz="1500">
              <a:latin typeface="Times New Roman" panose="02020603050405020304" pitchFamily="18" charset="0"/>
              <a:ea typeface="楷体" panose="02010609060101010101" pitchFamily="49" charset="-122"/>
              <a:cs typeface="Times New Roman" panose="02020603050405020304" pitchFamily="18" charset="0"/>
              <a:sym typeface="+mn-ea"/>
            </a:endParaRPr>
          </a:p>
          <a:p>
            <a:pPr algn="just"/>
            <a:r>
              <a:rPr lang="en-US" sz="1500">
                <a:latin typeface="Times New Roman" panose="02020603050405020304" pitchFamily="18" charset="0"/>
                <a:ea typeface="楷体" panose="02010609060101010101" pitchFamily="49" charset="-122"/>
                <a:cs typeface="Times New Roman" panose="02020603050405020304" pitchFamily="18" charset="0"/>
                <a:sym typeface="+mn-ea"/>
              </a:rPr>
              <a:t>1999.9</a:t>
            </a:r>
            <a:r>
              <a:rPr sz="1500">
                <a:latin typeface="Times New Roman" panose="02020603050405020304" pitchFamily="18" charset="0"/>
                <a:ea typeface="楷体" panose="02010609060101010101" pitchFamily="49" charset="-122"/>
                <a:cs typeface="Times New Roman" panose="02020603050405020304" pitchFamily="18" charset="0"/>
                <a:sym typeface="+mn-ea"/>
              </a:rPr>
              <a:t>-</a:t>
            </a:r>
            <a:r>
              <a:rPr lang="en-US" sz="1500">
                <a:latin typeface="Times New Roman" panose="02020603050405020304" pitchFamily="18" charset="0"/>
                <a:ea typeface="楷体" panose="02010609060101010101" pitchFamily="49" charset="-122"/>
                <a:cs typeface="Times New Roman" panose="02020603050405020304" pitchFamily="18" charset="0"/>
                <a:sym typeface="+mn-ea"/>
              </a:rPr>
              <a:t>2003.6    </a:t>
            </a:r>
            <a:r>
              <a:rPr sz="1500">
                <a:latin typeface="Times New Roman" panose="02020603050405020304" pitchFamily="18" charset="0"/>
                <a:ea typeface="楷体" panose="02010609060101010101" pitchFamily="49" charset="-122"/>
                <a:cs typeface="Times New Roman" panose="02020603050405020304" pitchFamily="18" charset="0"/>
                <a:sym typeface="+mn-ea"/>
              </a:rPr>
              <a:t>四川大学高分子材料与工程专业</a:t>
            </a:r>
            <a:r>
              <a:rPr lang="zh-CN" altLang="en-US" sz="1500">
                <a:latin typeface="Times New Roman" panose="02020603050405020304" pitchFamily="18" charset="0"/>
                <a:ea typeface="楷体" panose="02010609060101010101" pitchFamily="49" charset="-122"/>
                <a:cs typeface="Times New Roman" panose="02020603050405020304" pitchFamily="18" charset="0"/>
                <a:sym typeface="+mn-ea"/>
              </a:rPr>
              <a:t>， 学士</a:t>
            </a:r>
            <a:endParaRPr sz="1500">
              <a:latin typeface="Times New Roman" panose="02020603050405020304" pitchFamily="18" charset="0"/>
              <a:ea typeface="楷体" panose="02010609060101010101" pitchFamily="49" charset="-122"/>
              <a:cs typeface="Times New Roman" panose="02020603050405020304" pitchFamily="18" charset="0"/>
            </a:endParaRPr>
          </a:p>
          <a:p>
            <a:pPr lvl="0" algn="just">
              <a:lnSpc>
                <a:spcPts val="1500"/>
              </a:lnSpc>
            </a:pPr>
            <a:endParaRPr lang="zh-CN" altLang="en-US" sz="1200"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algn="just">
              <a:lnSpc>
                <a:spcPts val="1500"/>
              </a:lnSpc>
            </a:pPr>
            <a:r>
              <a:rPr lang="zh-CN" altLang="en-US" sz="14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工作经历</a:t>
            </a:r>
            <a:endParaRPr lang="en-US" altLang="zh-CN" sz="14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algn="just">
              <a:buClrTx/>
              <a:buSzTx/>
              <a:buFontTx/>
            </a:pPr>
            <a:r>
              <a:rPr lang="en-US" altLang="zh-CN" sz="1500">
                <a:latin typeface="Times New Roman" panose="02020603050405020304" pitchFamily="18" charset="0"/>
                <a:ea typeface="楷体" panose="02010609060101010101" pitchFamily="49" charset="-122"/>
                <a:cs typeface="Times New Roman" panose="02020603050405020304" pitchFamily="18" charset="0"/>
              </a:rPr>
              <a:t>2009.6-</a:t>
            </a:r>
            <a:r>
              <a:rPr lang="zh-CN" altLang="en-US" sz="1500">
                <a:latin typeface="Times New Roman" panose="02020603050405020304" pitchFamily="18" charset="0"/>
                <a:ea typeface="楷体" panose="02010609060101010101" pitchFamily="49" charset="-122"/>
                <a:cs typeface="Times New Roman" panose="02020603050405020304" pitchFamily="18" charset="0"/>
              </a:rPr>
              <a:t>至今   </a:t>
            </a:r>
            <a:r>
              <a:rPr lang="zh-CN" altLang="en-US" sz="1500" smtClean="0">
                <a:latin typeface="Times New Roman" panose="02020603050405020304" pitchFamily="18" charset="0"/>
                <a:ea typeface="楷体" panose="02010609060101010101" pitchFamily="49" charset="-122"/>
                <a:cs typeface="Times New Roman" panose="02020603050405020304" pitchFamily="18" charset="0"/>
              </a:rPr>
              <a:t>       四川师范大学</a:t>
            </a:r>
            <a:r>
              <a:rPr lang="zh-CN" altLang="en-US" sz="1500">
                <a:latin typeface="Times New Roman" panose="02020603050405020304" pitchFamily="18" charset="0"/>
                <a:ea typeface="楷体" panose="02010609060101010101" pitchFamily="49" charset="-122"/>
                <a:cs typeface="Times New Roman" panose="02020603050405020304" pitchFamily="18" charset="0"/>
              </a:rPr>
              <a:t>，化学与材料科学学院</a:t>
            </a:r>
            <a:endParaRPr lang="zh-CN" altLang="en-US" sz="1500">
              <a:latin typeface="Times New Roman" panose="02020603050405020304" pitchFamily="18" charset="0"/>
              <a:ea typeface="楷体" panose="02010609060101010101" pitchFamily="49" charset="-122"/>
              <a:cs typeface="Times New Roman" panose="02020603050405020304" pitchFamily="18" charset="0"/>
            </a:endParaRPr>
          </a:p>
          <a:p>
            <a:pPr algn="just">
              <a:buClrTx/>
              <a:buSzTx/>
              <a:buFontTx/>
            </a:pPr>
            <a:r>
              <a:rPr lang="en-US" altLang="zh-CN" sz="1500">
                <a:latin typeface="Times New Roman" panose="02020603050405020304" pitchFamily="18" charset="0"/>
                <a:ea typeface="楷体" panose="02010609060101010101" pitchFamily="49" charset="-122"/>
                <a:cs typeface="Times New Roman" panose="02020603050405020304" pitchFamily="18" charset="0"/>
              </a:rPr>
              <a:t>2014.12-2016.1 </a:t>
            </a:r>
            <a:r>
              <a:rPr lang="en-US" altLang="zh-CN" sz="1500" smtClean="0">
                <a:latin typeface="Times New Roman" panose="02020603050405020304" pitchFamily="18" charset="0"/>
                <a:ea typeface="楷体" panose="02010609060101010101" pitchFamily="49" charset="-122"/>
                <a:cs typeface="Times New Roman" panose="02020603050405020304" pitchFamily="18" charset="0"/>
              </a:rPr>
              <a:t>  </a:t>
            </a:r>
            <a:r>
              <a:rPr lang="en-US" altLang="zh-CN" sz="1500" smtClean="0">
                <a:solidFill>
                  <a:schemeClr val="bg1"/>
                </a:solidFill>
                <a:latin typeface="Times New Roman" panose="02020603050405020304" pitchFamily="18" charset="0"/>
                <a:ea typeface="楷体" panose="02010609060101010101" pitchFamily="49" charset="-122"/>
                <a:cs typeface="Times New Roman" panose="02020603050405020304" pitchFamily="18" charset="0"/>
              </a:rPr>
              <a:t>1</a:t>
            </a:r>
            <a:r>
              <a:rPr lang="zh-CN" altLang="en-US" sz="1500" smtClean="0">
                <a:latin typeface="Times New Roman" panose="02020603050405020304" pitchFamily="18" charset="0"/>
                <a:ea typeface="楷体" panose="02010609060101010101" pitchFamily="49" charset="-122"/>
                <a:cs typeface="Times New Roman" panose="02020603050405020304" pitchFamily="18" charset="0"/>
              </a:rPr>
              <a:t>哈佛</a:t>
            </a:r>
            <a:r>
              <a:rPr lang="zh-CN" altLang="en-US" sz="1500">
                <a:latin typeface="Times New Roman" panose="02020603050405020304" pitchFamily="18" charset="0"/>
                <a:ea typeface="楷体" panose="02010609060101010101" pitchFamily="49" charset="-122"/>
                <a:cs typeface="Times New Roman" panose="02020603050405020304" pitchFamily="18" charset="0"/>
              </a:rPr>
              <a:t>大学，访问学者</a:t>
            </a:r>
            <a:endParaRPr lang="zh-CN" altLang="en-US" sz="1500">
              <a:latin typeface="Times New Roman" panose="02020603050405020304" pitchFamily="18" charset="0"/>
              <a:ea typeface="楷体" panose="02010609060101010101" pitchFamily="49" charset="-122"/>
              <a:cs typeface="Times New Roman" panose="02020603050405020304" pitchFamily="18" charset="0"/>
            </a:endParaRPr>
          </a:p>
          <a:p>
            <a:pPr algn="just">
              <a:buClrTx/>
              <a:buSzTx/>
              <a:buFontTx/>
            </a:pPr>
            <a:r>
              <a:rPr lang="en-US" altLang="zh-CN" sz="1500">
                <a:latin typeface="Times New Roman" panose="02020603050405020304" pitchFamily="18" charset="0"/>
                <a:ea typeface="楷体" panose="02010609060101010101" pitchFamily="49" charset="-122"/>
                <a:cs typeface="Times New Roman" panose="02020603050405020304" pitchFamily="18" charset="0"/>
              </a:rPr>
              <a:t>2007.9-2009.4   </a:t>
            </a:r>
            <a:r>
              <a:rPr lang="en-US" altLang="zh-CN" sz="1500" smtClean="0">
                <a:latin typeface="Times New Roman" panose="02020603050405020304" pitchFamily="18" charset="0"/>
                <a:ea typeface="楷体" panose="02010609060101010101" pitchFamily="49" charset="-122"/>
                <a:cs typeface="Times New Roman" panose="02020603050405020304" pitchFamily="18" charset="0"/>
              </a:rPr>
              <a:t>    </a:t>
            </a:r>
            <a:r>
              <a:rPr lang="zh-CN" altLang="en-US" sz="1500">
                <a:latin typeface="Times New Roman" panose="02020603050405020304" pitchFamily="18" charset="0"/>
                <a:ea typeface="楷体" panose="02010609060101010101" pitchFamily="49" charset="-122"/>
                <a:cs typeface="Times New Roman" panose="02020603050405020304" pitchFamily="18" charset="0"/>
              </a:rPr>
              <a:t>加拿大国家研究所工业材料研究中心，联合培养博士</a:t>
            </a:r>
            <a:endParaRPr lang="zh-CN" altLang="en-US" sz="1500">
              <a:latin typeface="Times New Roman" panose="02020603050405020304" pitchFamily="18" charset="0"/>
              <a:ea typeface="楷体" panose="02010609060101010101" pitchFamily="49" charset="-122"/>
              <a:cs typeface="Times New Roman" panose="02020603050405020304" pitchFamily="18" charset="0"/>
            </a:endParaRPr>
          </a:p>
          <a:p>
            <a:pPr algn="just">
              <a:buClrTx/>
              <a:buSzTx/>
              <a:buFontTx/>
            </a:pPr>
            <a:r>
              <a:rPr lang="en-US" altLang="zh-CN" sz="1500">
                <a:latin typeface="Times New Roman" panose="02020603050405020304" pitchFamily="18" charset="0"/>
                <a:ea typeface="楷体" panose="02010609060101010101" pitchFamily="49" charset="-122"/>
                <a:cs typeface="Times New Roman" panose="02020603050405020304" pitchFamily="18" charset="0"/>
              </a:rPr>
              <a:t>2011.3-2013.3   </a:t>
            </a:r>
            <a:r>
              <a:rPr lang="en-US" altLang="zh-CN" sz="1500" smtClean="0">
                <a:latin typeface="Times New Roman" panose="02020603050405020304" pitchFamily="18" charset="0"/>
                <a:ea typeface="楷体" panose="02010609060101010101" pitchFamily="49" charset="-122"/>
                <a:cs typeface="Times New Roman" panose="02020603050405020304" pitchFamily="18" charset="0"/>
              </a:rPr>
              <a:t>    </a:t>
            </a:r>
            <a:r>
              <a:rPr lang="zh-CN" altLang="en-US" sz="1500">
                <a:latin typeface="楷体" panose="02010609060101010101" pitchFamily="49" charset="-122"/>
                <a:ea typeface="楷体" panose="02010609060101010101" pitchFamily="49" charset="-122"/>
              </a:rPr>
              <a:t>四川大学，博士后，合作导师：郭少云</a:t>
            </a:r>
            <a:endParaRPr lang="en-US" sz="1500">
              <a:latin typeface="楷体" panose="02010609060101010101" pitchFamily="49" charset="-122"/>
              <a:ea typeface="楷体" panose="02010609060101010101" pitchFamily="49" charset="-122"/>
            </a:endParaRPr>
          </a:p>
          <a:p>
            <a:pPr algn="just"/>
            <a:endParaRPr sz="1400">
              <a:solidFill>
                <a:prstClr val="black"/>
              </a:solidFill>
              <a:ea typeface="楷体" panose="02010609060101010101" pitchFamily="49" charset="-122"/>
              <a:cs typeface="Times New Roman" panose="02020603050405020304" pitchFamily="18" charset="0"/>
            </a:endParaRPr>
          </a:p>
          <a:p>
            <a:pPr lvl="0" algn="just">
              <a:lnSpc>
                <a:spcPts val="1500"/>
              </a:lnSpc>
            </a:pPr>
            <a:r>
              <a:rPr lang="zh-CN" altLang="en-US" sz="14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sym typeface="+mn-ea"/>
              </a:rPr>
              <a:t>科研</a:t>
            </a:r>
            <a:r>
              <a:rPr lang="en-US" altLang="zh-CN" sz="1400" b="1" kern="100" smtClean="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sym typeface="+mn-ea"/>
              </a:rPr>
              <a:t>项目</a:t>
            </a:r>
            <a:endParaRPr lang="en-US" altLang="zh-CN" sz="14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indent="-342900" algn="just">
              <a:buFont typeface="+mj-lt"/>
              <a:buAutoNum type="arabicPeriod"/>
            </a:pPr>
            <a:r>
              <a:rPr lang="en-US" altLang="zh-CN" sz="1500" smtClean="0">
                <a:latin typeface="楷体" panose="02010609060101010101" pitchFamily="49" charset="-122"/>
                <a:ea typeface="楷体" panose="02010609060101010101" pitchFamily="49" charset="-122"/>
                <a:sym typeface="+mn-ea"/>
              </a:rPr>
              <a:t>“</a:t>
            </a:r>
            <a:r>
              <a:rPr lang="en-US" altLang="zh-CN" sz="1500">
                <a:latin typeface="楷体" panose="02010609060101010101" pitchFamily="49" charset="-122"/>
                <a:ea typeface="楷体" panose="02010609060101010101" pitchFamily="49" charset="-122"/>
                <a:sym typeface="+mn-ea"/>
              </a:rPr>
              <a:t>十四五”国家重点研发计划“文化科技与现代服务业”</a:t>
            </a:r>
            <a:r>
              <a:rPr lang="en-US" altLang="zh-CN" sz="1500" smtClean="0">
                <a:latin typeface="楷体" panose="02010609060101010101" pitchFamily="49" charset="-122"/>
                <a:ea typeface="楷体" panose="02010609060101010101" pitchFamily="49" charset="-122"/>
                <a:sym typeface="+mn-ea"/>
              </a:rPr>
              <a:t>重点专项子课题</a:t>
            </a:r>
            <a:r>
              <a:rPr lang="zh-CN" altLang="en-US" sz="1500" smtClean="0">
                <a:latin typeface="楷体" panose="02010609060101010101" pitchFamily="49" charset="-122"/>
                <a:ea typeface="楷体" panose="02010609060101010101" pitchFamily="49" charset="-122"/>
                <a:sym typeface="+mn-ea"/>
              </a:rPr>
              <a:t>“</a:t>
            </a:r>
            <a:r>
              <a:rPr lang="en-US" altLang="zh-CN" sz="1500" smtClean="0">
                <a:latin typeface="楷体" panose="02010609060101010101" pitchFamily="49" charset="-122"/>
                <a:ea typeface="楷体" panose="02010609060101010101" pitchFamily="49" charset="-122"/>
                <a:sym typeface="+mn-ea"/>
              </a:rPr>
              <a:t>出土饱水象牙脱水加固化学材料研发</a:t>
            </a:r>
            <a:r>
              <a:rPr lang="zh-CN" altLang="en-US" sz="1500" smtClean="0">
                <a:latin typeface="楷体" panose="02010609060101010101" pitchFamily="49" charset="-122"/>
                <a:ea typeface="楷体" panose="02010609060101010101" pitchFamily="49" charset="-122"/>
                <a:sym typeface="+mn-ea"/>
              </a:rPr>
              <a:t>”</a:t>
            </a:r>
            <a:r>
              <a:rPr lang="en-US" altLang="zh-CN" sz="1500" smtClean="0">
                <a:latin typeface="楷体" panose="02010609060101010101" pitchFamily="49" charset="-122"/>
                <a:ea typeface="楷体" panose="02010609060101010101" pitchFamily="49" charset="-122"/>
                <a:sym typeface="+mn-ea"/>
              </a:rPr>
              <a:t>，</a:t>
            </a:r>
            <a:r>
              <a:rPr lang="en-US" altLang="zh-CN" sz="1500">
                <a:latin typeface="楷体" panose="02010609060101010101" pitchFamily="49" charset="-122"/>
                <a:ea typeface="楷体" panose="02010609060101010101" pitchFamily="49" charset="-122"/>
                <a:sym typeface="+mn-ea"/>
              </a:rPr>
              <a:t>在研。</a:t>
            </a:r>
            <a:endParaRPr lang="en-US" altLang="zh-CN" sz="1500">
              <a:latin typeface="楷体" panose="02010609060101010101" pitchFamily="49" charset="-122"/>
              <a:ea typeface="楷体" panose="02010609060101010101" pitchFamily="49" charset="-122"/>
              <a:sym typeface="+mn-ea"/>
            </a:endParaRPr>
          </a:p>
          <a:p>
            <a:pPr marL="342900" indent="-342900" algn="just">
              <a:buFont typeface="+mj-lt"/>
              <a:buAutoNum type="arabicPeriod"/>
            </a:pPr>
            <a:r>
              <a:rPr lang="zh-CN" altLang="en-US" sz="1500">
                <a:latin typeface="楷体" panose="02010609060101010101" pitchFamily="49" charset="-122"/>
                <a:ea typeface="楷体" panose="02010609060101010101" pitchFamily="49" charset="-122"/>
                <a:sym typeface="+mn-ea"/>
              </a:rPr>
              <a:t>四川中烟工业有限责任公司</a:t>
            </a:r>
            <a:r>
              <a:rPr lang="zh-CN" altLang="en-US" sz="1500">
                <a:latin typeface="楷体" panose="02010609060101010101" pitchFamily="49" charset="-122"/>
                <a:ea typeface="楷体" panose="02010609060101010101" pitchFamily="49" charset="-122"/>
                <a:sym typeface="+mn-ea"/>
              </a:rPr>
              <a:t>科技</a:t>
            </a:r>
            <a:r>
              <a:rPr lang="zh-CN" altLang="en-US" sz="1500" smtClean="0">
                <a:latin typeface="楷体" panose="02010609060101010101" pitchFamily="49" charset="-122"/>
                <a:ea typeface="楷体" panose="02010609060101010101" pitchFamily="49" charset="-122"/>
                <a:sym typeface="+mn-ea"/>
              </a:rPr>
              <a:t>项目“</a:t>
            </a:r>
            <a:r>
              <a:rPr lang="en-US" altLang="zh-CN" sz="1500">
                <a:latin typeface="楷体" panose="02010609060101010101" pitchFamily="49" charset="-122"/>
                <a:ea typeface="楷体" panose="02010609060101010101" pitchFamily="49" charset="-122"/>
                <a:sym typeface="+mn-ea"/>
              </a:rPr>
              <a:t>智能调湿水凝胶材料对雪茄烟微环境湿度调节机理和应用开发研究</a:t>
            </a:r>
            <a:r>
              <a:rPr lang="zh-CN" altLang="en-US" sz="1500" smtClean="0">
                <a:latin typeface="楷体" panose="02010609060101010101" pitchFamily="49" charset="-122"/>
                <a:ea typeface="楷体" panose="02010609060101010101" pitchFamily="49" charset="-122"/>
                <a:sym typeface="+mn-ea"/>
              </a:rPr>
              <a:t>”</a:t>
            </a:r>
            <a:r>
              <a:rPr lang="en-US" altLang="zh-CN" sz="1500" smtClean="0">
                <a:latin typeface="楷体" panose="02010609060101010101" pitchFamily="49" charset="-122"/>
                <a:ea typeface="楷体" panose="02010609060101010101" pitchFamily="49" charset="-122"/>
                <a:sym typeface="+mn-ea"/>
              </a:rPr>
              <a:t>，</a:t>
            </a:r>
            <a:r>
              <a:rPr lang="en-US" altLang="zh-CN" sz="1500">
                <a:latin typeface="楷体" panose="02010609060101010101" pitchFamily="49" charset="-122"/>
                <a:ea typeface="楷体" panose="02010609060101010101" pitchFamily="49" charset="-122"/>
                <a:sym typeface="+mn-ea"/>
              </a:rPr>
              <a:t>在研。</a:t>
            </a:r>
            <a:endParaRPr lang="en-US" altLang="zh-CN" sz="1500">
              <a:latin typeface="楷体" panose="02010609060101010101" pitchFamily="49" charset="-122"/>
              <a:ea typeface="楷体" panose="02010609060101010101" pitchFamily="49" charset="-122"/>
              <a:sym typeface="+mn-ea"/>
            </a:endParaRPr>
          </a:p>
          <a:p>
            <a:pPr marL="342900" indent="-342900" algn="just">
              <a:buFont typeface="+mj-lt"/>
              <a:buAutoNum type="arabicPeriod"/>
            </a:pPr>
            <a:r>
              <a:rPr lang="en-US" altLang="zh-CN" sz="1500" smtClean="0">
                <a:latin typeface="楷体" panose="02010609060101010101" pitchFamily="49" charset="-122"/>
                <a:ea typeface="楷体" panose="02010609060101010101" pitchFamily="49" charset="-122"/>
                <a:sym typeface="+mn-ea"/>
              </a:rPr>
              <a:t>国家自然科学面上项目</a:t>
            </a:r>
            <a:r>
              <a:rPr lang="zh-CN" altLang="en-US" sz="1500" smtClean="0">
                <a:latin typeface="楷体" panose="02010609060101010101" pitchFamily="49" charset="-122"/>
                <a:ea typeface="楷体" panose="02010609060101010101" pitchFamily="49" charset="-122"/>
                <a:sym typeface="+mn-ea"/>
              </a:rPr>
              <a:t>“</a:t>
            </a:r>
            <a:r>
              <a:rPr lang="en-US" altLang="zh-CN" sz="1500">
                <a:latin typeface="楷体" panose="02010609060101010101" pitchFamily="49" charset="-122"/>
                <a:ea typeface="楷体" panose="02010609060101010101" pitchFamily="49" charset="-122"/>
                <a:sym typeface="+mn-ea"/>
              </a:rPr>
              <a:t>冰晶模板组装技术中通过热力学因素调控气凝胶微观结构与性能的机理研究</a:t>
            </a:r>
            <a:r>
              <a:rPr lang="zh-CN" altLang="en-US" sz="1500" smtClean="0">
                <a:latin typeface="楷体" panose="02010609060101010101" pitchFamily="49" charset="-122"/>
                <a:ea typeface="楷体" panose="02010609060101010101" pitchFamily="49" charset="-122"/>
                <a:sym typeface="+mn-ea"/>
              </a:rPr>
              <a:t>”</a:t>
            </a:r>
            <a:r>
              <a:rPr lang="en-US" altLang="zh-CN" sz="1500" smtClean="0">
                <a:latin typeface="楷体" panose="02010609060101010101" pitchFamily="49" charset="-122"/>
                <a:ea typeface="楷体" panose="02010609060101010101" pitchFamily="49" charset="-122"/>
                <a:sym typeface="+mn-ea"/>
              </a:rPr>
              <a:t> ，</a:t>
            </a:r>
            <a:r>
              <a:rPr lang="en-US" altLang="zh-CN" sz="1500">
                <a:latin typeface="楷体" panose="02010609060101010101" pitchFamily="49" charset="-122"/>
                <a:ea typeface="楷体" panose="02010609060101010101" pitchFamily="49" charset="-122"/>
                <a:sym typeface="+mn-ea"/>
              </a:rPr>
              <a:t>已结题。</a:t>
            </a:r>
            <a:endParaRPr lang="en-US" altLang="zh-CN" sz="1500">
              <a:latin typeface="楷体" panose="02010609060101010101" pitchFamily="49" charset="-122"/>
              <a:ea typeface="楷体" panose="02010609060101010101" pitchFamily="49" charset="-122"/>
              <a:sym typeface="+mn-ea"/>
            </a:endParaRPr>
          </a:p>
          <a:p>
            <a:pPr marL="342900" indent="-342900" algn="just">
              <a:buFont typeface="+mj-lt"/>
              <a:buAutoNum type="arabicPeriod"/>
            </a:pPr>
            <a:r>
              <a:rPr lang="en-US" altLang="zh-CN" sz="1500" smtClean="0">
                <a:latin typeface="楷体" panose="02010609060101010101" pitchFamily="49" charset="-122"/>
                <a:ea typeface="楷体" panose="02010609060101010101" pitchFamily="49" charset="-122"/>
                <a:sym typeface="+mn-ea"/>
              </a:rPr>
              <a:t>国家自然科学基金青年基金</a:t>
            </a:r>
            <a:r>
              <a:rPr lang="en-US" altLang="zh-CN" sz="1500">
                <a:latin typeface="楷体" panose="02010609060101010101" pitchFamily="49" charset="-122"/>
                <a:ea typeface="楷体" panose="02010609060101010101" pitchFamily="49" charset="-122"/>
                <a:sym typeface="+mn-ea"/>
              </a:rPr>
              <a:t>“</a:t>
            </a:r>
            <a:r>
              <a:rPr lang="en-US" altLang="zh-CN" sz="1500" err="1">
                <a:latin typeface="楷体" panose="02010609060101010101" pitchFamily="49" charset="-122"/>
                <a:ea typeface="楷体" panose="02010609060101010101" pitchFamily="49" charset="-122"/>
                <a:sym typeface="+mn-ea"/>
              </a:rPr>
              <a:t>有机-无机复合气凝胶热电性能的研究</a:t>
            </a:r>
            <a:r>
              <a:rPr lang="en-US" altLang="zh-CN" sz="1500">
                <a:latin typeface="楷体" panose="02010609060101010101" pitchFamily="49" charset="-122"/>
                <a:ea typeface="楷体" panose="02010609060101010101" pitchFamily="49" charset="-122"/>
                <a:sym typeface="+mn-ea"/>
              </a:rPr>
              <a:t>”，</a:t>
            </a:r>
            <a:r>
              <a:rPr lang="en-US" altLang="zh-CN" sz="1500" err="1" smtClean="0">
                <a:latin typeface="楷体" panose="02010609060101010101" pitchFamily="49" charset="-122"/>
                <a:ea typeface="楷体" panose="02010609060101010101" pitchFamily="49" charset="-122"/>
                <a:sym typeface="+mn-ea"/>
              </a:rPr>
              <a:t>已结题</a:t>
            </a:r>
            <a:r>
              <a:rPr lang="en-US" altLang="zh-CN" sz="1500" smtClean="0">
                <a:latin typeface="楷体" panose="02010609060101010101" pitchFamily="49" charset="-122"/>
                <a:ea typeface="楷体" panose="02010609060101010101" pitchFamily="49" charset="-122"/>
                <a:sym typeface="+mn-ea"/>
              </a:rPr>
              <a:t>。</a:t>
            </a:r>
            <a:endParaRPr lang="en-US" altLang="zh-CN" sz="1500" smtClean="0">
              <a:latin typeface="楷体" panose="02010609060101010101" pitchFamily="49" charset="-122"/>
              <a:ea typeface="楷体" panose="02010609060101010101" pitchFamily="49" charset="-122"/>
              <a:sym typeface="+mn-ea"/>
            </a:endParaRPr>
          </a:p>
          <a:p>
            <a:pPr marL="342900" lvl="0" indent="-342900" algn="just">
              <a:lnSpc>
                <a:spcPct val="100000"/>
              </a:lnSpc>
              <a:buClrTx/>
              <a:buSzTx/>
              <a:buFont typeface="+mj-lt"/>
              <a:buAutoNum type="arabicPeriod"/>
            </a:pPr>
            <a:r>
              <a:rPr lang="en-US" altLang="zh-CN" sz="1500" smtClean="0">
                <a:latin typeface="楷体" panose="02010609060101010101" pitchFamily="49" charset="-122"/>
                <a:ea typeface="楷体" panose="02010609060101010101" pitchFamily="49" charset="-122"/>
                <a:sym typeface="+mn-ea"/>
              </a:rPr>
              <a:t>四川大学国家重点实验室项目</a:t>
            </a:r>
            <a:r>
              <a:rPr lang="zh-CN" altLang="en-US" sz="1500">
                <a:latin typeface="楷体" panose="02010609060101010101" pitchFamily="49" charset="-122"/>
                <a:ea typeface="楷体" panose="02010609060101010101" pitchFamily="49" charset="-122"/>
                <a:sym typeface="+mn-ea"/>
              </a:rPr>
              <a:t>“基于多重网络结构设计的多功能隔热气凝胶的制备与研究”</a:t>
            </a:r>
            <a:r>
              <a:rPr lang="en-US" altLang="zh-CN" sz="1500" smtClean="0">
                <a:latin typeface="楷体" panose="02010609060101010101" pitchFamily="49" charset="-122"/>
                <a:ea typeface="楷体" panose="02010609060101010101" pitchFamily="49" charset="-122"/>
                <a:sym typeface="+mn-ea"/>
              </a:rPr>
              <a:t>，</a:t>
            </a:r>
            <a:r>
              <a:rPr lang="zh-CN" altLang="en-US" sz="1500" smtClean="0">
                <a:latin typeface="楷体" panose="02010609060101010101" pitchFamily="49" charset="-122"/>
                <a:ea typeface="楷体" panose="02010609060101010101" pitchFamily="49" charset="-122"/>
                <a:sym typeface="+mn-ea"/>
              </a:rPr>
              <a:t>已结题</a:t>
            </a:r>
            <a:r>
              <a:rPr lang="en-US" altLang="zh-CN" sz="1500" smtClean="0">
                <a:latin typeface="楷体" panose="02010609060101010101" pitchFamily="49" charset="-122"/>
                <a:ea typeface="楷体" panose="02010609060101010101" pitchFamily="49" charset="-122"/>
                <a:sym typeface="+mn-ea"/>
              </a:rPr>
              <a:t>。</a:t>
            </a:r>
            <a:endParaRPr lang="en-US" altLang="zh-CN" sz="1500">
              <a:latin typeface="楷体" panose="02010609060101010101" pitchFamily="49" charset="-122"/>
              <a:ea typeface="楷体" panose="02010609060101010101" pitchFamily="49" charset="-122"/>
              <a:sym typeface="+mn-ea"/>
            </a:endParaRPr>
          </a:p>
          <a:p>
            <a:pPr marL="342900" lvl="0" indent="-342900" algn="just">
              <a:lnSpc>
                <a:spcPct val="100000"/>
              </a:lnSpc>
              <a:buClrTx/>
              <a:buSzTx/>
              <a:buFont typeface="+mj-lt"/>
              <a:buAutoNum type="arabicPeriod"/>
            </a:pPr>
            <a:r>
              <a:rPr lang="en-US" sz="1500" err="1" smtClean="0">
                <a:latin typeface="楷体" panose="02010609060101010101" pitchFamily="49" charset="-122"/>
                <a:ea typeface="楷体" panose="02010609060101010101" pitchFamily="49" charset="-122"/>
                <a:sym typeface="+mn-ea"/>
              </a:rPr>
              <a:t>中国博士后基金</a:t>
            </a:r>
            <a:r>
              <a:rPr lang="en-US" sz="1500" err="1">
                <a:latin typeface="楷体" panose="02010609060101010101" pitchFamily="49" charset="-122"/>
                <a:ea typeface="楷体" panose="02010609060101010101" pitchFamily="49" charset="-122"/>
                <a:sym typeface="+mn-ea"/>
              </a:rPr>
              <a:t>“超声辅助制备PET</a:t>
            </a:r>
            <a:r>
              <a:rPr lang="en-US" sz="1500">
                <a:latin typeface="楷体" panose="02010609060101010101" pitchFamily="49" charset="-122"/>
                <a:ea typeface="楷体" panose="02010609060101010101" pitchFamily="49" charset="-122"/>
                <a:sym typeface="+mn-ea"/>
              </a:rPr>
              <a:t>/</a:t>
            </a:r>
            <a:r>
              <a:rPr lang="en-US" sz="1500" err="1">
                <a:latin typeface="楷体" panose="02010609060101010101" pitchFamily="49" charset="-122"/>
                <a:ea typeface="楷体" panose="02010609060101010101" pitchFamily="49" charset="-122"/>
                <a:sym typeface="+mn-ea"/>
              </a:rPr>
              <a:t>石墨烯纳米复合材料</a:t>
            </a:r>
            <a:r>
              <a:rPr lang="en-US" sz="1500">
                <a:latin typeface="楷体" panose="02010609060101010101" pitchFamily="49" charset="-122"/>
                <a:ea typeface="楷体" panose="02010609060101010101" pitchFamily="49" charset="-122"/>
                <a:sym typeface="+mn-ea"/>
              </a:rPr>
              <a:t>”，</a:t>
            </a:r>
            <a:r>
              <a:rPr lang="en-US" sz="1500" err="1">
                <a:latin typeface="楷体" panose="02010609060101010101" pitchFamily="49" charset="-122"/>
                <a:ea typeface="楷体" panose="02010609060101010101" pitchFamily="49" charset="-122"/>
                <a:sym typeface="+mn-ea"/>
              </a:rPr>
              <a:t>已结题</a:t>
            </a:r>
            <a:r>
              <a:rPr lang="en-US" sz="1500">
                <a:latin typeface="楷体" panose="02010609060101010101" pitchFamily="49" charset="-122"/>
                <a:ea typeface="楷体" panose="02010609060101010101" pitchFamily="49" charset="-122"/>
                <a:sym typeface="+mn-ea"/>
              </a:rPr>
              <a:t>。</a:t>
            </a:r>
            <a:endParaRPr lang="en-US" sz="1500">
              <a:latin typeface="楷体" panose="02010609060101010101" pitchFamily="49" charset="-122"/>
              <a:ea typeface="楷体" panose="02010609060101010101" pitchFamily="49" charset="-122"/>
              <a:sym typeface="+mn-ea"/>
            </a:endParaRPr>
          </a:p>
          <a:p>
            <a:pPr marL="342900" lvl="0" indent="-342900" algn="just">
              <a:lnSpc>
                <a:spcPct val="100000"/>
              </a:lnSpc>
              <a:buClrTx/>
              <a:buSzTx/>
              <a:buFont typeface="+mj-lt"/>
              <a:buAutoNum type="arabicPeriod"/>
            </a:pPr>
            <a:r>
              <a:rPr lang="en-US" sz="1500" smtClean="0">
                <a:latin typeface="楷体" panose="02010609060101010101" pitchFamily="49" charset="-122"/>
                <a:ea typeface="楷体" panose="02010609060101010101" pitchFamily="49" charset="-122"/>
                <a:sym typeface="+mn-ea"/>
              </a:rPr>
              <a:t>多项企业</a:t>
            </a:r>
            <a:r>
              <a:rPr lang="en-US" sz="1500">
                <a:latin typeface="楷体" panose="02010609060101010101" pitchFamily="49" charset="-122"/>
                <a:ea typeface="楷体" panose="02010609060101010101" pitchFamily="49" charset="-122"/>
                <a:sym typeface="+mn-ea"/>
              </a:rPr>
              <a:t>（文物防护材料结构设计和机理研究、高粘高弹剂的配方优化设计、农产品深加工研究等）和省市级项目。</a:t>
            </a:r>
            <a:endParaRPr lang="en-US" sz="1500">
              <a:latin typeface="楷体" panose="02010609060101010101" pitchFamily="49" charset="-122"/>
              <a:ea typeface="楷体" panose="02010609060101010101" pitchFamily="49" charset="-122"/>
              <a:sym typeface="+mn-ea"/>
            </a:endParaRPr>
          </a:p>
          <a:p>
            <a:pPr algn="just">
              <a:lnSpc>
                <a:spcPts val="1500"/>
              </a:lnSpc>
            </a:pPr>
            <a:endParaRPr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algn="just">
              <a:lnSpc>
                <a:spcPts val="1500"/>
              </a:lnSpc>
              <a:buClrTx/>
              <a:buSzTx/>
              <a:buFontTx/>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sym typeface="+mn-ea"/>
              </a:rPr>
              <a:t>教学工作</a:t>
            </a:r>
            <a:endPar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lvl="0" algn="just">
              <a:lnSpc>
                <a:spcPct val="100000"/>
              </a:lnSpc>
              <a:buClrTx/>
              <a:buSzTx/>
              <a:buFontTx/>
            </a:pPr>
            <a:r>
              <a:rPr lang="en-US" sz="1500" err="1">
                <a:latin typeface="楷体" panose="02010609060101010101" pitchFamily="49" charset="-122"/>
                <a:ea typeface="楷体" panose="02010609060101010101" pitchFamily="49" charset="-122"/>
                <a:sym typeface="+mn-ea"/>
              </a:rPr>
              <a:t>从事《高分子物理</a:t>
            </a:r>
            <a:r>
              <a:rPr lang="en-US" sz="1500" smtClean="0">
                <a:latin typeface="楷体" panose="02010609060101010101" pitchFamily="49" charset="-122"/>
                <a:ea typeface="楷体" panose="02010609060101010101" pitchFamily="49" charset="-122"/>
                <a:sym typeface="+mn-ea"/>
              </a:rPr>
              <a:t>》</a:t>
            </a:r>
            <a:r>
              <a:rPr lang="zh-CN" altLang="en-US" sz="1500" smtClean="0">
                <a:latin typeface="楷体" panose="02010609060101010101" pitchFamily="49" charset="-122"/>
                <a:ea typeface="楷体" panose="02010609060101010101" pitchFamily="49" charset="-122"/>
                <a:sym typeface="+mn-ea"/>
              </a:rPr>
              <a:t>、</a:t>
            </a:r>
            <a:r>
              <a:rPr lang="en-US" sz="1500" smtClean="0">
                <a:latin typeface="楷体" panose="02010609060101010101" pitchFamily="49" charset="-122"/>
                <a:ea typeface="楷体" panose="02010609060101010101" pitchFamily="49" charset="-122"/>
                <a:sym typeface="+mn-ea"/>
              </a:rPr>
              <a:t>《</a:t>
            </a:r>
            <a:r>
              <a:rPr lang="en-US" sz="1500" err="1">
                <a:latin typeface="楷体" panose="02010609060101010101" pitchFamily="49" charset="-122"/>
                <a:ea typeface="楷体" panose="02010609060101010101" pitchFamily="49" charset="-122"/>
                <a:sym typeface="+mn-ea"/>
              </a:rPr>
              <a:t>材料界面和表面</a:t>
            </a:r>
            <a:r>
              <a:rPr lang="en-US" sz="1500" smtClean="0">
                <a:latin typeface="楷体" panose="02010609060101010101" pitchFamily="49" charset="-122"/>
                <a:ea typeface="楷体" panose="02010609060101010101" pitchFamily="49" charset="-122"/>
                <a:sym typeface="+mn-ea"/>
              </a:rPr>
              <a:t>》</a:t>
            </a:r>
            <a:r>
              <a:rPr lang="zh-CN" altLang="en-US" sz="1500" smtClean="0">
                <a:latin typeface="楷体" panose="02010609060101010101" pitchFamily="49" charset="-122"/>
                <a:ea typeface="楷体" panose="02010609060101010101" pitchFamily="49" charset="-122"/>
                <a:sym typeface="+mn-ea"/>
              </a:rPr>
              <a:t>、</a:t>
            </a:r>
            <a:r>
              <a:rPr lang="en-US" sz="1500" smtClean="0">
                <a:latin typeface="楷体" panose="02010609060101010101" pitchFamily="49" charset="-122"/>
                <a:ea typeface="楷体" panose="02010609060101010101" pitchFamily="49" charset="-122"/>
                <a:sym typeface="+mn-ea"/>
              </a:rPr>
              <a:t>《</a:t>
            </a:r>
            <a:r>
              <a:rPr lang="en-US" sz="1500" err="1">
                <a:latin typeface="楷体" panose="02010609060101010101" pitchFamily="49" charset="-122"/>
                <a:ea typeface="楷体" panose="02010609060101010101" pitchFamily="49" charset="-122"/>
                <a:sym typeface="+mn-ea"/>
              </a:rPr>
              <a:t>胶粘剂与涂料</a:t>
            </a:r>
            <a:r>
              <a:rPr lang="en-US" sz="1500" smtClean="0">
                <a:latin typeface="楷体" panose="02010609060101010101" pitchFamily="49" charset="-122"/>
                <a:ea typeface="楷体" panose="02010609060101010101" pitchFamily="49" charset="-122"/>
                <a:sym typeface="+mn-ea"/>
              </a:rPr>
              <a:t>》</a:t>
            </a:r>
            <a:r>
              <a:rPr lang="zh-CN" altLang="en-US" sz="1500" smtClean="0">
                <a:latin typeface="楷体" panose="02010609060101010101" pitchFamily="49" charset="-122"/>
                <a:ea typeface="楷体" panose="02010609060101010101" pitchFamily="49" charset="-122"/>
                <a:sym typeface="+mn-ea"/>
              </a:rPr>
              <a:t>、</a:t>
            </a:r>
            <a:r>
              <a:rPr lang="en-US" sz="1500" smtClean="0">
                <a:latin typeface="楷体" panose="02010609060101010101" pitchFamily="49" charset="-122"/>
                <a:ea typeface="楷体" panose="02010609060101010101" pitchFamily="49" charset="-122"/>
                <a:sym typeface="+mn-ea"/>
              </a:rPr>
              <a:t>《</a:t>
            </a:r>
            <a:r>
              <a:rPr lang="en-US" sz="1500" err="1">
                <a:latin typeface="楷体" panose="02010609060101010101" pitchFamily="49" charset="-122"/>
                <a:ea typeface="楷体" panose="02010609060101010101" pitchFamily="49" charset="-122"/>
                <a:sym typeface="+mn-ea"/>
              </a:rPr>
              <a:t>大学生创新创业基础》等课程教学工作，指导多项国家级和省级大学生创新创业项目、大学生互联网</a:t>
            </a:r>
            <a:r>
              <a:rPr lang="en-US" sz="1500">
                <a:latin typeface="楷体" panose="02010609060101010101" pitchFamily="49" charset="-122"/>
                <a:ea typeface="楷体" panose="02010609060101010101" pitchFamily="49" charset="-122"/>
                <a:sym typeface="+mn-ea"/>
              </a:rPr>
              <a:t>+、</a:t>
            </a:r>
            <a:r>
              <a:rPr lang="en-US" sz="1500" err="1">
                <a:latin typeface="楷体" panose="02010609060101010101" pitchFamily="49" charset="-122"/>
                <a:ea typeface="楷体" panose="02010609060101010101" pitchFamily="49" charset="-122"/>
                <a:sym typeface="+mn-ea"/>
              </a:rPr>
              <a:t>大学生挑战杯等，指导学生团队曾获得第一届“四川省大学生材料设计大赛”三等奖，第五届"互联网+"大学生创新创业大赛省级金奖</a:t>
            </a:r>
            <a:r>
              <a:rPr lang="en-US" sz="1500">
                <a:latin typeface="楷体" panose="02010609060101010101" pitchFamily="49" charset="-122"/>
                <a:ea typeface="楷体" panose="02010609060101010101" pitchFamily="49" charset="-122"/>
                <a:sym typeface="+mn-ea"/>
              </a:rPr>
              <a:t>。</a:t>
            </a:r>
            <a:endParaRPr lang="en-US" sz="1500">
              <a:latin typeface="楷体" panose="02010609060101010101" pitchFamily="49" charset="-122"/>
              <a:ea typeface="楷体" panose="02010609060101010101" pitchFamily="49"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gradFill>
            <a:gsLst>
              <a:gs pos="0">
                <a:srgbClr val="03D4A8"/>
              </a:gs>
              <a:gs pos="25000">
                <a:srgbClr val="21D6E0"/>
              </a:gs>
              <a:gs pos="75000">
                <a:srgbClr val="0087E6"/>
              </a:gs>
              <a:gs pos="100000">
                <a:srgbClr val="005CBF"/>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12" name="文本框 11"/>
          <p:cNvSpPr txBox="1"/>
          <p:nvPr/>
        </p:nvSpPr>
        <p:spPr>
          <a:xfrm>
            <a:off x="0" y="47674"/>
            <a:ext cx="7559675" cy="461665"/>
          </a:xfrm>
          <a:prstGeom prst="rect">
            <a:avLst/>
          </a:prstGeom>
          <a:noFill/>
        </p:spPr>
        <p:txBody>
          <a:bodyPr wrap="square" rtlCol="0">
            <a:spAutoFit/>
          </a:bodyPr>
          <a:lstStyle/>
          <a:p>
            <a:r>
              <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功能复合材料                                     课题组组长简介</a:t>
            </a: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3"/>
          <p:cNvSpPr txBox="1"/>
          <p:nvPr/>
        </p:nvSpPr>
        <p:spPr>
          <a:xfrm>
            <a:off x="1448094" y="1100455"/>
            <a:ext cx="1504950" cy="58477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3200" b="1" cap="all">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楷体" panose="02010609060101010101" pitchFamily="49" charset="-122"/>
                <a:ea typeface="楷体" panose="02010609060101010101" pitchFamily="49" charset="-122"/>
              </a:rPr>
              <a:t>宋大余</a:t>
            </a:r>
            <a:endParaRPr lang="zh-CN" altLang="en-US" sz="3200" b="1" cap="all">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楷体" panose="02010609060101010101" pitchFamily="49" charset="-122"/>
              <a:ea typeface="楷体" panose="02010609060101010101" pitchFamily="49" charset="-122"/>
            </a:endParaRPr>
          </a:p>
        </p:txBody>
      </p:sp>
      <p:sp>
        <p:nvSpPr>
          <p:cNvPr id="5" name="文本框 4"/>
          <p:cNvSpPr txBox="1"/>
          <p:nvPr/>
        </p:nvSpPr>
        <p:spPr>
          <a:xfrm>
            <a:off x="2952115" y="902335"/>
            <a:ext cx="4335145" cy="982345"/>
          </a:xfrm>
          <a:prstGeom prst="rect">
            <a:avLst/>
          </a:prstGeom>
          <a:noFill/>
        </p:spPr>
        <p:txBody>
          <a:bodyPr wrap="square" rtlCol="0" anchor="t">
            <a:noAutofit/>
          </a:bodyPr>
          <a:lstStyle/>
          <a:p>
            <a:pPr algn="ctr"/>
            <a:r>
              <a:rPr lang="zh-CN" b="1">
                <a:solidFill>
                  <a:srgbClr val="000000"/>
                </a:solidFill>
                <a:latin typeface="Times New Roman" panose="02020603050405020304" pitchFamily="18" charset="0"/>
                <a:ea typeface="楷体" panose="02010609060101010101" pitchFamily="49" charset="-122"/>
                <a:sym typeface="+mn-ea"/>
              </a:rPr>
              <a:t>教授，博士生导师</a:t>
            </a:r>
            <a:endParaRPr lang="zh-CN" b="1">
              <a:solidFill>
                <a:srgbClr val="000000"/>
              </a:solidFill>
              <a:ea typeface="楷体" panose="02010609060101010101" pitchFamily="49" charset="-122"/>
              <a:sym typeface="+mn-ea"/>
            </a:endParaRPr>
          </a:p>
          <a:p>
            <a:pPr algn="ctr"/>
            <a:r>
              <a:rPr lang="zh-CN" b="1">
                <a:solidFill>
                  <a:srgbClr val="000000"/>
                </a:solidFill>
                <a:ea typeface="楷体" panose="02010609060101010101" pitchFamily="49" charset="-122"/>
                <a:sym typeface="+mn-ea"/>
              </a:rPr>
              <a:t>联系方式</a:t>
            </a:r>
            <a:r>
              <a:rPr lang="zh-CN" b="1">
                <a:solidFill>
                  <a:srgbClr val="000000"/>
                </a:solidFill>
                <a:latin typeface="Times New Roman" panose="02020603050405020304" pitchFamily="18" charset="0"/>
                <a:ea typeface="楷体" panose="02010609060101010101" pitchFamily="49" charset="-122"/>
                <a:sym typeface="+mn-ea"/>
              </a:rPr>
              <a:t>：</a:t>
            </a:r>
            <a:r>
              <a:rPr lang="zh-CN" altLang="en-US" b="1">
                <a:solidFill>
                  <a:srgbClr val="000000"/>
                </a:solidFill>
                <a:latin typeface="Times New Roman" panose="02020603050405020304" pitchFamily="18" charset="0"/>
                <a:ea typeface="楷体" panose="02010609060101010101" pitchFamily="49" charset="-122"/>
                <a:sym typeface="+mn-ea"/>
              </a:rPr>
              <a:t> </a:t>
            </a:r>
            <a:r>
              <a:rPr lang="en-US" altLang="zh-CN" b="1">
                <a:solidFill>
                  <a:srgbClr val="000000"/>
                </a:solidFill>
                <a:latin typeface="Times New Roman" panose="02020603050405020304" pitchFamily="18" charset="0"/>
                <a:ea typeface="楷体" panose="02010609060101010101" pitchFamily="49" charset="-122"/>
                <a:sym typeface="+mn-ea"/>
              </a:rPr>
              <a:t>138 8217 3973</a:t>
            </a:r>
            <a:endParaRPr lang="zh-CN" b="1">
              <a:solidFill>
                <a:srgbClr val="000000"/>
              </a:solidFill>
              <a:latin typeface="Times New Roman" panose="02020603050405020304" pitchFamily="18" charset="0"/>
              <a:ea typeface="楷体" panose="02010609060101010101" pitchFamily="49" charset="-122"/>
              <a:sym typeface="+mn-ea"/>
            </a:endParaRPr>
          </a:p>
          <a:p>
            <a:pPr algn="ctr"/>
            <a:r>
              <a:rPr lang="zh-CN" b="1">
                <a:solidFill>
                  <a:srgbClr val="000000"/>
                </a:solidFill>
                <a:latin typeface="Times New Roman" panose="02020603050405020304" pitchFamily="18" charset="0"/>
                <a:ea typeface="楷体" panose="02010609060101010101" pitchFamily="49" charset="-122"/>
                <a:sym typeface="+mn-ea"/>
              </a:rPr>
              <a:t>邮件地址：</a:t>
            </a:r>
            <a:r>
              <a:rPr lang="en-US" b="1">
                <a:solidFill>
                  <a:srgbClr val="0000FF"/>
                </a:solidFill>
                <a:latin typeface="Times New Roman" panose="02020603050405020304" pitchFamily="18" charset="0"/>
                <a:ea typeface="楷体" panose="02010609060101010101" pitchFamily="49" charset="-122"/>
                <a:sym typeface="+mn-ea"/>
              </a:rPr>
              <a:t> saul5566@163.com</a:t>
            </a:r>
            <a:endParaRPr lang="en-US" b="1">
              <a:solidFill>
                <a:srgbClr val="0000FF"/>
              </a:solidFill>
              <a:latin typeface="Times New Roman" panose="02020603050405020304" pitchFamily="18" charset="0"/>
              <a:ea typeface="楷体" panose="02010609060101010101" pitchFamily="49" charset="-122"/>
              <a:sym typeface="+mn-ea"/>
            </a:endParaRPr>
          </a:p>
          <a:p>
            <a:pPr algn="ctr"/>
            <a:endParaRPr lang="en-US" altLang="en-US" b="1">
              <a:solidFill>
                <a:srgbClr val="000000"/>
              </a:solidFill>
              <a:latin typeface="Times New Roman" panose="02020603050405020304" pitchFamily="18" charset="0"/>
              <a:ea typeface="楷体" panose="02010609060101010101" pitchFamily="49" charset="-122"/>
              <a:sym typeface="+mn-ea"/>
            </a:endParaRPr>
          </a:p>
        </p:txBody>
      </p:sp>
      <p:sp>
        <p:nvSpPr>
          <p:cNvPr id="23" name="文本框 22"/>
          <p:cNvSpPr txBox="1"/>
          <p:nvPr/>
        </p:nvSpPr>
        <p:spPr>
          <a:xfrm>
            <a:off x="22860" y="2391238"/>
            <a:ext cx="7506335" cy="7694414"/>
          </a:xfrm>
          <a:prstGeom prst="rect">
            <a:avLst/>
          </a:prstGeom>
          <a:noFill/>
        </p:spPr>
        <p:txBody>
          <a:bodyPr wrap="square" rtlCol="0">
            <a:spAutoFit/>
          </a:bodyPr>
          <a:lstStyle/>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个人简介</a:t>
            </a: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lvl="0" algn="just">
              <a:lnSpc>
                <a:spcPts val="1500"/>
              </a:lnSpc>
            </a:pP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lvl="0" algn="just"/>
            <a:r>
              <a:rPr lang="zh-CN" altLang="en-US" sz="1600" b="1">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1600" b="1">
                <a:latin typeface="楷体" panose="02010609060101010101" pitchFamily="49" charset="-122"/>
                <a:ea typeface="楷体" panose="02010609060101010101" pitchFamily="49" charset="-122"/>
              </a:rPr>
              <a:t>宋大余</a:t>
            </a:r>
            <a:r>
              <a:rPr sz="1600" b="1" err="1">
                <a:latin typeface="楷体" panose="02010609060101010101" pitchFamily="49" charset="-122"/>
                <a:ea typeface="楷体" panose="02010609060101010101" pitchFamily="49" charset="-122"/>
              </a:rPr>
              <a:t>博士，教授</a:t>
            </a:r>
            <a:r>
              <a:rPr sz="1600" b="1">
                <a:latin typeface="楷体" panose="02010609060101010101" pitchFamily="49" charset="-122"/>
                <a:ea typeface="楷体" panose="02010609060101010101" pitchFamily="49" charset="-122"/>
              </a:rPr>
              <a:t>，</a:t>
            </a:r>
            <a:r>
              <a:rPr lang="zh-CN" altLang="en-US" sz="1600" b="1">
                <a:latin typeface="楷体" panose="02010609060101010101" pitchFamily="49" charset="-122"/>
                <a:ea typeface="楷体" panose="02010609060101010101" pitchFamily="49" charset="-122"/>
              </a:rPr>
              <a:t>现为四川师范大学化学与材料学院教授、博士研究生导师。四川大学材料学博士、北京师范大学公共管理学硕士、北京大学工商管理硕士</a:t>
            </a:r>
            <a:r>
              <a:rPr lang="en-US" altLang="zh-CN" sz="1600" b="1">
                <a:latin typeface="楷体" panose="02010609060101010101" pitchFamily="49" charset="-122"/>
                <a:ea typeface="楷体" panose="02010609060101010101" pitchFamily="49" charset="-122"/>
              </a:rPr>
              <a:t>;</a:t>
            </a:r>
            <a:r>
              <a:rPr lang="zh-CN" altLang="en-US" sz="1600" b="1">
                <a:latin typeface="楷体" panose="02010609060101010101" pitchFamily="49" charset="-122"/>
                <a:ea typeface="楷体" panose="02010609060101010101" pitchFamily="49" charset="-122"/>
              </a:rPr>
              <a:t>四川省协同创新协会副理事长、创业指导教师</a:t>
            </a:r>
            <a:r>
              <a:rPr lang="en-US" altLang="zh-CN" sz="1600" b="1">
                <a:latin typeface="楷体" panose="02010609060101010101" pitchFamily="49" charset="-122"/>
                <a:ea typeface="楷体" panose="02010609060101010101" pitchFamily="49" charset="-122"/>
              </a:rPr>
              <a:t>;</a:t>
            </a:r>
            <a:r>
              <a:rPr lang="zh-CN" altLang="en-US" sz="1600" b="1">
                <a:latin typeface="楷体" panose="02010609060101010101" pitchFamily="49" charset="-122"/>
                <a:ea typeface="楷体" panose="02010609060101010101" pitchFamily="49" charset="-122"/>
              </a:rPr>
              <a:t>省、市科技项目评审专家。</a:t>
            </a:r>
            <a:endParaRPr lang="en-US" altLang="zh-CN" sz="1600" b="1">
              <a:latin typeface="楷体" panose="02010609060101010101" pitchFamily="49" charset="-122"/>
              <a:ea typeface="楷体" panose="02010609060101010101" pitchFamily="49" charset="-122"/>
            </a:endParaRPr>
          </a:p>
          <a:p>
            <a:pPr lvl="0" algn="just"/>
            <a:endParaRPr lang="en-US" altLang="zh-CN" sz="1600" b="1">
              <a:solidFill>
                <a:prstClr val="black"/>
              </a:solidFill>
              <a:ea typeface="楷体" panose="02010609060101010101" pitchFamily="49" charset="-122"/>
              <a:cs typeface="Times New Roman" panose="02020603050405020304" pitchFamily="18" charset="0"/>
            </a:endParaRPr>
          </a:p>
          <a:p>
            <a:pPr lvl="0" algn="just"/>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研究方向</a:t>
            </a: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lvl="0" algn="just"/>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lvl="0" algn="just"/>
            <a:r>
              <a:rPr lang="zh-CN" altLang="en-US" sz="1600">
                <a:latin typeface="楷体" panose="02010609060101010101" pitchFamily="49" charset="-122"/>
                <a:ea typeface="楷体" panose="02010609060101010101" pitchFamily="49" charset="-122"/>
                <a:sym typeface="+mn-ea"/>
              </a:rPr>
              <a:t>研究方向包括</a:t>
            </a:r>
            <a:r>
              <a:rPr lang="en-US" altLang="zh-CN" sz="1600">
                <a:latin typeface="楷体" panose="02010609060101010101" pitchFamily="49" charset="-122"/>
                <a:ea typeface="楷体" panose="02010609060101010101" pitchFamily="49" charset="-122"/>
                <a:sym typeface="+mn-ea"/>
              </a:rPr>
              <a:t>:</a:t>
            </a:r>
            <a:r>
              <a:rPr lang="zh-CN" altLang="en-US" sz="1600">
                <a:latin typeface="楷体" panose="02010609060101010101" pitchFamily="49" charset="-122"/>
                <a:ea typeface="楷体" panose="02010609060101010101" pitchFamily="49" charset="-122"/>
                <a:sym typeface="+mn-ea"/>
              </a:rPr>
              <a:t>智能材料及器件、电子信息材料及器件、半导体封装工艺制程、高分子复合林料等。</a:t>
            </a:r>
            <a:endParaRPr lang="en-US" altLang="zh-CN" sz="1600">
              <a:latin typeface="楷体" panose="02010609060101010101" pitchFamily="49" charset="-122"/>
              <a:ea typeface="楷体" panose="02010609060101010101" pitchFamily="49" charset="-122"/>
              <a:sym typeface="+mn-ea"/>
            </a:endParaRPr>
          </a:p>
          <a:p>
            <a:pPr lvl="0" algn="just"/>
            <a:endParaRPr lang="en-US" altLang="zh-CN" sz="1600">
              <a:latin typeface="楷体" panose="02010609060101010101" pitchFamily="49" charset="-122"/>
              <a:ea typeface="楷体" panose="02010609060101010101" pitchFamily="49" charset="-122"/>
              <a:sym typeface="+mn-ea"/>
            </a:endParaRPr>
          </a:p>
          <a:p>
            <a:pPr marL="342900" lvl="0" indent="-342900" algn="just">
              <a:buFont typeface="+mj-lt"/>
              <a:buAutoNum type="arabicPeriod"/>
            </a:pPr>
            <a:r>
              <a:rPr lang="zh-CN" altLang="en-US" sz="1600">
                <a:latin typeface="楷体" panose="02010609060101010101" pitchFamily="49" charset="-122"/>
                <a:ea typeface="楷体" panose="02010609060101010101" pitchFamily="49" charset="-122"/>
                <a:sym typeface="+mn-ea"/>
              </a:rPr>
              <a:t>可产业化应用项目及产品</a:t>
            </a:r>
            <a:r>
              <a:rPr lang="en-US" altLang="zh-CN" sz="1600">
                <a:latin typeface="楷体" panose="02010609060101010101" pitchFamily="49" charset="-122"/>
                <a:ea typeface="楷体" panose="02010609060101010101" pitchFamily="49" charset="-122"/>
                <a:sym typeface="+mn-ea"/>
              </a:rPr>
              <a:t>:</a:t>
            </a:r>
            <a:r>
              <a:rPr lang="zh-CN" altLang="en-US" sz="1600">
                <a:latin typeface="楷体" panose="02010609060101010101" pitchFamily="49" charset="-122"/>
                <a:ea typeface="楷体" panose="02010609060101010101" pitchFamily="49" charset="-122"/>
                <a:sym typeface="+mn-ea"/>
              </a:rPr>
              <a:t>抗冲高强聚脲防爆涂料</a:t>
            </a:r>
            <a:r>
              <a:rPr lang="en-US" altLang="zh-CN" sz="1600">
                <a:latin typeface="楷体" panose="02010609060101010101" pitchFamily="49" charset="-122"/>
                <a:ea typeface="楷体" panose="02010609060101010101" pitchFamily="49" charset="-122"/>
                <a:sym typeface="+mn-ea"/>
              </a:rPr>
              <a:t>;</a:t>
            </a:r>
            <a:r>
              <a:rPr lang="zh-CN" altLang="en-US" sz="1600">
                <a:latin typeface="楷体" panose="02010609060101010101" pitchFamily="49" charset="-122"/>
                <a:ea typeface="楷体" panose="02010609060101010101" pitchFamily="49" charset="-122"/>
                <a:sym typeface="+mn-ea"/>
              </a:rPr>
              <a:t>超低温高韧性聚脲</a:t>
            </a:r>
            <a:r>
              <a:rPr lang="en-US" altLang="zh-CN" sz="1600">
                <a:latin typeface="楷体" panose="02010609060101010101" pitchFamily="49" charset="-122"/>
                <a:ea typeface="楷体" panose="02010609060101010101" pitchFamily="49" charset="-122"/>
                <a:sym typeface="+mn-ea"/>
              </a:rPr>
              <a:t>/</a:t>
            </a:r>
            <a:r>
              <a:rPr lang="zh-CN" altLang="en-US" sz="1600">
                <a:latin typeface="楷体" panose="02010609060101010101" pitchFamily="49" charset="-122"/>
                <a:ea typeface="楷体" panose="02010609060101010101" pitchFamily="49" charset="-122"/>
                <a:sym typeface="+mn-ea"/>
              </a:rPr>
              <a:t>聚氨酯减震材料</a:t>
            </a:r>
            <a:r>
              <a:rPr lang="en-US" altLang="zh-CN" sz="1600">
                <a:latin typeface="楷体" panose="02010609060101010101" pitchFamily="49" charset="-122"/>
                <a:ea typeface="楷体" panose="02010609060101010101" pitchFamily="49" charset="-122"/>
                <a:sym typeface="+mn-ea"/>
              </a:rPr>
              <a:t>;</a:t>
            </a:r>
            <a:r>
              <a:rPr lang="zh-CN" altLang="en-US" sz="1600">
                <a:latin typeface="楷体" panose="02010609060101010101" pitchFamily="49" charset="-122"/>
                <a:ea typeface="楷体" panose="02010609060101010101" pitchFamily="49" charset="-122"/>
                <a:sym typeface="+mn-ea"/>
              </a:rPr>
              <a:t>高导热大功率半导体封装胶</a:t>
            </a:r>
            <a:r>
              <a:rPr lang="en-US" altLang="zh-CN" sz="1600">
                <a:latin typeface="楷体" panose="02010609060101010101" pitchFamily="49" charset="-122"/>
                <a:ea typeface="楷体" panose="02010609060101010101" pitchFamily="49" charset="-122"/>
                <a:sym typeface="+mn-ea"/>
              </a:rPr>
              <a:t>:</a:t>
            </a:r>
            <a:r>
              <a:rPr lang="zh-CN" altLang="en-US" sz="1600">
                <a:latin typeface="楷体" panose="02010609060101010101" pitchFamily="49" charset="-122"/>
                <a:ea typeface="楷体" panose="02010609060101010101" pitchFamily="49" charset="-122"/>
                <a:sym typeface="+mn-ea"/>
              </a:rPr>
              <a:t>抗菌、防水透气聚脲</a:t>
            </a:r>
            <a:r>
              <a:rPr lang="en-US" altLang="zh-CN" sz="1600">
                <a:latin typeface="楷体" panose="02010609060101010101" pitchFamily="49" charset="-122"/>
                <a:ea typeface="楷体" panose="02010609060101010101" pitchFamily="49" charset="-122"/>
                <a:sym typeface="+mn-ea"/>
              </a:rPr>
              <a:t>/</a:t>
            </a:r>
            <a:r>
              <a:rPr lang="zh-CN" altLang="en-US" sz="1600">
                <a:latin typeface="楷体" panose="02010609060101010101" pitchFamily="49" charset="-122"/>
                <a:ea typeface="楷体" panose="02010609060101010101" pitchFamily="49" charset="-122"/>
                <a:sym typeface="+mn-ea"/>
              </a:rPr>
              <a:t>聚氨酯薄膜</a:t>
            </a:r>
            <a:r>
              <a:rPr lang="en-US" altLang="zh-CN" sz="1600">
                <a:latin typeface="楷体" panose="02010609060101010101" pitchFamily="49" charset="-122"/>
                <a:ea typeface="楷体" panose="02010609060101010101" pitchFamily="49" charset="-122"/>
                <a:sym typeface="+mn-ea"/>
              </a:rPr>
              <a:t>;</a:t>
            </a:r>
            <a:r>
              <a:rPr lang="zh-CN" altLang="en-US" sz="1600">
                <a:latin typeface="楷体" panose="02010609060101010101" pitchFamily="49" charset="-122"/>
                <a:ea typeface="楷体" panose="02010609060101010101" pitchFamily="49" charset="-122"/>
                <a:sym typeface="+mn-ea"/>
              </a:rPr>
              <a:t>阻尼涂料</a:t>
            </a:r>
            <a:r>
              <a:rPr lang="en-US" altLang="zh-CN" sz="1600">
                <a:latin typeface="楷体" panose="02010609060101010101" pitchFamily="49" charset="-122"/>
                <a:ea typeface="楷体" panose="02010609060101010101" pitchFamily="49" charset="-122"/>
                <a:sym typeface="+mn-ea"/>
              </a:rPr>
              <a:t>:</a:t>
            </a:r>
            <a:r>
              <a:rPr lang="zh-CN" altLang="en-US" sz="1600">
                <a:latin typeface="楷体" panose="02010609060101010101" pitchFamily="49" charset="-122"/>
                <a:ea typeface="楷体" panose="02010609060101010101" pitchFamily="49" charset="-122"/>
                <a:sym typeface="+mn-ea"/>
              </a:rPr>
              <a:t>结构性吸波材料</a:t>
            </a:r>
            <a:r>
              <a:rPr lang="en-US" altLang="zh-CN" sz="1600">
                <a:latin typeface="楷体" panose="02010609060101010101" pitchFamily="49" charset="-122"/>
                <a:ea typeface="楷体" panose="02010609060101010101" pitchFamily="49" charset="-122"/>
                <a:sym typeface="+mn-ea"/>
              </a:rPr>
              <a:t>;</a:t>
            </a:r>
            <a:r>
              <a:rPr lang="zh-CN" altLang="en-US" sz="1600">
                <a:latin typeface="楷体" panose="02010609060101010101" pitchFamily="49" charset="-122"/>
                <a:ea typeface="楷体" panose="02010609060101010101" pitchFamily="49" charset="-122"/>
                <a:sym typeface="+mn-ea"/>
              </a:rPr>
              <a:t>聚脲玄武岩纤维复合材料等。</a:t>
            </a:r>
            <a:endParaRPr lang="en-US" altLang="zh-CN" sz="1600">
              <a:latin typeface="楷体" panose="02010609060101010101" pitchFamily="49" charset="-122"/>
              <a:ea typeface="楷体" panose="02010609060101010101" pitchFamily="49" charset="-122"/>
              <a:sym typeface="+mn-ea"/>
            </a:endParaRPr>
          </a:p>
          <a:p>
            <a:pPr marL="342900" lvl="0" indent="-342900" algn="just">
              <a:buFont typeface="+mj-lt"/>
              <a:buAutoNum type="arabicPeriod"/>
            </a:pPr>
            <a:r>
              <a:rPr lang="zh-CN" altLang="en-US" sz="1600">
                <a:latin typeface="楷体" panose="02010609060101010101" pitchFamily="49" charset="-122"/>
                <a:ea typeface="楷体" panose="02010609060101010101" pitchFamily="49" charset="-122"/>
                <a:sym typeface="+mn-ea"/>
              </a:rPr>
              <a:t>基础理论及工程化应用预研项目</a:t>
            </a:r>
            <a:r>
              <a:rPr lang="en-US" altLang="zh-CN" sz="1600">
                <a:latin typeface="楷体" panose="02010609060101010101" pitchFamily="49" charset="-122"/>
                <a:ea typeface="楷体" panose="02010609060101010101" pitchFamily="49" charset="-122"/>
                <a:sym typeface="+mn-ea"/>
              </a:rPr>
              <a:t>:</a:t>
            </a:r>
            <a:r>
              <a:rPr lang="zh-CN" altLang="en-US" sz="1600">
                <a:latin typeface="楷体" panose="02010609060101010101" pitchFamily="49" charset="-122"/>
                <a:ea typeface="楷体" panose="02010609060101010101" pitchFamily="49" charset="-122"/>
                <a:sym typeface="+mn-ea"/>
              </a:rPr>
              <a:t>导电高分子材料及器件工程化应用研发</a:t>
            </a:r>
            <a:r>
              <a:rPr lang="en-US" altLang="zh-CN" sz="1600">
                <a:latin typeface="楷体" panose="02010609060101010101" pitchFamily="49" charset="-122"/>
                <a:ea typeface="楷体" panose="02010609060101010101" pitchFamily="49" charset="-122"/>
                <a:sym typeface="+mn-ea"/>
              </a:rPr>
              <a:t>:5G</a:t>
            </a:r>
            <a:r>
              <a:rPr lang="zh-CN" altLang="en-US" sz="1600">
                <a:latin typeface="楷体" panose="02010609060101010101" pitchFamily="49" charset="-122"/>
                <a:ea typeface="楷体" panose="02010609060101010101" pitchFamily="49" charset="-122"/>
                <a:sym typeface="+mn-ea"/>
              </a:rPr>
              <a:t>应用场景下低介电、高频率高分子材料合成及器件应用攻关研发</a:t>
            </a:r>
            <a:r>
              <a:rPr lang="en-US" altLang="zh-CN" sz="1600">
                <a:latin typeface="楷体" panose="02010609060101010101" pitchFamily="49" charset="-122"/>
                <a:ea typeface="楷体" panose="02010609060101010101" pitchFamily="49" charset="-122"/>
                <a:sym typeface="+mn-ea"/>
              </a:rPr>
              <a:t>;</a:t>
            </a:r>
            <a:r>
              <a:rPr lang="zh-CN" altLang="en-US" sz="1600">
                <a:latin typeface="楷体" panose="02010609060101010101" pitchFamily="49" charset="-122"/>
                <a:ea typeface="楷体" panose="02010609060101010101" pitchFamily="49" charset="-122"/>
                <a:sym typeface="+mn-ea"/>
              </a:rPr>
              <a:t>多材质薄膜电路、器件模块封测材料及封装工艺制程研发</a:t>
            </a:r>
            <a:r>
              <a:rPr lang="en-US" altLang="zh-CN" sz="1600">
                <a:latin typeface="楷体" panose="02010609060101010101" pitchFamily="49" charset="-122"/>
                <a:ea typeface="楷体" panose="02010609060101010101" pitchFamily="49" charset="-122"/>
                <a:sym typeface="+mn-ea"/>
              </a:rPr>
              <a:t>:</a:t>
            </a:r>
            <a:r>
              <a:rPr lang="zh-CN" altLang="en-US" sz="1600">
                <a:latin typeface="楷体" panose="02010609060101010101" pitchFamily="49" charset="-122"/>
                <a:ea typeface="楷体" panose="02010609060101010101" pitchFamily="49" charset="-122"/>
                <a:sym typeface="+mn-ea"/>
              </a:rPr>
              <a:t>聚氨酯生物医学材料应用研发。</a:t>
            </a:r>
            <a:endParaRPr lang="en-US" altLang="zh-CN" sz="1600">
              <a:latin typeface="楷体" panose="02010609060101010101" pitchFamily="49" charset="-122"/>
              <a:ea typeface="楷体" panose="02010609060101010101" pitchFamily="49" charset="-122"/>
              <a:sym typeface="+mn-ea"/>
            </a:endParaRPr>
          </a:p>
          <a:p>
            <a:pPr marL="342900" lvl="0" indent="-342900" algn="just">
              <a:buFont typeface="+mj-lt"/>
              <a:buAutoNum type="arabicPeriod"/>
            </a:pPr>
            <a:endParaRPr lang="en-US" altLang="zh-CN" sz="1400" b="1" kern="100">
              <a:solidFill>
                <a:srgbClr val="000000"/>
              </a:solidFill>
              <a:latin typeface="Times New Roman" panose="02020603050405020304" pitchFamily="18" charset="0"/>
              <a:ea typeface="楷体" panose="02010609060101010101" pitchFamily="49" charset="-122"/>
              <a:cs typeface="Times New Roman" panose="02020603050405020304" pitchFamily="18" charset="0"/>
              <a:sym typeface="+mn-ea"/>
            </a:endParaRPr>
          </a:p>
          <a:p>
            <a:pPr marL="342900" lvl="0" indent="-342900" algn="just">
              <a:buFont typeface="+mj-lt"/>
              <a:buAutoNum type="arabicPeriod"/>
            </a:pPr>
            <a:endPar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algn="just"/>
            <a:endParaRPr sz="1400">
              <a:solidFill>
                <a:prstClr val="black"/>
              </a:solidFill>
              <a:ea typeface="楷体" panose="02010609060101010101" pitchFamily="49" charset="-122"/>
              <a:cs typeface="Times New Roman" panose="02020603050405020304" pitchFamily="18" charset="0"/>
            </a:endParaRPr>
          </a:p>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sym typeface="+mn-ea"/>
              </a:rPr>
              <a:t>科研</a:t>
            </a:r>
            <a:r>
              <a:rPr lang="en-US" altLang="zh-CN" sz="1600" b="1" kern="100" smtClean="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sym typeface="+mn-ea"/>
              </a:rPr>
              <a:t>项目</a:t>
            </a: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lvl="0" algn="just">
              <a:lnSpc>
                <a:spcPts val="1500"/>
              </a:lnSpc>
            </a:pPr>
            <a:endParaRPr lang="en-US" altLang="zh-CN" sz="14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342900" lvl="0" indent="-342900" algn="just">
              <a:lnSpc>
                <a:spcPct val="100000"/>
              </a:lnSpc>
              <a:buClrTx/>
              <a:buSzTx/>
              <a:buFont typeface="+mj-lt"/>
              <a:buAutoNum type="arabicPeriod"/>
            </a:pPr>
            <a:r>
              <a:rPr lang="zh-CN" altLang="en-US" sz="1600">
                <a:solidFill>
                  <a:srgbClr val="000000"/>
                </a:solidFill>
                <a:latin typeface="Times New Roman" panose="02020603050405020304" pitchFamily="18" charset="0"/>
                <a:ea typeface="楷体" panose="02010609060101010101" pitchFamily="49" charset="-122"/>
                <a:sym typeface="+mn-ea"/>
              </a:rPr>
              <a:t>国家科技支撑计划重大专项</a:t>
            </a:r>
            <a:r>
              <a:rPr lang="en-US" altLang="zh-CN" sz="1600">
                <a:solidFill>
                  <a:srgbClr val="000000"/>
                </a:solidFill>
                <a:latin typeface="Times New Roman" panose="02020603050405020304" pitchFamily="18" charset="0"/>
                <a:ea typeface="楷体" panose="02010609060101010101" pitchFamily="49" charset="-122"/>
                <a:sym typeface="+mn-ea"/>
              </a:rPr>
              <a:t>:《</a:t>
            </a:r>
            <a:r>
              <a:rPr lang="zh-CN" altLang="en-US" sz="1600">
                <a:solidFill>
                  <a:srgbClr val="000000"/>
                </a:solidFill>
                <a:latin typeface="Times New Roman" panose="02020603050405020304" pitchFamily="18" charset="0"/>
                <a:ea typeface="楷体" panose="02010609060101010101" pitchFamily="49" charset="-122"/>
                <a:sym typeface="+mn-ea"/>
              </a:rPr>
              <a:t>替代型非定向性 </a:t>
            </a:r>
            <a:r>
              <a:rPr lang="en-US" altLang="zh-CN" sz="1600">
                <a:solidFill>
                  <a:srgbClr val="000000"/>
                </a:solidFill>
                <a:latin typeface="Times New Roman" panose="02020603050405020304" pitchFamily="18" charset="0"/>
                <a:ea typeface="楷体" panose="02010609060101010101" pitchFamily="49" charset="-122"/>
                <a:sym typeface="+mn-ea"/>
              </a:rPr>
              <a:t>LED</a:t>
            </a:r>
            <a:r>
              <a:rPr lang="zh-CN" altLang="en-US" sz="1600">
                <a:solidFill>
                  <a:srgbClr val="000000"/>
                </a:solidFill>
                <a:latin typeface="Times New Roman" panose="02020603050405020304" pitchFamily="18" charset="0"/>
                <a:ea typeface="楷体" panose="02010609060101010101" pitchFamily="49" charset="-122"/>
                <a:sym typeface="+mn-ea"/>
              </a:rPr>
              <a:t>室内照明光源产业化关键技术</a:t>
            </a:r>
            <a:r>
              <a:rPr lang="en-US" altLang="zh-CN" sz="1600">
                <a:solidFill>
                  <a:srgbClr val="000000"/>
                </a:solidFill>
                <a:latin typeface="Times New Roman" panose="02020603050405020304" pitchFamily="18" charset="0"/>
                <a:ea typeface="楷体" panose="02010609060101010101" pitchFamily="49" charset="-122"/>
                <a:sym typeface="+mn-ea"/>
              </a:rPr>
              <a:t>》(11</a:t>
            </a:r>
            <a:r>
              <a:rPr lang="zh-CN" altLang="en-US" sz="1600">
                <a:solidFill>
                  <a:srgbClr val="000000"/>
                </a:solidFill>
                <a:latin typeface="Times New Roman" panose="02020603050405020304" pitchFamily="18" charset="0"/>
                <a:ea typeface="楷体" panose="02010609060101010101" pitchFamily="49" charset="-122"/>
                <a:sym typeface="+mn-ea"/>
              </a:rPr>
              <a:t>年度</a:t>
            </a:r>
            <a:r>
              <a:rPr lang="en-US" altLang="zh-CN" sz="1600">
                <a:solidFill>
                  <a:srgbClr val="000000"/>
                </a:solidFill>
                <a:latin typeface="Times New Roman" panose="02020603050405020304" pitchFamily="18" charset="0"/>
                <a:ea typeface="楷体" panose="02010609060101010101" pitchFamily="49" charset="-122"/>
                <a:sym typeface="+mn-ea"/>
              </a:rPr>
              <a:t>)</a:t>
            </a:r>
            <a:r>
              <a:rPr lang="zh-CN" altLang="en-US" sz="1600">
                <a:solidFill>
                  <a:srgbClr val="000000"/>
                </a:solidFill>
                <a:latin typeface="Times New Roman" panose="02020603050405020304" pitchFamily="18" charset="0"/>
                <a:ea typeface="楷体" panose="02010609060101010101" pitchFamily="49" charset="-122"/>
                <a:sym typeface="+mn-ea"/>
              </a:rPr>
              <a:t>。</a:t>
            </a:r>
            <a:endParaRPr lang="en-US" altLang="zh-CN" sz="1600">
              <a:solidFill>
                <a:srgbClr val="000000"/>
              </a:solidFill>
              <a:latin typeface="Times New Roman" panose="02020603050405020304" pitchFamily="18" charset="0"/>
              <a:ea typeface="楷体" panose="02010609060101010101" pitchFamily="49" charset="-122"/>
              <a:sym typeface="+mn-ea"/>
            </a:endParaRPr>
          </a:p>
          <a:p>
            <a:pPr marL="342900" lvl="0" indent="-342900" algn="just">
              <a:lnSpc>
                <a:spcPct val="100000"/>
              </a:lnSpc>
              <a:buClrTx/>
              <a:buSzTx/>
              <a:buFont typeface="+mj-lt"/>
              <a:buAutoNum type="arabicPeriod"/>
            </a:pPr>
            <a:r>
              <a:rPr lang="zh-CN" altLang="en-US" sz="1600">
                <a:solidFill>
                  <a:srgbClr val="000000"/>
                </a:solidFill>
                <a:latin typeface="Times New Roman" panose="02020603050405020304" pitchFamily="18" charset="0"/>
                <a:ea typeface="楷体" panose="02010609060101010101" pitchFamily="49" charset="-122"/>
                <a:sym typeface="+mn-ea"/>
              </a:rPr>
              <a:t>国家科技支撑计划重大专项</a:t>
            </a:r>
            <a:r>
              <a:rPr lang="en-US" altLang="zh-CN" sz="1600">
                <a:solidFill>
                  <a:srgbClr val="000000"/>
                </a:solidFill>
                <a:latin typeface="Times New Roman" panose="02020603050405020304" pitchFamily="18" charset="0"/>
                <a:ea typeface="楷体" panose="02010609060101010101" pitchFamily="49" charset="-122"/>
                <a:sym typeface="+mn-ea"/>
              </a:rPr>
              <a:t>:《</a:t>
            </a:r>
            <a:r>
              <a:rPr lang="zh-CN" altLang="en-US" sz="1600">
                <a:solidFill>
                  <a:srgbClr val="000000"/>
                </a:solidFill>
                <a:latin typeface="Times New Roman" panose="02020603050405020304" pitchFamily="18" charset="0"/>
                <a:ea typeface="楷体" panose="02010609060101010101" pitchFamily="49" charset="-122"/>
                <a:sym typeface="+mn-ea"/>
              </a:rPr>
              <a:t>交流驱动轨道通用半导体照明产业关键技术研发及示范</a:t>
            </a:r>
            <a:r>
              <a:rPr lang="en-US" altLang="zh-CN" sz="1600">
                <a:solidFill>
                  <a:srgbClr val="000000"/>
                </a:solidFill>
                <a:latin typeface="Times New Roman" panose="02020603050405020304" pitchFamily="18" charset="0"/>
                <a:ea typeface="楷体" panose="02010609060101010101" pitchFamily="49" charset="-122"/>
                <a:sym typeface="+mn-ea"/>
              </a:rPr>
              <a:t>》(13</a:t>
            </a:r>
            <a:r>
              <a:rPr lang="zh-CN" altLang="en-US" sz="1600">
                <a:solidFill>
                  <a:srgbClr val="000000"/>
                </a:solidFill>
                <a:latin typeface="Times New Roman" panose="02020603050405020304" pitchFamily="18" charset="0"/>
                <a:ea typeface="楷体" panose="02010609060101010101" pitchFamily="49" charset="-122"/>
                <a:sym typeface="+mn-ea"/>
              </a:rPr>
              <a:t>年度</a:t>
            </a:r>
            <a:r>
              <a:rPr lang="en-US" altLang="zh-CN" sz="1600">
                <a:solidFill>
                  <a:srgbClr val="000000"/>
                </a:solidFill>
                <a:latin typeface="Times New Roman" panose="02020603050405020304" pitchFamily="18" charset="0"/>
                <a:ea typeface="楷体" panose="02010609060101010101" pitchFamily="49" charset="-122"/>
                <a:sym typeface="+mn-ea"/>
              </a:rPr>
              <a:t>)</a:t>
            </a:r>
            <a:r>
              <a:rPr lang="zh-CN" altLang="en-US" sz="1600">
                <a:solidFill>
                  <a:srgbClr val="000000"/>
                </a:solidFill>
                <a:latin typeface="Times New Roman" panose="02020603050405020304" pitchFamily="18" charset="0"/>
                <a:ea typeface="楷体" panose="02010609060101010101" pitchFamily="49" charset="-122"/>
                <a:sym typeface="+mn-ea"/>
              </a:rPr>
              <a:t>。</a:t>
            </a:r>
            <a:endParaRPr lang="en-US" altLang="zh-CN" sz="1600">
              <a:solidFill>
                <a:srgbClr val="000000"/>
              </a:solidFill>
              <a:latin typeface="Times New Roman" panose="02020603050405020304" pitchFamily="18" charset="0"/>
              <a:ea typeface="楷体" panose="02010609060101010101" pitchFamily="49" charset="-122"/>
              <a:sym typeface="+mn-ea"/>
            </a:endParaRPr>
          </a:p>
          <a:p>
            <a:pPr marL="342900" lvl="0" indent="-342900" algn="just">
              <a:lnSpc>
                <a:spcPct val="100000"/>
              </a:lnSpc>
              <a:buClrTx/>
              <a:buSzTx/>
              <a:buFont typeface="+mj-lt"/>
              <a:buAutoNum type="arabicPeriod"/>
            </a:pPr>
            <a:r>
              <a:rPr lang="zh-CN" altLang="en-US" sz="1600">
                <a:solidFill>
                  <a:srgbClr val="000000"/>
                </a:solidFill>
                <a:latin typeface="Times New Roman" panose="02020603050405020304" pitchFamily="18" charset="0"/>
                <a:ea typeface="楷体" panose="02010609060101010101" pitchFamily="49" charset="-122"/>
                <a:sym typeface="+mn-ea"/>
              </a:rPr>
              <a:t>国家创新基金</a:t>
            </a:r>
            <a:r>
              <a:rPr lang="en-US" altLang="zh-CN" sz="1600">
                <a:solidFill>
                  <a:srgbClr val="000000"/>
                </a:solidFill>
                <a:latin typeface="Times New Roman" panose="02020603050405020304" pitchFamily="18" charset="0"/>
                <a:ea typeface="楷体" panose="02010609060101010101" pitchFamily="49" charset="-122"/>
                <a:sym typeface="+mn-ea"/>
              </a:rPr>
              <a:t>:《</a:t>
            </a:r>
            <a:r>
              <a:rPr lang="zh-CN" altLang="en-US" sz="1600">
                <a:solidFill>
                  <a:srgbClr val="000000"/>
                </a:solidFill>
                <a:latin typeface="Times New Roman" panose="02020603050405020304" pitchFamily="18" charset="0"/>
                <a:ea typeface="楷体" panose="02010609060101010101" pitchFamily="49" charset="-122"/>
                <a:sym typeface="+mn-ea"/>
              </a:rPr>
              <a:t>耐高温包覆 </a:t>
            </a:r>
            <a:r>
              <a:rPr lang="en-US" altLang="zh-CN" sz="1600">
                <a:solidFill>
                  <a:srgbClr val="000000"/>
                </a:solidFill>
                <a:latin typeface="Times New Roman" panose="02020603050405020304" pitchFamily="18" charset="0"/>
                <a:ea typeface="楷体" panose="02010609060101010101" pitchFamily="49" charset="-122"/>
                <a:sym typeface="+mn-ea"/>
              </a:rPr>
              <a:t>PPS </a:t>
            </a:r>
            <a:r>
              <a:rPr lang="zh-CN" altLang="en-US" sz="1600">
                <a:solidFill>
                  <a:srgbClr val="000000"/>
                </a:solidFill>
                <a:latin typeface="Times New Roman" panose="02020603050405020304" pitchFamily="18" charset="0"/>
                <a:ea typeface="楷体" panose="02010609060101010101" pitchFamily="49" charset="-122"/>
                <a:sym typeface="+mn-ea"/>
              </a:rPr>
              <a:t>材料及大功率 </a:t>
            </a:r>
            <a:r>
              <a:rPr lang="en-US" altLang="zh-CN" sz="1600">
                <a:solidFill>
                  <a:srgbClr val="000000"/>
                </a:solidFill>
                <a:latin typeface="Times New Roman" panose="02020603050405020304" pitchFamily="18" charset="0"/>
                <a:ea typeface="楷体" panose="02010609060101010101" pitchFamily="49" charset="-122"/>
                <a:sym typeface="+mn-ea"/>
              </a:rPr>
              <a:t>LED </a:t>
            </a:r>
            <a:r>
              <a:rPr lang="zh-CN" altLang="en-US" sz="1600">
                <a:solidFill>
                  <a:srgbClr val="000000"/>
                </a:solidFill>
                <a:latin typeface="Times New Roman" panose="02020603050405020304" pitchFamily="18" charset="0"/>
                <a:ea typeface="楷体" panose="02010609060101010101" pitchFamily="49" charset="-122"/>
                <a:sym typeface="+mn-ea"/>
              </a:rPr>
              <a:t>基板封装产品</a:t>
            </a:r>
            <a:r>
              <a:rPr lang="en-US" altLang="zh-CN" sz="1600">
                <a:solidFill>
                  <a:srgbClr val="000000"/>
                </a:solidFill>
                <a:latin typeface="Times New Roman" panose="02020603050405020304" pitchFamily="18" charset="0"/>
                <a:ea typeface="楷体" panose="02010609060101010101" pitchFamily="49" charset="-122"/>
                <a:sym typeface="+mn-ea"/>
              </a:rPr>
              <a:t>》(12</a:t>
            </a:r>
            <a:r>
              <a:rPr lang="zh-CN" altLang="en-US" sz="1600">
                <a:solidFill>
                  <a:srgbClr val="000000"/>
                </a:solidFill>
                <a:latin typeface="Times New Roman" panose="02020603050405020304" pitchFamily="18" charset="0"/>
                <a:ea typeface="楷体" panose="02010609060101010101" pitchFamily="49" charset="-122"/>
                <a:sym typeface="+mn-ea"/>
              </a:rPr>
              <a:t>年度</a:t>
            </a:r>
            <a:r>
              <a:rPr lang="en-US" altLang="zh-CN" sz="1600">
                <a:solidFill>
                  <a:srgbClr val="000000"/>
                </a:solidFill>
                <a:latin typeface="Times New Roman" panose="02020603050405020304" pitchFamily="18" charset="0"/>
                <a:ea typeface="楷体" panose="02010609060101010101" pitchFamily="49" charset="-122"/>
                <a:sym typeface="+mn-ea"/>
              </a:rPr>
              <a:t>)</a:t>
            </a:r>
            <a:r>
              <a:rPr lang="zh-CN" altLang="en-US" sz="1600">
                <a:solidFill>
                  <a:srgbClr val="000000"/>
                </a:solidFill>
                <a:latin typeface="Times New Roman" panose="02020603050405020304" pitchFamily="18" charset="0"/>
                <a:ea typeface="楷体" panose="02010609060101010101" pitchFamily="49" charset="-122"/>
                <a:sym typeface="+mn-ea"/>
              </a:rPr>
              <a:t>。</a:t>
            </a:r>
            <a:endParaRPr lang="en-US" altLang="zh-CN" sz="1600">
              <a:solidFill>
                <a:srgbClr val="000000"/>
              </a:solidFill>
              <a:latin typeface="Times New Roman" panose="02020603050405020304" pitchFamily="18" charset="0"/>
              <a:ea typeface="楷体" panose="02010609060101010101" pitchFamily="49" charset="-122"/>
              <a:sym typeface="+mn-ea"/>
            </a:endParaRPr>
          </a:p>
          <a:p>
            <a:pPr marL="342900" lvl="0" indent="-342900" algn="just">
              <a:lnSpc>
                <a:spcPct val="100000"/>
              </a:lnSpc>
              <a:buClrTx/>
              <a:buSzTx/>
              <a:buFont typeface="+mj-lt"/>
              <a:buAutoNum type="arabicPeriod"/>
            </a:pPr>
            <a:r>
              <a:rPr lang="zh-CN" altLang="en-US" sz="1600">
                <a:solidFill>
                  <a:srgbClr val="000000"/>
                </a:solidFill>
                <a:latin typeface="Times New Roman" panose="02020603050405020304" pitchFamily="18" charset="0"/>
                <a:ea typeface="楷体" panose="02010609060101010101" pitchFamily="49" charset="-122"/>
                <a:sym typeface="+mn-ea"/>
              </a:rPr>
              <a:t>总装备部技术革新项目</a:t>
            </a:r>
            <a:r>
              <a:rPr lang="en-US" altLang="zh-CN" sz="1600">
                <a:solidFill>
                  <a:srgbClr val="000000"/>
                </a:solidFill>
                <a:latin typeface="Times New Roman" panose="02020603050405020304" pitchFamily="18" charset="0"/>
                <a:ea typeface="楷体" panose="02010609060101010101" pitchFamily="49" charset="-122"/>
                <a:sym typeface="+mn-ea"/>
              </a:rPr>
              <a:t>: 《</a:t>
            </a:r>
            <a:r>
              <a:rPr lang="zh-CN" altLang="en-US" sz="1600">
                <a:solidFill>
                  <a:srgbClr val="000000"/>
                </a:solidFill>
                <a:latin typeface="Times New Roman" panose="02020603050405020304" pitchFamily="18" charset="0"/>
                <a:ea typeface="楷体" panose="02010609060101010101" pitchFamily="49" charset="-122"/>
                <a:sym typeface="+mn-ea"/>
              </a:rPr>
              <a:t>装甲车辆高原低温应急启动电源研究</a:t>
            </a:r>
            <a:r>
              <a:rPr lang="en-US" altLang="zh-CN" sz="1600">
                <a:solidFill>
                  <a:srgbClr val="000000"/>
                </a:solidFill>
                <a:latin typeface="Times New Roman" panose="02020603050405020304" pitchFamily="18" charset="0"/>
                <a:ea typeface="楷体" panose="02010609060101010101" pitchFamily="49" charset="-122"/>
                <a:sym typeface="+mn-ea"/>
              </a:rPr>
              <a:t>》(13</a:t>
            </a:r>
            <a:r>
              <a:rPr lang="zh-CN" altLang="en-US" sz="1600">
                <a:solidFill>
                  <a:srgbClr val="000000"/>
                </a:solidFill>
                <a:latin typeface="Times New Roman" panose="02020603050405020304" pitchFamily="18" charset="0"/>
                <a:ea typeface="楷体" panose="02010609060101010101" pitchFamily="49" charset="-122"/>
                <a:sym typeface="+mn-ea"/>
              </a:rPr>
              <a:t>年度</a:t>
            </a:r>
            <a:r>
              <a:rPr lang="en-US" altLang="zh-CN" sz="1600">
                <a:solidFill>
                  <a:srgbClr val="000000"/>
                </a:solidFill>
                <a:latin typeface="Times New Roman" panose="02020603050405020304" pitchFamily="18" charset="0"/>
                <a:ea typeface="楷体" panose="02010609060101010101" pitchFamily="49" charset="-122"/>
                <a:sym typeface="+mn-ea"/>
              </a:rPr>
              <a:t>)</a:t>
            </a:r>
            <a:endParaRPr lang="en-US" altLang="zh-CN" sz="1600">
              <a:solidFill>
                <a:srgbClr val="000000"/>
              </a:solidFill>
              <a:latin typeface="Times New Roman" panose="02020603050405020304" pitchFamily="18" charset="0"/>
              <a:ea typeface="楷体" panose="02010609060101010101" pitchFamily="49" charset="-122"/>
              <a:sym typeface="+mn-ea"/>
            </a:endParaRPr>
          </a:p>
          <a:p>
            <a:pPr marL="342900" lvl="0" indent="-342900" algn="just">
              <a:lnSpc>
                <a:spcPct val="100000"/>
              </a:lnSpc>
              <a:buClrTx/>
              <a:buSzTx/>
              <a:buFont typeface="+mj-lt"/>
              <a:buAutoNum type="arabicPeriod"/>
            </a:pPr>
            <a:r>
              <a:rPr lang="zh-CN" altLang="en-US" sz="1600">
                <a:solidFill>
                  <a:srgbClr val="000000"/>
                </a:solidFill>
                <a:latin typeface="Times New Roman" panose="02020603050405020304" pitchFamily="18" charset="0"/>
                <a:ea typeface="楷体" panose="02010609060101010101" pitchFamily="49" charset="-122"/>
                <a:sym typeface="+mn-ea"/>
              </a:rPr>
              <a:t>省科技厅支撑计划</a:t>
            </a:r>
            <a:r>
              <a:rPr lang="en-US" altLang="zh-CN" sz="1600">
                <a:solidFill>
                  <a:srgbClr val="000000"/>
                </a:solidFill>
                <a:latin typeface="Times New Roman" panose="02020603050405020304" pitchFamily="18" charset="0"/>
                <a:ea typeface="楷体" panose="02010609060101010101" pitchFamily="49" charset="-122"/>
                <a:sym typeface="+mn-ea"/>
              </a:rPr>
              <a:t>:《</a:t>
            </a:r>
            <a:r>
              <a:rPr lang="zh-CN" altLang="en-US" sz="1600">
                <a:solidFill>
                  <a:srgbClr val="000000"/>
                </a:solidFill>
                <a:latin typeface="Times New Roman" panose="02020603050405020304" pitchFamily="18" charset="0"/>
                <a:ea typeface="楷体" panose="02010609060101010101" pitchFamily="49" charset="-122"/>
                <a:sym typeface="+mn-ea"/>
              </a:rPr>
              <a:t>石墨烯纳米复合电极材料及超级电容器集成应用关键技术</a:t>
            </a:r>
            <a:r>
              <a:rPr lang="en-US" altLang="zh-CN" sz="1600">
                <a:solidFill>
                  <a:srgbClr val="000000"/>
                </a:solidFill>
                <a:latin typeface="Times New Roman" panose="02020603050405020304" pitchFamily="18" charset="0"/>
                <a:ea typeface="楷体" panose="02010609060101010101" pitchFamily="49" charset="-122"/>
                <a:sym typeface="+mn-ea"/>
              </a:rPr>
              <a:t>》(15</a:t>
            </a:r>
            <a:r>
              <a:rPr lang="zh-CN" altLang="en-US" sz="1600">
                <a:solidFill>
                  <a:srgbClr val="000000"/>
                </a:solidFill>
                <a:latin typeface="Times New Roman" panose="02020603050405020304" pitchFamily="18" charset="0"/>
                <a:ea typeface="楷体" panose="02010609060101010101" pitchFamily="49" charset="-122"/>
                <a:sym typeface="+mn-ea"/>
              </a:rPr>
              <a:t>年度</a:t>
            </a:r>
            <a:r>
              <a:rPr lang="en-US" altLang="zh-CN" sz="1600">
                <a:solidFill>
                  <a:srgbClr val="000000"/>
                </a:solidFill>
                <a:latin typeface="Times New Roman" panose="02020603050405020304" pitchFamily="18" charset="0"/>
                <a:ea typeface="楷体" panose="02010609060101010101" pitchFamily="49" charset="-122"/>
                <a:sym typeface="+mn-ea"/>
              </a:rPr>
              <a:t>)</a:t>
            </a:r>
            <a:r>
              <a:rPr lang="zh-CN" altLang="en-US" sz="1600">
                <a:solidFill>
                  <a:srgbClr val="000000"/>
                </a:solidFill>
                <a:latin typeface="Times New Roman" panose="02020603050405020304" pitchFamily="18" charset="0"/>
                <a:ea typeface="楷体" panose="02010609060101010101" pitchFamily="49" charset="-122"/>
                <a:sym typeface="+mn-ea"/>
              </a:rPr>
              <a:t>。</a:t>
            </a:r>
            <a:endParaRPr lang="en-US" altLang="zh-CN" sz="1600">
              <a:solidFill>
                <a:srgbClr val="000000"/>
              </a:solidFill>
              <a:latin typeface="Times New Roman" panose="02020603050405020304" pitchFamily="18" charset="0"/>
              <a:ea typeface="楷体" panose="02010609060101010101" pitchFamily="49" charset="-122"/>
              <a:sym typeface="+mn-ea"/>
            </a:endParaRPr>
          </a:p>
          <a:p>
            <a:pPr marL="342900" lvl="0" indent="-342900" algn="just">
              <a:lnSpc>
                <a:spcPct val="100000"/>
              </a:lnSpc>
              <a:buClrTx/>
              <a:buSzTx/>
              <a:buFont typeface="+mj-lt"/>
              <a:buAutoNum type="arabicPeriod"/>
            </a:pPr>
            <a:r>
              <a:rPr lang="zh-CN" altLang="en-US" sz="1600">
                <a:solidFill>
                  <a:srgbClr val="000000"/>
                </a:solidFill>
                <a:latin typeface="Times New Roman" panose="02020603050405020304" pitchFamily="18" charset="0"/>
                <a:ea typeface="楷体" panose="02010609060101010101" pitchFamily="49" charset="-122"/>
                <a:sym typeface="+mn-ea"/>
              </a:rPr>
              <a:t>省科技厅支撑计划</a:t>
            </a:r>
            <a:r>
              <a:rPr lang="en-US" altLang="zh-CN" sz="1600">
                <a:solidFill>
                  <a:srgbClr val="000000"/>
                </a:solidFill>
                <a:latin typeface="Times New Roman" panose="02020603050405020304" pitchFamily="18" charset="0"/>
                <a:ea typeface="楷体" panose="02010609060101010101" pitchFamily="49" charset="-122"/>
                <a:sym typeface="+mn-ea"/>
              </a:rPr>
              <a:t>:《</a:t>
            </a:r>
            <a:r>
              <a:rPr lang="zh-CN" altLang="en-US" sz="1600">
                <a:solidFill>
                  <a:srgbClr val="000000"/>
                </a:solidFill>
                <a:latin typeface="Times New Roman" panose="02020603050405020304" pitchFamily="18" charset="0"/>
                <a:ea typeface="楷体" panose="02010609060101010101" pitchFamily="49" charset="-122"/>
                <a:sym typeface="+mn-ea"/>
              </a:rPr>
              <a:t>锂离子电池用 </a:t>
            </a:r>
            <a:r>
              <a:rPr lang="en-US" altLang="zh-CN" sz="1600">
                <a:solidFill>
                  <a:srgbClr val="000000"/>
                </a:solidFill>
                <a:latin typeface="Times New Roman" panose="02020603050405020304" pitchFamily="18" charset="0"/>
                <a:ea typeface="楷体" panose="02010609060101010101" pitchFamily="49" charset="-122"/>
                <a:sym typeface="+mn-ea"/>
              </a:rPr>
              <a:t>PET </a:t>
            </a:r>
            <a:r>
              <a:rPr lang="zh-CN" altLang="en-US" sz="1600">
                <a:solidFill>
                  <a:srgbClr val="000000"/>
                </a:solidFill>
                <a:latin typeface="Times New Roman" panose="02020603050405020304" pitchFamily="18" charset="0"/>
                <a:ea typeface="楷体" panose="02010609060101010101" pitchFamily="49" charset="-122"/>
                <a:sym typeface="+mn-ea"/>
              </a:rPr>
              <a:t>基纳米复合隔膜材料</a:t>
            </a:r>
            <a:r>
              <a:rPr lang="en-US" altLang="zh-CN" sz="1600" smtClean="0">
                <a:solidFill>
                  <a:srgbClr val="000000"/>
                </a:solidFill>
                <a:latin typeface="Times New Roman" panose="02020603050405020304" pitchFamily="18" charset="0"/>
                <a:ea typeface="楷体" panose="02010609060101010101" pitchFamily="49" charset="-122"/>
                <a:sym typeface="+mn-ea"/>
              </a:rPr>
              <a:t>》(</a:t>
            </a:r>
            <a:r>
              <a:rPr lang="en-US" altLang="zh-CN" sz="1600">
                <a:solidFill>
                  <a:srgbClr val="000000"/>
                </a:solidFill>
                <a:latin typeface="Times New Roman" panose="02020603050405020304" pitchFamily="18" charset="0"/>
                <a:ea typeface="楷体" panose="02010609060101010101" pitchFamily="49" charset="-122"/>
                <a:sym typeface="+mn-ea"/>
              </a:rPr>
              <a:t>2017</a:t>
            </a:r>
            <a:r>
              <a:rPr lang="zh-CN" altLang="en-US" sz="1600">
                <a:solidFill>
                  <a:srgbClr val="000000"/>
                </a:solidFill>
                <a:latin typeface="Times New Roman" panose="02020603050405020304" pitchFamily="18" charset="0"/>
                <a:ea typeface="楷体" panose="02010609060101010101" pitchFamily="49" charset="-122"/>
                <a:sym typeface="+mn-ea"/>
              </a:rPr>
              <a:t>年度</a:t>
            </a:r>
            <a:r>
              <a:rPr lang="en-US" altLang="zh-CN" sz="1600">
                <a:solidFill>
                  <a:srgbClr val="000000"/>
                </a:solidFill>
                <a:latin typeface="Times New Roman" panose="02020603050405020304" pitchFamily="18" charset="0"/>
                <a:ea typeface="楷体" panose="02010609060101010101" pitchFamily="49" charset="-122"/>
                <a:sym typeface="+mn-ea"/>
              </a:rPr>
              <a:t>)</a:t>
            </a:r>
            <a:r>
              <a:rPr lang="zh-CN" altLang="en-US" sz="1600">
                <a:solidFill>
                  <a:srgbClr val="000000"/>
                </a:solidFill>
                <a:latin typeface="Times New Roman" panose="02020603050405020304" pitchFamily="18" charset="0"/>
                <a:ea typeface="楷体" panose="02010609060101010101" pitchFamily="49" charset="-122"/>
                <a:sym typeface="+mn-ea"/>
              </a:rPr>
              <a:t>。</a:t>
            </a:r>
            <a:endParaRPr lang="en-US" altLang="zh-CN" sz="1600">
              <a:solidFill>
                <a:srgbClr val="000000"/>
              </a:solidFill>
              <a:latin typeface="Times New Roman" panose="02020603050405020304" pitchFamily="18" charset="0"/>
              <a:ea typeface="楷体" panose="02010609060101010101" pitchFamily="49" charset="-122"/>
              <a:sym typeface="+mn-ea"/>
            </a:endParaRPr>
          </a:p>
          <a:p>
            <a:pPr marL="342900" lvl="0" indent="-342900" algn="just">
              <a:lnSpc>
                <a:spcPct val="100000"/>
              </a:lnSpc>
              <a:buClrTx/>
              <a:buSzTx/>
              <a:buFont typeface="+mj-lt"/>
              <a:buAutoNum type="arabicPeriod"/>
            </a:pPr>
            <a:r>
              <a:rPr lang="zh-CN" altLang="en-US" sz="1600">
                <a:solidFill>
                  <a:srgbClr val="000000"/>
                </a:solidFill>
                <a:latin typeface="Times New Roman" panose="02020603050405020304" pitchFamily="18" charset="0"/>
                <a:ea typeface="楷体" panose="02010609060101010101" pitchFamily="49" charset="-122"/>
                <a:sym typeface="+mn-ea"/>
              </a:rPr>
              <a:t>省科技厅重大专项</a:t>
            </a:r>
            <a:r>
              <a:rPr lang="en-US" altLang="zh-CN" sz="1600">
                <a:solidFill>
                  <a:srgbClr val="000000"/>
                </a:solidFill>
                <a:latin typeface="Times New Roman" panose="02020603050405020304" pitchFamily="18" charset="0"/>
                <a:ea typeface="楷体" panose="02010609060101010101" pitchFamily="49" charset="-122"/>
                <a:sym typeface="+mn-ea"/>
              </a:rPr>
              <a:t>:《</a:t>
            </a:r>
            <a:r>
              <a:rPr lang="zh-CN" altLang="en-US" sz="1600">
                <a:solidFill>
                  <a:srgbClr val="000000"/>
                </a:solidFill>
                <a:latin typeface="Times New Roman" panose="02020603050405020304" pitchFamily="18" charset="0"/>
                <a:ea typeface="楷体" panose="02010609060101010101" pitchFamily="49" charset="-122"/>
                <a:sym typeface="+mn-ea"/>
              </a:rPr>
              <a:t>玄武岩纤维复合材料工程应用</a:t>
            </a:r>
            <a:r>
              <a:rPr lang="en-US" altLang="zh-CN" sz="1600" smtClean="0">
                <a:solidFill>
                  <a:srgbClr val="000000"/>
                </a:solidFill>
                <a:latin typeface="Times New Roman" panose="02020603050405020304" pitchFamily="18" charset="0"/>
                <a:ea typeface="楷体" panose="02010609060101010101" pitchFamily="49" charset="-122"/>
                <a:sym typeface="+mn-ea"/>
              </a:rPr>
              <a:t>》(</a:t>
            </a:r>
            <a:r>
              <a:rPr lang="en-US" altLang="zh-CN" sz="1600">
                <a:solidFill>
                  <a:srgbClr val="000000"/>
                </a:solidFill>
                <a:latin typeface="Times New Roman" panose="02020603050405020304" pitchFamily="18" charset="0"/>
                <a:ea typeface="楷体" panose="02010609060101010101" pitchFamily="49" charset="-122"/>
                <a:sym typeface="+mn-ea"/>
              </a:rPr>
              <a:t>2020</a:t>
            </a:r>
            <a:r>
              <a:rPr lang="zh-CN" altLang="en-US" sz="1600">
                <a:solidFill>
                  <a:srgbClr val="000000"/>
                </a:solidFill>
                <a:latin typeface="Times New Roman" panose="02020603050405020304" pitchFamily="18" charset="0"/>
                <a:ea typeface="楷体" panose="02010609060101010101" pitchFamily="49" charset="-122"/>
                <a:sym typeface="+mn-ea"/>
              </a:rPr>
              <a:t>年度</a:t>
            </a:r>
            <a:r>
              <a:rPr lang="en-US" altLang="zh-CN" sz="1600">
                <a:solidFill>
                  <a:srgbClr val="000000"/>
                </a:solidFill>
                <a:latin typeface="Times New Roman" panose="02020603050405020304" pitchFamily="18" charset="0"/>
                <a:ea typeface="楷体" panose="02010609060101010101" pitchFamily="49" charset="-122"/>
                <a:sym typeface="+mn-ea"/>
              </a:rPr>
              <a:t>)</a:t>
            </a:r>
            <a:r>
              <a:rPr lang="zh-CN" altLang="en-US" sz="1600">
                <a:solidFill>
                  <a:srgbClr val="000000"/>
                </a:solidFill>
                <a:latin typeface="Times New Roman" panose="02020603050405020304" pitchFamily="18" charset="0"/>
                <a:ea typeface="楷体" panose="02010609060101010101" pitchFamily="49" charset="-122"/>
                <a:sym typeface="+mn-ea"/>
              </a:rPr>
              <a:t>。</a:t>
            </a:r>
            <a:endParaRPr lang="en-US" sz="1600">
              <a:solidFill>
                <a:srgbClr val="000000"/>
              </a:solidFill>
              <a:latin typeface="Times New Roman" panose="02020603050405020304" pitchFamily="18" charset="0"/>
              <a:ea typeface="楷体" panose="02010609060101010101" pitchFamily="49" charset="-122"/>
              <a:sym typeface="+mn-ea"/>
            </a:endParaRPr>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72415" y="755019"/>
            <a:ext cx="914400" cy="127564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53786"/>
            <a:ext cx="7559675" cy="726140"/>
          </a:xfrm>
          <a:prstGeom prst="rect">
            <a:avLst/>
          </a:prstGeom>
          <a:gradFill>
            <a:gsLst>
              <a:gs pos="0">
                <a:srgbClr val="03D4A8"/>
              </a:gs>
              <a:gs pos="25000">
                <a:srgbClr val="21D6E0"/>
              </a:gs>
              <a:gs pos="75000">
                <a:srgbClr val="0087E6"/>
              </a:gs>
              <a:gs pos="100000">
                <a:srgbClr val="005CBF"/>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8" name="文本框 11"/>
          <p:cNvSpPr txBox="1"/>
          <p:nvPr/>
        </p:nvSpPr>
        <p:spPr>
          <a:xfrm>
            <a:off x="0" y="47674"/>
            <a:ext cx="7374135" cy="461665"/>
          </a:xfrm>
          <a:prstGeom prst="rect">
            <a:avLst/>
          </a:prstGeom>
          <a:noFill/>
        </p:spPr>
        <p:txBody>
          <a:bodyPr wrap="none" rtlCol="0">
            <a:spAutoFit/>
          </a:bodyPr>
          <a:lstStyle/>
          <a:p>
            <a:r>
              <a:rPr lang="zh-CN" altLang="en-US" sz="2400" b="1">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功能复合材料                                             成员简介</a:t>
            </a:r>
            <a:endParaRPr lang="zh-CN" altLang="en-US" sz="2400" b="1">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 name="矩形 17"/>
          <p:cNvSpPr/>
          <p:nvPr/>
        </p:nvSpPr>
        <p:spPr>
          <a:xfrm>
            <a:off x="228600" y="3318510"/>
            <a:ext cx="6972300" cy="12382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28600" y="2801378"/>
            <a:ext cx="6972300" cy="363180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93687" y="6484731"/>
            <a:ext cx="6972300" cy="405372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208083" y="1865573"/>
            <a:ext cx="7219950" cy="3700145"/>
          </a:xfrm>
          <a:prstGeom prst="rect">
            <a:avLst/>
          </a:prstGeom>
          <a:noFill/>
        </p:spPr>
        <p:txBody>
          <a:bodyPr wrap="square" rtlCol="0">
            <a:spAutoFit/>
          </a:bodyPr>
          <a:lstStyle/>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个人简介</a:t>
            </a: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lvl="0" algn="just"/>
            <a:r>
              <a:rPr lang="zh-CN" altLang="en-US" sz="1600" b="1">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sz="1400" b="1">
                <a:solidFill>
                  <a:prstClr val="black"/>
                </a:solidFill>
                <a:ea typeface="楷体" panose="02010609060101010101" pitchFamily="49" charset="-122"/>
                <a:cs typeface="Times New Roman" panose="02020603050405020304" pitchFamily="18" charset="0"/>
              </a:rPr>
              <a:t>易龙飞博士，副教授，硕士生导师。主要专注生物基可降解高分子的结晶形态调控和高性能化研究，功能复合材料制备的关键科学问题，主持国家自然科学基金1项，国家重点实验室开放课题、成都市科技研发专项和企业合作项目多项。已在ACS Sustainable Chemistry &amp; </a:t>
            </a:r>
            <a:r>
              <a:rPr sz="1400" b="1" err="1">
                <a:solidFill>
                  <a:prstClr val="black"/>
                </a:solidFill>
                <a:ea typeface="楷体" panose="02010609060101010101" pitchFamily="49" charset="-122"/>
                <a:cs typeface="Times New Roman" panose="02020603050405020304" pitchFamily="18" charset="0"/>
              </a:rPr>
              <a:t>Engineering、Journal</a:t>
            </a:r>
            <a:r>
              <a:rPr sz="1400" b="1">
                <a:solidFill>
                  <a:prstClr val="black"/>
                </a:solidFill>
                <a:ea typeface="楷体" panose="02010609060101010101" pitchFamily="49" charset="-122"/>
                <a:cs typeface="Times New Roman" panose="02020603050405020304" pitchFamily="18" charset="0"/>
              </a:rPr>
              <a:t> of Hazardous </a:t>
            </a:r>
            <a:r>
              <a:rPr sz="1400" b="1" err="1">
                <a:solidFill>
                  <a:prstClr val="black"/>
                </a:solidFill>
                <a:ea typeface="楷体" panose="02010609060101010101" pitchFamily="49" charset="-122"/>
                <a:cs typeface="Times New Roman" panose="02020603050405020304" pitchFamily="18" charset="0"/>
              </a:rPr>
              <a:t>Materials、Composites</a:t>
            </a:r>
            <a:r>
              <a:rPr sz="1400" b="1">
                <a:solidFill>
                  <a:prstClr val="black"/>
                </a:solidFill>
                <a:ea typeface="楷体" panose="02010609060101010101" pitchFamily="49" charset="-122"/>
                <a:cs typeface="Times New Roman" panose="02020603050405020304" pitchFamily="18" charset="0"/>
              </a:rPr>
              <a:t> Part A: Applied Science &amp; </a:t>
            </a:r>
            <a:r>
              <a:rPr sz="1400" b="1" err="1">
                <a:solidFill>
                  <a:prstClr val="black"/>
                </a:solidFill>
                <a:ea typeface="楷体" panose="02010609060101010101" pitchFamily="49" charset="-122"/>
                <a:cs typeface="Times New Roman" panose="02020603050405020304" pitchFamily="18" charset="0"/>
              </a:rPr>
              <a:t>Manufacturing、Chinese</a:t>
            </a:r>
            <a:r>
              <a:rPr sz="1400" b="1">
                <a:solidFill>
                  <a:prstClr val="black"/>
                </a:solidFill>
                <a:ea typeface="楷体" panose="02010609060101010101" pitchFamily="49" charset="-122"/>
                <a:cs typeface="Times New Roman" panose="02020603050405020304" pitchFamily="18" charset="0"/>
              </a:rPr>
              <a:t> Journal of Polymer Science等杂志发表高水平科研论文20余篇，申请专利2项，授权1项。</a:t>
            </a:r>
            <a:endParaRPr sz="1400" b="1">
              <a:solidFill>
                <a:prstClr val="black"/>
              </a:solidFill>
              <a:ea typeface="楷体" panose="02010609060101010101" pitchFamily="49" charset="-122"/>
              <a:cs typeface="Times New Roman" panose="02020603050405020304" pitchFamily="18" charset="0"/>
            </a:endParaRPr>
          </a:p>
          <a:p>
            <a:pPr lvl="0" algn="just"/>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教育背景</a:t>
            </a: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lvl="0" algn="just">
              <a:lnSpc>
                <a:spcPts val="1500"/>
              </a:lnSpc>
            </a:pPr>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2014.9-2017.6    四川大学高分子材料工程国家重点实验室，博士（导师：郭少云教授）</a:t>
            </a:r>
            <a:endPar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a:p>
            <a:pPr algn="just"/>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2010.9-2013.6    四川大学高分子材料工程国家重点实验室，硕士</a:t>
            </a:r>
            <a:endPar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a:p>
            <a:pPr algn="just"/>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2006.9-2010.7    四川大学高分子材料与工程专业，学士</a:t>
            </a:r>
            <a:endPar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a:p>
            <a:pPr algn="just"/>
            <a:endPar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工作经历</a:t>
            </a:r>
            <a:endParaRPr lang="en-US" altLang="zh-CN" sz="1600" b="1" kern="10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lvl="0" algn="just">
              <a:lnSpc>
                <a:spcPts val="1500"/>
              </a:lnSpc>
            </a:pPr>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2020.1-至今      四川师范大学化学与材料科学学院，副教授</a:t>
            </a:r>
            <a:endPar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a:p>
            <a:pPr algn="just"/>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2017.7-2019.12   四川师范大学化学与材料科学学院，讲师</a:t>
            </a:r>
            <a:endPar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a:p>
            <a:pPr algn="just"/>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2013.7-2014.7    </a:t>
            </a:r>
            <a:r>
              <a:rPr sz="1400">
                <a:solidFill>
                  <a:prstClr val="black"/>
                </a:solidFill>
                <a:ea typeface="楷体" panose="02010609060101010101" pitchFamily="49" charset="-122"/>
                <a:cs typeface="Times New Roman" panose="02020603050405020304" pitchFamily="18" charset="0"/>
              </a:rPr>
              <a:t>中国石油化工股份有限公司茂名分公司低密度聚乙烯事业部</a:t>
            </a:r>
            <a:endParaRPr sz="1400">
              <a:solidFill>
                <a:prstClr val="black"/>
              </a:solidFill>
              <a:ea typeface="楷体" panose="02010609060101010101" pitchFamily="49" charset="-122"/>
              <a:cs typeface="Times New Roman" panose="02020603050405020304" pitchFamily="18" charset="0"/>
            </a:endParaRPr>
          </a:p>
        </p:txBody>
      </p:sp>
      <p:sp>
        <p:nvSpPr>
          <p:cNvPr id="25" name="矩形 24"/>
          <p:cNvSpPr/>
          <p:nvPr/>
        </p:nvSpPr>
        <p:spPr>
          <a:xfrm>
            <a:off x="2708275" y="693420"/>
            <a:ext cx="3670935" cy="11722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2889694" y="775621"/>
            <a:ext cx="4303138" cy="1060450"/>
          </a:xfrm>
          <a:prstGeom prst="rect">
            <a:avLst/>
          </a:prstGeom>
          <a:noFill/>
        </p:spPr>
        <p:txBody>
          <a:bodyPr wrap="square" rtlCol="0">
            <a:spAutoFit/>
          </a:bodyPr>
          <a:lstStyle/>
          <a:p>
            <a:pPr algn="ctr">
              <a:lnSpc>
                <a:spcPct val="150000"/>
              </a:lnSpc>
              <a:buClrTx/>
              <a:buSzTx/>
              <a:buNone/>
            </a:pPr>
            <a:r>
              <a:rPr lang="zh-CN" altLang="en-US" sz="1400" b="1">
                <a:latin typeface="楷体" panose="02010609060101010101" pitchFamily="49" charset="-122"/>
                <a:ea typeface="楷体" panose="02010609060101010101" pitchFamily="49" charset="-122"/>
              </a:rPr>
              <a:t>副教授，博士生导师</a:t>
            </a:r>
            <a:endParaRPr lang="zh-CN" altLang="en-US" sz="1400" b="1">
              <a:latin typeface="楷体" panose="02010609060101010101" pitchFamily="49" charset="-122"/>
              <a:ea typeface="楷体" panose="02010609060101010101" pitchFamily="49" charset="-122"/>
            </a:endParaRPr>
          </a:p>
          <a:p>
            <a:pPr algn="ctr">
              <a:lnSpc>
                <a:spcPct val="150000"/>
              </a:lnSpc>
              <a:buClrTx/>
              <a:buSzTx/>
              <a:buNone/>
            </a:pPr>
            <a:r>
              <a:rPr lang="zh-CN" altLang="en-US" sz="1400" b="1">
                <a:latin typeface="楷体" panose="02010609060101010101" pitchFamily="49" charset="-122"/>
                <a:ea typeface="楷体" panose="02010609060101010101" pitchFamily="49" charset="-122"/>
              </a:rPr>
              <a:t>联系方式：四川师范大学第四教学楼616</a:t>
            </a:r>
            <a:endParaRPr lang="zh-CN" altLang="en-US" sz="1400" b="1">
              <a:latin typeface="楷体" panose="02010609060101010101" pitchFamily="49" charset="-122"/>
              <a:ea typeface="楷体" panose="02010609060101010101" pitchFamily="49" charset="-122"/>
            </a:endParaRPr>
          </a:p>
          <a:p>
            <a:pPr algn="ctr">
              <a:lnSpc>
                <a:spcPct val="150000"/>
              </a:lnSpc>
              <a:buClrTx/>
              <a:buSzTx/>
              <a:buFontTx/>
              <a:buNone/>
            </a:pPr>
            <a:r>
              <a:rPr lang="zh-CN" altLang="en-US" sz="1400" b="1">
                <a:latin typeface="楷体" panose="02010609060101010101" pitchFamily="49" charset="-122"/>
                <a:ea typeface="楷体" panose="02010609060101010101" pitchFamily="49" charset="-122"/>
              </a:rPr>
              <a:t>邮件地址：</a:t>
            </a:r>
            <a:r>
              <a:rPr lang="en-US" altLang="zh-CN" sz="1400" b="1">
                <a:solidFill>
                  <a:srgbClr val="0000FF"/>
                </a:solidFill>
                <a:latin typeface="Times New Roman" panose="02020603050405020304" pitchFamily="18" charset="0"/>
                <a:ea typeface="楷体" panose="02010609060101010101" pitchFamily="49" charset="-122"/>
                <a:cs typeface="Times New Roman" panose="02020603050405020304" pitchFamily="18" charset="0"/>
              </a:rPr>
              <a:t>longfeiyi@sicnu.edu.cn</a:t>
            </a:r>
            <a:endParaRPr lang="en-US" altLang="zh-CN" sz="1400" b="1">
              <a:solidFill>
                <a:srgbClr val="0000FF"/>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4" name="TextBox 5"/>
          <p:cNvSpPr txBox="1"/>
          <p:nvPr/>
        </p:nvSpPr>
        <p:spPr>
          <a:xfrm>
            <a:off x="1459998" y="5848568"/>
            <a:ext cx="1504950" cy="58356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3200" b="1" cap="all">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楷体" panose="02010609060101010101" pitchFamily="49" charset="-122"/>
                <a:ea typeface="楷体" panose="02010609060101010101" pitchFamily="49" charset="-122"/>
              </a:rPr>
              <a:t>高元吉</a:t>
            </a:r>
            <a:endParaRPr lang="zh-CN" altLang="en-US" sz="3200" b="1" cap="all">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楷体" panose="02010609060101010101" pitchFamily="49" charset="-122"/>
              <a:ea typeface="楷体" panose="02010609060101010101" pitchFamily="49" charset="-122"/>
            </a:endParaRPr>
          </a:p>
        </p:txBody>
      </p:sp>
      <p:sp>
        <p:nvSpPr>
          <p:cNvPr id="19" name="文本框 18"/>
          <p:cNvSpPr txBox="1"/>
          <p:nvPr/>
        </p:nvSpPr>
        <p:spPr>
          <a:xfrm>
            <a:off x="2965057" y="5729082"/>
            <a:ext cx="4191269" cy="1060450"/>
          </a:xfrm>
          <a:prstGeom prst="rect">
            <a:avLst/>
          </a:prstGeom>
          <a:noFill/>
        </p:spPr>
        <p:txBody>
          <a:bodyPr wrap="square" rtlCol="0">
            <a:spAutoFit/>
          </a:bodyPr>
          <a:lstStyle/>
          <a:p>
            <a:pPr algn="ctr">
              <a:lnSpc>
                <a:spcPct val="150000"/>
              </a:lnSpc>
            </a:pPr>
            <a:r>
              <a:rPr lang="zh-CN" altLang="en-US" sz="1400" b="1">
                <a:latin typeface="楷体" panose="02010609060101010101" pitchFamily="49" charset="-122"/>
                <a:ea typeface="楷体" panose="02010609060101010101" pitchFamily="49" charset="-122"/>
              </a:rPr>
              <a:t>博士，高级实验师，硕士生导师</a:t>
            </a:r>
            <a:endParaRPr lang="zh-CN" altLang="en-US" sz="1400" b="1">
              <a:latin typeface="楷体" panose="02010609060101010101" pitchFamily="49" charset="-122"/>
              <a:ea typeface="楷体" panose="02010609060101010101" pitchFamily="49" charset="-122"/>
            </a:endParaRPr>
          </a:p>
          <a:p>
            <a:pPr algn="ctr">
              <a:lnSpc>
                <a:spcPct val="150000"/>
              </a:lnSpc>
            </a:pPr>
            <a:r>
              <a:rPr lang="zh-CN" altLang="en-US" sz="1400" b="1">
                <a:latin typeface="楷体" panose="02010609060101010101" pitchFamily="49" charset="-122"/>
                <a:ea typeface="楷体" panose="02010609060101010101" pitchFamily="49" charset="-122"/>
              </a:rPr>
              <a:t>联系方式：四川师范大学第四教学楼103</a:t>
            </a:r>
            <a:endParaRPr lang="zh-CN" altLang="en-US" sz="1400" b="1">
              <a:latin typeface="楷体" panose="02010609060101010101" pitchFamily="49" charset="-122"/>
              <a:ea typeface="楷体" panose="02010609060101010101" pitchFamily="49" charset="-122"/>
            </a:endParaRPr>
          </a:p>
          <a:p>
            <a:pPr algn="ctr">
              <a:lnSpc>
                <a:spcPct val="150000"/>
              </a:lnSpc>
              <a:buClrTx/>
              <a:buSzTx/>
              <a:buFontTx/>
            </a:pPr>
            <a:r>
              <a:rPr lang="zh-CN" altLang="en-US" sz="1400" b="1">
                <a:latin typeface="楷体" panose="02010609060101010101" pitchFamily="49" charset="-122"/>
                <a:ea typeface="楷体" panose="02010609060101010101" pitchFamily="49" charset="-122"/>
              </a:rPr>
              <a:t>邮件地址：</a:t>
            </a:r>
            <a:r>
              <a:rPr lang="en-US" altLang="zh-CN" sz="1400" b="1">
                <a:solidFill>
                  <a:srgbClr val="0000FF"/>
                </a:solidFill>
                <a:latin typeface="Times New Roman" panose="02020603050405020304" pitchFamily="18" charset="0"/>
                <a:ea typeface="楷体" panose="02010609060101010101" pitchFamily="49" charset="-122"/>
                <a:cs typeface="Times New Roman" panose="02020603050405020304" pitchFamily="18" charset="0"/>
              </a:rPr>
              <a:t>yuanjijoy@163.com</a:t>
            </a:r>
            <a:endParaRPr lang="en-US" altLang="zh-CN" sz="1400" b="1">
              <a:solidFill>
                <a:srgbClr val="0000FF"/>
              </a:solidFill>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2" name="图片 1" descr="IMG_1511xiu_副本"/>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a:xfrm>
            <a:off x="285432" y="688975"/>
            <a:ext cx="830580" cy="1166495"/>
          </a:xfrm>
          <a:prstGeom prst="rect">
            <a:avLst/>
          </a:prstGeom>
          <a:noFill/>
          <a:ln>
            <a:noFill/>
          </a:ln>
        </p:spPr>
      </p:pic>
      <p:pic>
        <p:nvPicPr>
          <p:cNvPr id="5" name="图片 3"/>
          <p:cNvPicPr>
            <a:picLocks noChangeAspect="1"/>
          </p:cNvPicPr>
          <p:nvPr/>
        </p:nvPicPr>
        <p:blipFill>
          <a:blip r:embed="rId2"/>
          <a:stretch>
            <a:fillRect/>
          </a:stretch>
        </p:blipFill>
        <p:spPr>
          <a:xfrm>
            <a:off x="285432" y="5636260"/>
            <a:ext cx="830580" cy="1167765"/>
          </a:xfrm>
          <a:prstGeom prst="rect">
            <a:avLst/>
          </a:prstGeom>
          <a:noFill/>
          <a:ln>
            <a:noFill/>
          </a:ln>
        </p:spPr>
      </p:pic>
      <p:sp>
        <p:nvSpPr>
          <p:cNvPr id="4" name="文本框 3"/>
          <p:cNvSpPr txBox="1"/>
          <p:nvPr/>
        </p:nvSpPr>
        <p:spPr>
          <a:xfrm>
            <a:off x="205543" y="6874453"/>
            <a:ext cx="7219950" cy="3892550"/>
          </a:xfrm>
          <a:prstGeom prst="rect">
            <a:avLst/>
          </a:prstGeom>
          <a:noFill/>
        </p:spPr>
        <p:txBody>
          <a:bodyPr wrap="square" rtlCol="0">
            <a:spAutoFit/>
          </a:bodyPr>
          <a:lstStyle/>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个人简介</a:t>
            </a: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lvl="0" algn="just"/>
            <a:r>
              <a:rPr lang="zh-CN" altLang="en-US" sz="1600" b="1">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sz="1400" b="1">
                <a:solidFill>
                  <a:prstClr val="black"/>
                </a:solidFill>
                <a:ea typeface="楷体" panose="02010609060101010101" pitchFamily="49" charset="-122"/>
                <a:cs typeface="Times New Roman" panose="02020603050405020304" pitchFamily="18" charset="0"/>
              </a:rPr>
              <a:t>高元吉博士，高级实验师，硕士研究生导师。主持国家自然科学基金1项、四川省自然科学基金10项、四川省教育厅项目1项和浙江省博士后科研项目择优资助1项。目前主要研究方向基于温室气体的气泡萃取/</a:t>
            </a:r>
            <a:r>
              <a:rPr sz="1400" b="1" err="1">
                <a:solidFill>
                  <a:prstClr val="black"/>
                </a:solidFill>
                <a:ea typeface="楷体" panose="02010609060101010101" pitchFamily="49" charset="-122"/>
                <a:cs typeface="Times New Roman" panose="02020603050405020304" pitchFamily="18" charset="0"/>
              </a:rPr>
              <a:t>电离、微滴反应加速及新型质谱技术研究。已在《Anal</a:t>
            </a:r>
            <a:r>
              <a:rPr sz="1400" b="1">
                <a:solidFill>
                  <a:prstClr val="black"/>
                </a:solidFill>
                <a:ea typeface="楷体" panose="02010609060101010101" pitchFamily="49" charset="-122"/>
                <a:cs typeface="Times New Roman" panose="02020603050405020304" pitchFamily="18" charset="0"/>
              </a:rPr>
              <a:t>. Chem.》、《J. Agric. Food Chem.》、《J. Sep. Sci.》、《J. Am. Soc. Mass </a:t>
            </a:r>
            <a:r>
              <a:rPr sz="1400" b="1" err="1">
                <a:solidFill>
                  <a:prstClr val="black"/>
                </a:solidFill>
                <a:ea typeface="楷体" panose="02010609060101010101" pitchFamily="49" charset="-122"/>
                <a:cs typeface="Times New Roman" panose="02020603050405020304" pitchFamily="18" charset="0"/>
              </a:rPr>
              <a:t>Spectrom</a:t>
            </a:r>
            <a:r>
              <a:rPr sz="1400" b="1">
                <a:solidFill>
                  <a:prstClr val="black"/>
                </a:solidFill>
                <a:ea typeface="楷体" panose="02010609060101010101" pitchFamily="49" charset="-122"/>
                <a:cs typeface="Times New Roman" panose="02020603050405020304" pitchFamily="18" charset="0"/>
              </a:rPr>
              <a:t>.》、《Appl. Surf. Sci.》、《Anal. </a:t>
            </a:r>
            <a:r>
              <a:rPr sz="1400" b="1" err="1">
                <a:solidFill>
                  <a:prstClr val="black"/>
                </a:solidFill>
                <a:ea typeface="楷体" panose="02010609060101010101" pitchFamily="49" charset="-122"/>
                <a:cs typeface="Times New Roman" panose="02020603050405020304" pitchFamily="18" charset="0"/>
              </a:rPr>
              <a:t>Chim</a:t>
            </a:r>
            <a:r>
              <a:rPr sz="1400" b="1">
                <a:solidFill>
                  <a:prstClr val="black"/>
                </a:solidFill>
                <a:ea typeface="楷体" panose="02010609060101010101" pitchFamily="49" charset="-122"/>
                <a:cs typeface="Times New Roman" panose="02020603050405020304" pitchFamily="18" charset="0"/>
              </a:rPr>
              <a:t>. </a:t>
            </a:r>
            <a:r>
              <a:rPr sz="1400" b="1" err="1">
                <a:solidFill>
                  <a:prstClr val="black"/>
                </a:solidFill>
                <a:ea typeface="楷体" panose="02010609060101010101" pitchFamily="49" charset="-122"/>
                <a:cs typeface="Times New Roman" panose="02020603050405020304" pitchFamily="18" charset="0"/>
              </a:rPr>
              <a:t>Acta</a:t>
            </a:r>
            <a:r>
              <a:rPr sz="1400" b="1">
                <a:solidFill>
                  <a:prstClr val="black"/>
                </a:solidFill>
                <a:ea typeface="楷体" panose="02010609060101010101" pitchFamily="49" charset="-122"/>
                <a:cs typeface="Times New Roman" panose="02020603050405020304" pitchFamily="18" charset="0"/>
              </a:rPr>
              <a:t>》、《分析试验室》和《质谱学报》等分析领域期刊上发表SCI和EI收录论文20余篇，Springer Nature专著1项。</a:t>
            </a:r>
            <a:endParaRPr sz="1400" b="1">
              <a:solidFill>
                <a:prstClr val="black"/>
              </a:solidFill>
              <a:ea typeface="楷体" panose="02010609060101010101" pitchFamily="49" charset="-122"/>
              <a:cs typeface="Times New Roman" panose="02020603050405020304" pitchFamily="18" charset="0"/>
            </a:endParaRPr>
          </a:p>
          <a:p>
            <a:pPr lvl="0" algn="just"/>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教育背景</a:t>
            </a: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algn="just"/>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2013.9-2016.6    中科院成都生物所药物化学，博士（导师：周燕研究员）</a:t>
            </a:r>
            <a:endPar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a:p>
            <a:pPr algn="just"/>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2012.9-2013.6    中科院成都生物所药物化学，硕士（导师：丁立生教授和李帮经研究员）</a:t>
            </a:r>
            <a:endPar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a:p>
            <a:pPr algn="just"/>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2011.9-2012.6    中国科学技术大学，硕士</a:t>
            </a:r>
            <a:endPar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a:p>
            <a:pPr algn="just"/>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2007.9-2011.7    </a:t>
            </a:r>
            <a:r>
              <a:rPr sz="1400">
                <a:solidFill>
                  <a:prstClr val="black"/>
                </a:solidFill>
                <a:ea typeface="楷体" panose="02010609060101010101" pitchFamily="49" charset="-122"/>
                <a:cs typeface="Times New Roman" panose="02020603050405020304" pitchFamily="18" charset="0"/>
              </a:rPr>
              <a:t>河南大学生物制药，学士</a:t>
            </a:r>
            <a:endParaRPr sz="1400">
              <a:solidFill>
                <a:prstClr val="black"/>
              </a:solidFill>
              <a:ea typeface="楷体" panose="02010609060101010101" pitchFamily="49" charset="-122"/>
              <a:cs typeface="Times New Roman" panose="02020603050405020304" pitchFamily="18" charset="0"/>
            </a:endParaRPr>
          </a:p>
          <a:p>
            <a:pPr algn="just"/>
            <a:endParaRPr sz="1400">
              <a:solidFill>
                <a:prstClr val="black"/>
              </a:solidFill>
              <a:ea typeface="楷体" panose="02010609060101010101" pitchFamily="49" charset="-122"/>
              <a:cs typeface="Times New Roman" panose="02020603050405020304" pitchFamily="18" charset="0"/>
            </a:endParaRPr>
          </a:p>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工作经历</a:t>
            </a:r>
            <a:endParaRPr lang="en-US" altLang="zh-CN" sz="1600" b="1" kern="10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lvl="0" algn="just">
              <a:lnSpc>
                <a:spcPts val="1500"/>
              </a:lnSpc>
            </a:pPr>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2023.3-至今      四川师范大学化学与材料科学学院，高级实验师</a:t>
            </a:r>
            <a:endPar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a:p>
            <a:pPr lvl="0" algn="just">
              <a:lnSpc>
                <a:spcPts val="1500"/>
              </a:lnSpc>
            </a:pPr>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2020.5-2022.5    浙江大学化学系，博士后（导师：潘远江 教授/杰青）</a:t>
            </a:r>
            <a:endPar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a:p>
            <a:pPr lvl="0" algn="just">
              <a:lnSpc>
                <a:spcPts val="1500"/>
              </a:lnSpc>
            </a:pPr>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2016.7-2023.3    </a:t>
            </a:r>
            <a:r>
              <a:rPr sz="1400">
                <a:solidFill>
                  <a:prstClr val="black"/>
                </a:solidFill>
                <a:ea typeface="楷体" panose="02010609060101010101" pitchFamily="49" charset="-122"/>
                <a:cs typeface="Times New Roman" panose="02020603050405020304" pitchFamily="18" charset="0"/>
              </a:rPr>
              <a:t>四川师范大学化学与材料科学学院实验师</a:t>
            </a:r>
            <a:endParaRPr sz="1400">
              <a:solidFill>
                <a:prstClr val="black"/>
              </a:solidFill>
              <a:ea typeface="楷体" panose="02010609060101010101" pitchFamily="49" charset="-122"/>
              <a:cs typeface="Times New Roman" panose="02020603050405020304" pitchFamily="18" charset="0"/>
            </a:endParaRPr>
          </a:p>
        </p:txBody>
      </p:sp>
      <p:sp>
        <p:nvSpPr>
          <p:cNvPr id="17" name="TextBox 8"/>
          <p:cNvSpPr txBox="1"/>
          <p:nvPr/>
        </p:nvSpPr>
        <p:spPr>
          <a:xfrm>
            <a:off x="1459998" y="955204"/>
            <a:ext cx="1588002" cy="58356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3200" b="1" cap="all">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楷体" panose="02010609060101010101" pitchFamily="49" charset="-122"/>
                <a:ea typeface="楷体" panose="02010609060101010101" pitchFamily="49" charset="-122"/>
              </a:rPr>
              <a:t>易龙飞</a:t>
            </a:r>
            <a:endParaRPr lang="zh-CN" altLang="en-US" sz="3200" b="1" cap="all">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楷体" panose="02010609060101010101" pitchFamily="49" charset="-122"/>
              <a:ea typeface="楷体" panose="02010609060101010101"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53786"/>
            <a:ext cx="7559675" cy="726140"/>
          </a:xfrm>
          <a:prstGeom prst="rect">
            <a:avLst/>
          </a:prstGeom>
          <a:gradFill>
            <a:gsLst>
              <a:gs pos="0">
                <a:srgbClr val="03D4A8"/>
              </a:gs>
              <a:gs pos="25000">
                <a:srgbClr val="21D6E0"/>
              </a:gs>
              <a:gs pos="75000">
                <a:srgbClr val="0087E6"/>
              </a:gs>
              <a:gs pos="100000">
                <a:srgbClr val="005CBF"/>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8" name="文本框 11"/>
          <p:cNvSpPr txBox="1"/>
          <p:nvPr/>
        </p:nvSpPr>
        <p:spPr>
          <a:xfrm>
            <a:off x="0" y="47674"/>
            <a:ext cx="7374135" cy="461665"/>
          </a:xfrm>
          <a:prstGeom prst="rect">
            <a:avLst/>
          </a:prstGeom>
          <a:noFill/>
        </p:spPr>
        <p:txBody>
          <a:bodyPr wrap="none" rtlCol="0">
            <a:spAutoFit/>
          </a:bodyPr>
          <a:lstStyle/>
          <a:p>
            <a:r>
              <a:rPr lang="zh-CN" altLang="en-US" sz="2400" b="1">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功能复合材料                                             成员简介</a:t>
            </a:r>
            <a:endParaRPr lang="zh-CN" altLang="en-US" sz="2400" b="1">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6" name="图片 15"/>
          <p:cNvPicPr/>
          <p:nvPr/>
        </p:nvPicPr>
        <p:blipFill rotWithShape="1">
          <a:blip r:embed="rId1" cstate="print">
            <a:extLst>
              <a:ext uri="{28A0092B-C50C-407E-A947-70E740481C1C}">
                <a14:useLocalDpi xmlns:a14="http://schemas.microsoft.com/office/drawing/2010/main" val="0"/>
              </a:ext>
            </a:extLst>
          </a:blip>
          <a:srcRect l="1714" t="-402" r="78315" b="82265"/>
          <a:stretch>
            <a:fillRect/>
          </a:stretch>
        </p:blipFill>
        <p:spPr>
          <a:xfrm>
            <a:off x="271780" y="1068279"/>
            <a:ext cx="831600" cy="1166400"/>
          </a:xfrm>
          <a:prstGeom prst="rect">
            <a:avLst/>
          </a:prstGeom>
        </p:spPr>
      </p:pic>
      <p:sp>
        <p:nvSpPr>
          <p:cNvPr id="17" name="TextBox 8"/>
          <p:cNvSpPr txBox="1"/>
          <p:nvPr/>
        </p:nvSpPr>
        <p:spPr>
          <a:xfrm>
            <a:off x="1406534" y="1260636"/>
            <a:ext cx="1504950" cy="58477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3200" b="1" cap="all">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楷体" panose="02010609060101010101" pitchFamily="49" charset="-122"/>
                <a:ea typeface="楷体" panose="02010609060101010101" pitchFamily="49" charset="-122"/>
              </a:rPr>
              <a:t>王义</a:t>
            </a:r>
            <a:endParaRPr lang="zh-CN" altLang="en-US" sz="3200" b="1" cap="all">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楷体" panose="02010609060101010101" pitchFamily="49" charset="-122"/>
              <a:ea typeface="楷体" panose="02010609060101010101" pitchFamily="49" charset="-122"/>
            </a:endParaRPr>
          </a:p>
        </p:txBody>
      </p:sp>
      <p:sp>
        <p:nvSpPr>
          <p:cNvPr id="18" name="矩形 17"/>
          <p:cNvSpPr/>
          <p:nvPr/>
        </p:nvSpPr>
        <p:spPr>
          <a:xfrm>
            <a:off x="228600" y="3669030"/>
            <a:ext cx="6972300" cy="12382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28600" y="2816618"/>
            <a:ext cx="6972300" cy="363180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708460" y="708731"/>
            <a:ext cx="3671225" cy="15661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3011614" y="1173131"/>
            <a:ext cx="4303138" cy="1060450"/>
          </a:xfrm>
          <a:prstGeom prst="rect">
            <a:avLst/>
          </a:prstGeom>
          <a:noFill/>
        </p:spPr>
        <p:txBody>
          <a:bodyPr wrap="square" rtlCol="0">
            <a:spAutoFit/>
          </a:bodyPr>
          <a:lstStyle/>
          <a:p>
            <a:pPr algn="ctr">
              <a:lnSpc>
                <a:spcPct val="150000"/>
              </a:lnSpc>
              <a:buClrTx/>
              <a:buSzTx/>
              <a:buNone/>
            </a:pPr>
            <a:r>
              <a:rPr lang="zh-CN" altLang="en-US" sz="1400" b="1">
                <a:latin typeface="楷体" panose="02010609060101010101" pitchFamily="49" charset="-122"/>
                <a:ea typeface="楷体" panose="02010609060101010101" pitchFamily="49" charset="-122"/>
              </a:rPr>
              <a:t>博士，实验师，硕士生导师</a:t>
            </a:r>
            <a:endParaRPr lang="zh-CN" altLang="en-US" sz="1400" b="1">
              <a:latin typeface="楷体" panose="02010609060101010101" pitchFamily="49" charset="-122"/>
              <a:ea typeface="楷体" panose="02010609060101010101" pitchFamily="49" charset="-122"/>
            </a:endParaRPr>
          </a:p>
          <a:p>
            <a:pPr algn="ctr">
              <a:lnSpc>
                <a:spcPct val="150000"/>
              </a:lnSpc>
              <a:buClrTx/>
              <a:buSzTx/>
              <a:buNone/>
            </a:pPr>
            <a:r>
              <a:rPr lang="zh-CN" altLang="en-US" sz="1400" b="1">
                <a:latin typeface="楷体" panose="02010609060101010101" pitchFamily="49" charset="-122"/>
                <a:ea typeface="楷体" panose="02010609060101010101" pitchFamily="49" charset="-122"/>
              </a:rPr>
              <a:t>联系方式：四川师范大学第四教学楼610</a:t>
            </a:r>
            <a:endParaRPr lang="zh-CN" altLang="en-US" sz="1400" b="1">
              <a:latin typeface="楷体" panose="02010609060101010101" pitchFamily="49" charset="-122"/>
              <a:ea typeface="楷体" panose="02010609060101010101" pitchFamily="49" charset="-122"/>
            </a:endParaRPr>
          </a:p>
          <a:p>
            <a:pPr algn="ctr">
              <a:lnSpc>
                <a:spcPct val="150000"/>
              </a:lnSpc>
              <a:buClrTx/>
              <a:buSzTx/>
              <a:buFontTx/>
              <a:buNone/>
            </a:pPr>
            <a:r>
              <a:rPr lang="zh-CN" altLang="en-US" sz="1400" b="1">
                <a:latin typeface="楷体" panose="02010609060101010101" pitchFamily="49" charset="-122"/>
                <a:ea typeface="楷体" panose="02010609060101010101" pitchFamily="49" charset="-122"/>
              </a:rPr>
              <a:t>电子邮箱：</a:t>
            </a:r>
            <a:r>
              <a:rPr lang="en-US" altLang="zh-CN" sz="1400" b="1">
                <a:solidFill>
                  <a:srgbClr val="0000FF"/>
                </a:solidFill>
                <a:latin typeface="Times New Roman" panose="02020603050405020304" pitchFamily="18" charset="0"/>
                <a:ea typeface="楷体" panose="02010609060101010101" pitchFamily="49" charset="-122"/>
                <a:cs typeface="Times New Roman" panose="02020603050405020304" pitchFamily="18" charset="0"/>
              </a:rPr>
              <a:t>wangyi2020@sicnu.edu.cn</a:t>
            </a:r>
            <a:endParaRPr lang="en-US" altLang="zh-CN" sz="1400" b="1">
              <a:solidFill>
                <a:srgbClr val="0000FF"/>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4" name="TextBox 5"/>
          <p:cNvSpPr txBox="1"/>
          <p:nvPr/>
        </p:nvSpPr>
        <p:spPr>
          <a:xfrm>
            <a:off x="1484370" y="6283499"/>
            <a:ext cx="1504950" cy="58477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3200" b="1" cap="all">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楷体" panose="02010609060101010101" pitchFamily="49" charset="-122"/>
                <a:ea typeface="楷体" panose="02010609060101010101" pitchFamily="49" charset="-122"/>
              </a:rPr>
              <a:t>洪静</a:t>
            </a:r>
            <a:endParaRPr lang="zh-CN" altLang="en-US" sz="3200" b="1" cap="all">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楷体" panose="02010609060101010101" pitchFamily="49" charset="-122"/>
              <a:ea typeface="楷体" panose="02010609060101010101" pitchFamily="49" charset="-122"/>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l="6239" t="-470" r="1158" b="2508"/>
          <a:stretch>
            <a:fillRect/>
          </a:stretch>
        </p:blipFill>
        <p:spPr>
          <a:xfrm>
            <a:off x="299762" y="6004577"/>
            <a:ext cx="828132" cy="1142620"/>
          </a:xfrm>
          <a:prstGeom prst="rect">
            <a:avLst/>
          </a:prstGeom>
        </p:spPr>
      </p:pic>
      <p:sp>
        <p:nvSpPr>
          <p:cNvPr id="19" name="文本框 18"/>
          <p:cNvSpPr txBox="1"/>
          <p:nvPr/>
        </p:nvSpPr>
        <p:spPr>
          <a:xfrm>
            <a:off x="3060942" y="6125957"/>
            <a:ext cx="4191269" cy="1061829"/>
          </a:xfrm>
          <a:prstGeom prst="rect">
            <a:avLst/>
          </a:prstGeom>
          <a:noFill/>
        </p:spPr>
        <p:txBody>
          <a:bodyPr wrap="square" rtlCol="0">
            <a:spAutoFit/>
          </a:bodyPr>
          <a:lstStyle/>
          <a:p>
            <a:pPr algn="ctr">
              <a:lnSpc>
                <a:spcPct val="150000"/>
              </a:lnSpc>
            </a:pPr>
            <a:r>
              <a:rPr lang="zh-CN" altLang="en-US" sz="1400" b="1">
                <a:latin typeface="楷体" panose="02010609060101010101" pitchFamily="49" charset="-122"/>
                <a:ea typeface="楷体" panose="02010609060101010101" pitchFamily="49" charset="-122"/>
              </a:rPr>
              <a:t>博士，实验师</a:t>
            </a:r>
            <a:endParaRPr lang="en-US" altLang="zh-CN" sz="1400" b="1">
              <a:latin typeface="楷体" panose="02010609060101010101" pitchFamily="49" charset="-122"/>
              <a:ea typeface="楷体" panose="02010609060101010101" pitchFamily="49" charset="-122"/>
            </a:endParaRPr>
          </a:p>
          <a:p>
            <a:pPr algn="ctr">
              <a:lnSpc>
                <a:spcPct val="150000"/>
              </a:lnSpc>
            </a:pPr>
            <a:r>
              <a:rPr lang="zh-CN" altLang="en-US" sz="1400" b="1">
                <a:latin typeface="楷体" panose="02010609060101010101" pitchFamily="49" charset="-122"/>
                <a:ea typeface="楷体" panose="02010609060101010101" pitchFamily="49" charset="-122"/>
              </a:rPr>
              <a:t>联系方式：四川师范大学第四教学楼</a:t>
            </a:r>
            <a:r>
              <a:rPr lang="en-US" altLang="zh-CN" sz="1400" b="1">
                <a:latin typeface="Times New Roman" panose="02020603050405020304" pitchFamily="18" charset="0"/>
                <a:ea typeface="楷体" panose="02010609060101010101" pitchFamily="49" charset="-122"/>
                <a:cs typeface="Times New Roman" panose="02020603050405020304" pitchFamily="18" charset="0"/>
              </a:rPr>
              <a:t>103</a:t>
            </a:r>
            <a:endParaRPr lang="en-US" altLang="zh-CN" sz="1400" b="1">
              <a:latin typeface="Times New Roman" panose="02020603050405020304" pitchFamily="18" charset="0"/>
              <a:ea typeface="楷体" panose="02010609060101010101" pitchFamily="49" charset="-122"/>
              <a:cs typeface="Times New Roman" panose="02020603050405020304" pitchFamily="18" charset="0"/>
            </a:endParaRPr>
          </a:p>
          <a:p>
            <a:pPr algn="ctr">
              <a:lnSpc>
                <a:spcPct val="150000"/>
              </a:lnSpc>
            </a:pPr>
            <a:r>
              <a:rPr lang="zh-CN" altLang="en-US" sz="1400" b="1">
                <a:latin typeface="楷体" panose="02010609060101010101" pitchFamily="49" charset="-122"/>
                <a:ea typeface="楷体" panose="02010609060101010101" pitchFamily="49" charset="-122"/>
              </a:rPr>
              <a:t>电子邮箱：</a:t>
            </a:r>
            <a:r>
              <a:rPr lang="en-US" altLang="zh-CN" sz="1400" b="1">
                <a:solidFill>
                  <a:srgbClr val="0000FF"/>
                </a:solidFill>
                <a:latin typeface="Times New Roman" panose="02020603050405020304" pitchFamily="18" charset="0"/>
                <a:ea typeface="楷体" panose="02010609060101010101" pitchFamily="49" charset="-122"/>
                <a:cs typeface="Times New Roman" panose="02020603050405020304" pitchFamily="18" charset="0"/>
              </a:rPr>
              <a:t>hongjing@sicnu.edu.cn</a:t>
            </a:r>
            <a:endParaRPr lang="zh-CN" altLang="en-US" sz="1400" b="1">
              <a:solidFill>
                <a:srgbClr val="0000FF"/>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 name="文本框 1"/>
          <p:cNvSpPr txBox="1"/>
          <p:nvPr/>
        </p:nvSpPr>
        <p:spPr>
          <a:xfrm>
            <a:off x="279838" y="2437073"/>
            <a:ext cx="7219950" cy="2853690"/>
          </a:xfrm>
          <a:prstGeom prst="rect">
            <a:avLst/>
          </a:prstGeom>
          <a:noFill/>
        </p:spPr>
        <p:txBody>
          <a:bodyPr wrap="square" rtlCol="0">
            <a:spAutoFit/>
          </a:bodyPr>
          <a:lstStyle/>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个人简介</a:t>
            </a: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lvl="0" algn="just"/>
            <a:r>
              <a:rPr lang="zh-CN" altLang="en-US" sz="1600" b="1">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1400" b="1">
                <a:solidFill>
                  <a:prstClr val="black"/>
                </a:solidFill>
                <a:ea typeface="楷体" panose="02010609060101010101" pitchFamily="49" charset="-122"/>
                <a:cs typeface="Times New Roman" panose="02020603050405020304" pitchFamily="18" charset="0"/>
              </a:rPr>
              <a:t>王义</a:t>
            </a:r>
            <a:r>
              <a:rPr sz="1400" b="1">
                <a:solidFill>
                  <a:prstClr val="black"/>
                </a:solidFill>
                <a:ea typeface="楷体" panose="02010609060101010101" pitchFamily="49" charset="-122"/>
                <a:cs typeface="Times New Roman" panose="02020603050405020304" pitchFamily="18" charset="0"/>
              </a:rPr>
              <a:t>博士，主要研究方向为水凝胶材料的高性能化、功能化及相关理论问题。目前参与“十四五”国家重点研发计划“文化科技与现代服务业”重点专项，主持国家自然科学基金青年基金1项、省厅级及校级项目多项。以第一作者和通讯作者身份在Adv. </a:t>
            </a:r>
            <a:r>
              <a:rPr sz="1400" b="1" err="1">
                <a:solidFill>
                  <a:prstClr val="black"/>
                </a:solidFill>
                <a:ea typeface="楷体" panose="02010609060101010101" pitchFamily="49" charset="-122"/>
                <a:cs typeface="Times New Roman" panose="02020603050405020304" pitchFamily="18" charset="0"/>
              </a:rPr>
              <a:t>Funct</a:t>
            </a:r>
            <a:r>
              <a:rPr sz="1400" b="1">
                <a:solidFill>
                  <a:prstClr val="black"/>
                </a:solidFill>
                <a:ea typeface="楷体" panose="02010609060101010101" pitchFamily="49" charset="-122"/>
                <a:cs typeface="Times New Roman" panose="02020603050405020304" pitchFamily="18" charset="0"/>
              </a:rPr>
              <a:t>. Mater., Chem. Eng. J., </a:t>
            </a:r>
            <a:r>
              <a:rPr sz="1400" b="1" err="1">
                <a:solidFill>
                  <a:prstClr val="black"/>
                </a:solidFill>
                <a:ea typeface="楷体" panose="02010609060101010101" pitchFamily="49" charset="-122"/>
                <a:cs typeface="Times New Roman" panose="02020603050405020304" pitchFamily="18" charset="0"/>
              </a:rPr>
              <a:t>Carbohyd</a:t>
            </a:r>
            <a:r>
              <a:rPr sz="1400" b="1">
                <a:solidFill>
                  <a:prstClr val="black"/>
                </a:solidFill>
                <a:ea typeface="楷体" panose="02010609060101010101" pitchFamily="49" charset="-122"/>
                <a:cs typeface="Times New Roman" panose="02020603050405020304" pitchFamily="18" charset="0"/>
              </a:rPr>
              <a:t>. </a:t>
            </a:r>
            <a:r>
              <a:rPr sz="1400" b="1" err="1">
                <a:solidFill>
                  <a:prstClr val="black"/>
                </a:solidFill>
                <a:ea typeface="楷体" panose="02010609060101010101" pitchFamily="49" charset="-122"/>
                <a:cs typeface="Times New Roman" panose="02020603050405020304" pitchFamily="18" charset="0"/>
              </a:rPr>
              <a:t>Polym</a:t>
            </a:r>
            <a:r>
              <a:rPr sz="1400" b="1">
                <a:solidFill>
                  <a:prstClr val="black"/>
                </a:solidFill>
                <a:ea typeface="楷体" panose="02010609060101010101" pitchFamily="49" charset="-122"/>
                <a:cs typeface="Times New Roman" panose="02020603050405020304" pitchFamily="18" charset="0"/>
              </a:rPr>
              <a:t>., J. Mater. Chem. B, </a:t>
            </a:r>
            <a:r>
              <a:rPr sz="1400" b="1" err="1">
                <a:solidFill>
                  <a:prstClr val="black"/>
                </a:solidFill>
                <a:ea typeface="楷体" panose="02010609060101010101" pitchFamily="49" charset="-122"/>
                <a:cs typeface="Times New Roman" panose="02020603050405020304" pitchFamily="18" charset="0"/>
              </a:rPr>
              <a:t>Prog</a:t>
            </a:r>
            <a:r>
              <a:rPr sz="1400" b="1">
                <a:solidFill>
                  <a:prstClr val="black"/>
                </a:solidFill>
                <a:ea typeface="楷体" panose="02010609060101010101" pitchFamily="49" charset="-122"/>
                <a:cs typeface="Times New Roman" panose="02020603050405020304" pitchFamily="18" charset="0"/>
              </a:rPr>
              <a:t>. Org. Coat., </a:t>
            </a:r>
            <a:r>
              <a:rPr sz="1400" b="1" err="1">
                <a:solidFill>
                  <a:prstClr val="black"/>
                </a:solidFill>
                <a:ea typeface="楷体" panose="02010609060101010101" pitchFamily="49" charset="-122"/>
                <a:cs typeface="Times New Roman" panose="02020603050405020304" pitchFamily="18" charset="0"/>
              </a:rPr>
              <a:t>Polym</a:t>
            </a:r>
            <a:r>
              <a:rPr sz="1400" b="1">
                <a:solidFill>
                  <a:prstClr val="black"/>
                </a:solidFill>
                <a:ea typeface="楷体" panose="02010609060101010101" pitchFamily="49" charset="-122"/>
                <a:cs typeface="Times New Roman" panose="02020603050405020304" pitchFamily="18" charset="0"/>
              </a:rPr>
              <a:t>. Chem., Polymer等期刊上发表论文10余篇，担任Polymers期刊的客座编辑</a:t>
            </a:r>
            <a:r>
              <a:rPr lang="zh-CN" sz="1400" b="1">
                <a:solidFill>
                  <a:prstClr val="black"/>
                </a:solidFill>
                <a:ea typeface="楷体" panose="02010609060101010101" pitchFamily="49" charset="-122"/>
                <a:cs typeface="Times New Roman" panose="02020603050405020304" pitchFamily="18" charset="0"/>
              </a:rPr>
              <a:t>。</a:t>
            </a:r>
            <a:endParaRPr lang="zh-CN" sz="1400" b="1">
              <a:solidFill>
                <a:prstClr val="black"/>
              </a:solidFill>
              <a:ea typeface="楷体" panose="02010609060101010101" pitchFamily="49" charset="-122"/>
              <a:cs typeface="Times New Roman" panose="02020603050405020304" pitchFamily="18" charset="0"/>
            </a:endParaRPr>
          </a:p>
          <a:p>
            <a:pPr lvl="0" algn="just"/>
            <a:endParaRPr sz="1400" b="1">
              <a:solidFill>
                <a:prstClr val="black"/>
              </a:solidFill>
              <a:ea typeface="楷体" panose="02010609060101010101" pitchFamily="49" charset="-122"/>
              <a:cs typeface="Times New Roman" panose="02020603050405020304" pitchFamily="18" charset="0"/>
            </a:endParaRPr>
          </a:p>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教育背景</a:t>
            </a: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algn="just"/>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2015.9</a:t>
            </a:r>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sym typeface="+mn-ea"/>
              </a:rPr>
              <a:t>-</a:t>
            </a:r>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2020.7</a:t>
            </a:r>
            <a:r>
              <a:rPr lang="en-US" sz="1400">
                <a:solidFill>
                  <a:prstClr val="black"/>
                </a:solidFill>
                <a:ea typeface="楷体" panose="02010609060101010101" pitchFamily="49" charset="-122"/>
                <a:cs typeface="Times New Roman" panose="02020603050405020304" pitchFamily="18" charset="0"/>
              </a:rPr>
              <a:t>    </a:t>
            </a:r>
            <a:r>
              <a:rPr sz="1400">
                <a:solidFill>
                  <a:prstClr val="black"/>
                </a:solidFill>
                <a:ea typeface="楷体" panose="02010609060101010101" pitchFamily="49" charset="-122"/>
                <a:cs typeface="Times New Roman" panose="02020603050405020304" pitchFamily="18" charset="0"/>
              </a:rPr>
              <a:t>四川大学材料学，博士（导师：黄光速教授、吴锦荣教授）</a:t>
            </a:r>
            <a:endParaRPr sz="1400">
              <a:solidFill>
                <a:prstClr val="black"/>
              </a:solidFill>
              <a:ea typeface="楷体" panose="02010609060101010101" pitchFamily="49" charset="-122"/>
              <a:cs typeface="Times New Roman" panose="02020603050405020304" pitchFamily="18" charset="0"/>
            </a:endParaRPr>
          </a:p>
          <a:p>
            <a:pPr algn="just"/>
            <a:r>
              <a:rPr sz="14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2011.9-2015.7</a:t>
            </a:r>
            <a:r>
              <a:rPr lang="en-US" sz="1400">
                <a:solidFill>
                  <a:prstClr val="black"/>
                </a:solidFill>
                <a:ea typeface="楷体" panose="02010609060101010101" pitchFamily="49" charset="-122"/>
                <a:cs typeface="Times New Roman" panose="02020603050405020304" pitchFamily="18" charset="0"/>
              </a:rPr>
              <a:t>    </a:t>
            </a:r>
            <a:r>
              <a:rPr sz="1400">
                <a:solidFill>
                  <a:prstClr val="black"/>
                </a:solidFill>
                <a:ea typeface="楷体" panose="02010609060101010101" pitchFamily="49" charset="-122"/>
                <a:cs typeface="Times New Roman" panose="02020603050405020304" pitchFamily="18" charset="0"/>
              </a:rPr>
              <a:t>四川大学高分子材料与工程专业，学士</a:t>
            </a:r>
            <a:endParaRPr sz="1400">
              <a:solidFill>
                <a:prstClr val="black"/>
              </a:solidFill>
              <a:ea typeface="楷体" panose="02010609060101010101" pitchFamily="49" charset="-122"/>
              <a:cs typeface="Times New Roman" panose="02020603050405020304" pitchFamily="18" charset="0"/>
            </a:endParaRPr>
          </a:p>
          <a:p>
            <a:pPr algn="just"/>
            <a:endParaRPr sz="1400">
              <a:solidFill>
                <a:prstClr val="black"/>
              </a:solidFill>
              <a:ea typeface="楷体" panose="02010609060101010101" pitchFamily="49" charset="-122"/>
              <a:cs typeface="Times New Roman" panose="02020603050405020304" pitchFamily="18" charset="0"/>
            </a:endParaRPr>
          </a:p>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工作经历</a:t>
            </a:r>
            <a:endParaRPr lang="en-US" altLang="zh-CN" sz="1600" b="1" kern="10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1400">
                <a:solidFill>
                  <a:prstClr val="black"/>
                </a:solidFill>
                <a:latin typeface="Times New Roman" panose="02020603050405020304" pitchFamily="18" charset="0"/>
                <a:ea typeface="楷体" panose="02010609060101010101" pitchFamily="49" charset="-122"/>
                <a:cs typeface="Times New Roman" panose="02020603050405020304" pitchFamily="18" charset="0"/>
                <a:sym typeface="+mn-ea"/>
              </a:rPr>
              <a:t>2020.7</a:t>
            </a:r>
            <a:r>
              <a:rPr sz="1400">
                <a:solidFill>
                  <a:prstClr val="black"/>
                </a:solidFill>
                <a:ea typeface="楷体" panose="02010609060101010101" pitchFamily="49" charset="-122"/>
                <a:cs typeface="Times New Roman" panose="02020603050405020304" pitchFamily="18" charset="0"/>
                <a:sym typeface="+mn-ea"/>
              </a:rPr>
              <a:t>-</a:t>
            </a:r>
            <a:r>
              <a:rPr lang="zh-CN" altLang="en-US" sz="1400">
                <a:solidFill>
                  <a:prstClr val="black"/>
                </a:solidFill>
                <a:latin typeface="楷体" panose="02010609060101010101" pitchFamily="49" charset="-122"/>
                <a:ea typeface="楷体" panose="02010609060101010101" pitchFamily="49" charset="-122"/>
                <a:cs typeface="Times New Roman" panose="02020603050405020304" pitchFamily="18" charset="0"/>
                <a:sym typeface="+mn-ea"/>
              </a:rPr>
              <a:t>至今</a:t>
            </a:r>
            <a:r>
              <a:rPr lang="en-US" altLang="zh-CN" sz="1400">
                <a:solidFill>
                  <a:prstClr val="black"/>
                </a:solidFill>
                <a:latin typeface="楷体" panose="02010609060101010101" pitchFamily="49" charset="-122"/>
                <a:ea typeface="楷体" panose="02010609060101010101" pitchFamily="49" charset="-122"/>
                <a:cs typeface="Times New Roman" panose="02020603050405020304" pitchFamily="18" charset="0"/>
                <a:sym typeface="+mn-ea"/>
              </a:rPr>
              <a:t>    </a:t>
            </a:r>
            <a:r>
              <a:rPr lang="zh-CN" altLang="en-US" sz="1400">
                <a:solidFill>
                  <a:prstClr val="black"/>
                </a:solidFill>
                <a:latin typeface="楷体" panose="02010609060101010101" pitchFamily="49" charset="-122"/>
                <a:ea typeface="楷体" panose="02010609060101010101" pitchFamily="49" charset="-122"/>
                <a:cs typeface="Times New Roman" panose="02020603050405020304" pitchFamily="18" charset="0"/>
                <a:sym typeface="+mn-ea"/>
              </a:rPr>
              <a:t>四川师范大学化学与材料科学学院，实验师</a:t>
            </a:r>
            <a:endParaRPr sz="1400">
              <a:solidFill>
                <a:prstClr val="black"/>
              </a:solidFill>
              <a:ea typeface="楷体" panose="02010609060101010101" pitchFamily="49" charset="-122"/>
              <a:cs typeface="Times New Roman" panose="02020603050405020304" pitchFamily="18" charset="0"/>
            </a:endParaRPr>
          </a:p>
        </p:txBody>
      </p:sp>
      <p:sp>
        <p:nvSpPr>
          <p:cNvPr id="4" name="文本框 3"/>
          <p:cNvSpPr txBox="1"/>
          <p:nvPr/>
        </p:nvSpPr>
        <p:spPr>
          <a:xfrm>
            <a:off x="190303" y="7373563"/>
            <a:ext cx="7219950" cy="3036570"/>
          </a:xfrm>
          <a:prstGeom prst="rect">
            <a:avLst/>
          </a:prstGeom>
          <a:noFill/>
        </p:spPr>
        <p:txBody>
          <a:bodyPr wrap="square" rtlCol="0">
            <a:spAutoFit/>
          </a:bodyPr>
          <a:lstStyle/>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个人简介</a:t>
            </a: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lvl="0" algn="just"/>
            <a:r>
              <a:rPr lang="zh-CN" altLang="en-US" sz="1600" b="1">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sz="1400" b="1">
                <a:solidFill>
                  <a:prstClr val="black"/>
                </a:solidFill>
                <a:ea typeface="楷体" panose="02010609060101010101" pitchFamily="49" charset="-122"/>
                <a:cs typeface="Times New Roman" panose="02020603050405020304" pitchFamily="18" charset="0"/>
              </a:rPr>
              <a:t> 洪静博士，目前主要研究方向为有机/无机杂化材料，及其在聚合物中的协效阻燃抑烟和催化成炭机制研究。已在Chem. Eng. J., Composites Part B., J. Am. Chem. Soc., Small, Appl. Catal. B.,  Carbohyd. Polym., RSC Adv., Macromol. Mater. Eng., Nanotechnology, Inorg. Chim. Acta等SCI收录期刊上发表论文10余篇。</a:t>
            </a:r>
            <a:endParaRPr sz="1400" b="1">
              <a:solidFill>
                <a:prstClr val="black"/>
              </a:solidFill>
              <a:ea typeface="楷体" panose="02010609060101010101" pitchFamily="49" charset="-122"/>
              <a:cs typeface="Times New Roman" panose="02020603050405020304" pitchFamily="18" charset="0"/>
            </a:endParaRPr>
          </a:p>
          <a:p>
            <a:pPr lvl="0" algn="just"/>
            <a:endParaRPr lang="zh-CN" altLang="en-US" sz="1400" b="1" kern="10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a:p>
            <a:pPr lvl="0" algn="just"/>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教育背景</a:t>
            </a:r>
            <a:endParaRPr lang="en-US" altLang="zh-CN"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14000"/>
              </a:lnSpc>
              <a:spcAft>
                <a:spcPts val="100"/>
              </a:spcAft>
            </a:pPr>
            <a:r>
              <a:rPr lang="en-US" altLang="zh-CN" sz="1400">
                <a:latin typeface="Times New Roman" panose="02020603050405020304" pitchFamily="18" charset="0"/>
                <a:ea typeface="黑体" panose="02010609060101010101" pitchFamily="49" charset="-122"/>
                <a:cs typeface="Times New Roman" panose="02020603050405020304" pitchFamily="18" charset="0"/>
                <a:sym typeface="+mn-ea"/>
              </a:rPr>
              <a:t>2017.09-2021.12</a:t>
            </a:r>
            <a:r>
              <a:rPr lang="en-US" altLang="zh-CN" sz="1400">
                <a:latin typeface="黑体" panose="02010609060101010101" pitchFamily="49" charset="-122"/>
                <a:ea typeface="黑体" panose="02010609060101010101" pitchFamily="49" charset="-122"/>
                <a:sym typeface="+mn-ea"/>
              </a:rPr>
              <a:t>   </a:t>
            </a:r>
            <a:r>
              <a:rPr lang="zh-CN" altLang="en-US" sz="1400">
                <a:latin typeface="楷体" panose="02010609060101010101" pitchFamily="49" charset="-122"/>
                <a:ea typeface="楷体" panose="02010609060101010101" pitchFamily="49" charset="-122"/>
                <a:sym typeface="+mn-ea"/>
              </a:rPr>
              <a:t>厦门大学高分子化学与物理，博士（导师：戴李宗教授） </a:t>
            </a:r>
            <a:endParaRPr lang="en-US" altLang="zh-CN" sz="1400">
              <a:latin typeface="楷体" panose="02010609060101010101" pitchFamily="49" charset="-122"/>
              <a:ea typeface="楷体" panose="02010609060101010101" pitchFamily="49" charset="-122"/>
            </a:endParaRPr>
          </a:p>
          <a:p>
            <a:pPr>
              <a:lnSpc>
                <a:spcPct val="114000"/>
              </a:lnSpc>
              <a:spcAft>
                <a:spcPts val="100"/>
              </a:spcAft>
            </a:pPr>
            <a:r>
              <a:rPr lang="en-US" altLang="zh-CN" sz="1400">
                <a:latin typeface="Times New Roman" panose="02020603050405020304" pitchFamily="18" charset="0"/>
                <a:ea typeface="黑体" panose="02010609060101010101" pitchFamily="49" charset="-122"/>
                <a:cs typeface="Times New Roman" panose="02020603050405020304" pitchFamily="18" charset="0"/>
                <a:sym typeface="+mn-ea"/>
              </a:rPr>
              <a:t>2014.09-2017.06    </a:t>
            </a:r>
            <a:r>
              <a:rPr lang="en-US" altLang="zh-CN" sz="1400">
                <a:latin typeface="黑体" panose="02010609060101010101" pitchFamily="49" charset="-122"/>
                <a:ea typeface="黑体" panose="02010609060101010101" pitchFamily="49" charset="-122"/>
                <a:sym typeface="+mn-ea"/>
              </a:rPr>
              <a:t> </a:t>
            </a:r>
            <a:r>
              <a:rPr lang="zh-CN" altLang="en-US" sz="1400">
                <a:latin typeface="楷体" panose="02010609060101010101" pitchFamily="49" charset="-122"/>
                <a:ea typeface="楷体" panose="02010609060101010101" pitchFamily="49" charset="-122"/>
                <a:sym typeface="+mn-ea"/>
              </a:rPr>
              <a:t>西南大学高分子化学与物理，硕士 </a:t>
            </a:r>
            <a:endParaRPr lang="en-US" altLang="zh-CN" sz="1400">
              <a:latin typeface="楷体" panose="02010609060101010101" pitchFamily="49" charset="-122"/>
              <a:ea typeface="楷体" panose="02010609060101010101" pitchFamily="49" charset="-122"/>
            </a:endParaRPr>
          </a:p>
          <a:p>
            <a:pPr>
              <a:lnSpc>
                <a:spcPct val="114000"/>
              </a:lnSpc>
              <a:spcAft>
                <a:spcPts val="100"/>
              </a:spcAft>
            </a:pPr>
            <a:r>
              <a:rPr lang="en-US" altLang="zh-CN" sz="1400">
                <a:latin typeface="Times New Roman" panose="02020603050405020304" pitchFamily="18" charset="0"/>
                <a:ea typeface="黑体" panose="02010609060101010101" pitchFamily="49" charset="-122"/>
                <a:cs typeface="Times New Roman" panose="02020603050405020304" pitchFamily="18" charset="0"/>
                <a:sym typeface="+mn-ea"/>
              </a:rPr>
              <a:t>2010.09-2014.06</a:t>
            </a:r>
            <a:r>
              <a:rPr lang="en-US" altLang="zh-CN" sz="1400">
                <a:latin typeface="黑体" panose="02010609060101010101" pitchFamily="49" charset="-122"/>
                <a:ea typeface="黑体" panose="02010609060101010101" pitchFamily="49" charset="-122"/>
                <a:sym typeface="+mn-ea"/>
              </a:rPr>
              <a:t>   </a:t>
            </a:r>
            <a:r>
              <a:rPr lang="zh-CN" altLang="en-US" sz="1400">
                <a:latin typeface="楷体" panose="02010609060101010101" pitchFamily="49" charset="-122"/>
                <a:ea typeface="楷体" panose="02010609060101010101" pitchFamily="49" charset="-122"/>
                <a:sym typeface="+mn-ea"/>
              </a:rPr>
              <a:t>四川师范大学材料化学，学士</a:t>
            </a:r>
            <a:endParaRPr lang="en-US" altLang="zh-CN" sz="1400">
              <a:latin typeface="楷体" panose="02010609060101010101" pitchFamily="49" charset="-122"/>
              <a:ea typeface="楷体" panose="02010609060101010101" pitchFamily="49" charset="-122"/>
            </a:endParaRPr>
          </a:p>
          <a:p>
            <a:pPr algn="just"/>
            <a:endParaRPr sz="1400">
              <a:solidFill>
                <a:prstClr val="black"/>
              </a:solidFill>
              <a:ea typeface="楷体" panose="02010609060101010101" pitchFamily="49" charset="-122"/>
              <a:cs typeface="Times New Roman" panose="02020603050405020304" pitchFamily="18" charset="0"/>
            </a:endParaRPr>
          </a:p>
          <a:p>
            <a:pPr lvl="0" algn="just">
              <a:lnSpc>
                <a:spcPts val="1500"/>
              </a:lnSpc>
            </a:pPr>
            <a:r>
              <a:rPr lang="zh-CN" altLang="en-US" sz="1600" b="1" kern="100">
                <a:solidFill>
                  <a:srgbClr val="ED7D31"/>
                </a:solidFill>
                <a:latin typeface="Times New Roman" panose="02020603050405020304" pitchFamily="18" charset="0"/>
                <a:ea typeface="微软雅黑" panose="020B0503020204020204" pitchFamily="34" charset="-122"/>
                <a:cs typeface="Times New Roman" panose="02020603050405020304" pitchFamily="18" charset="0"/>
              </a:rPr>
              <a:t>工作经历</a:t>
            </a:r>
            <a:endParaRPr lang="en-US" altLang="zh-CN" sz="1600" b="1" kern="10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1400">
                <a:solidFill>
                  <a:prstClr val="black"/>
                </a:solidFill>
                <a:latin typeface="Times New Roman" panose="02020603050405020304" pitchFamily="18" charset="0"/>
                <a:ea typeface="楷体" panose="02010609060101010101" pitchFamily="49" charset="-122"/>
                <a:cs typeface="Times New Roman" panose="02020603050405020304" pitchFamily="18" charset="0"/>
                <a:sym typeface="+mn-ea"/>
              </a:rPr>
              <a:t>2020.7</a:t>
            </a:r>
            <a:r>
              <a:rPr sz="1400">
                <a:solidFill>
                  <a:prstClr val="black"/>
                </a:solidFill>
                <a:ea typeface="楷体" panose="02010609060101010101" pitchFamily="49" charset="-122"/>
                <a:cs typeface="Times New Roman" panose="02020603050405020304" pitchFamily="18" charset="0"/>
                <a:sym typeface="+mn-ea"/>
              </a:rPr>
              <a:t>-</a:t>
            </a:r>
            <a:r>
              <a:rPr lang="zh-CN" altLang="en-US" sz="1400">
                <a:solidFill>
                  <a:prstClr val="black"/>
                </a:solidFill>
                <a:latin typeface="楷体" panose="02010609060101010101" pitchFamily="49" charset="-122"/>
                <a:ea typeface="楷体" panose="02010609060101010101" pitchFamily="49" charset="-122"/>
                <a:cs typeface="Times New Roman" panose="02020603050405020304" pitchFamily="18" charset="0"/>
                <a:sym typeface="+mn-ea"/>
              </a:rPr>
              <a:t>至今</a:t>
            </a:r>
            <a:r>
              <a:rPr lang="en-US" altLang="zh-CN" sz="1400">
                <a:solidFill>
                  <a:prstClr val="black"/>
                </a:solidFill>
                <a:latin typeface="楷体" panose="02010609060101010101" pitchFamily="49" charset="-122"/>
                <a:ea typeface="楷体" panose="02010609060101010101" pitchFamily="49" charset="-122"/>
                <a:cs typeface="Times New Roman" panose="02020603050405020304" pitchFamily="18" charset="0"/>
                <a:sym typeface="+mn-ea"/>
              </a:rPr>
              <a:t>    </a:t>
            </a:r>
            <a:r>
              <a:rPr lang="zh-CN" altLang="en-US" sz="1400">
                <a:solidFill>
                  <a:prstClr val="black"/>
                </a:solidFill>
                <a:latin typeface="楷体" panose="02010609060101010101" pitchFamily="49" charset="-122"/>
                <a:ea typeface="楷体" panose="02010609060101010101" pitchFamily="49" charset="-122"/>
                <a:cs typeface="Times New Roman" panose="02020603050405020304" pitchFamily="18" charset="0"/>
                <a:sym typeface="+mn-ea"/>
              </a:rPr>
              <a:t>四川师范大学化学与材料科学学院，实验师</a:t>
            </a:r>
            <a:endParaRPr sz="1400">
              <a:solidFill>
                <a:prstClr val="black"/>
              </a:solidFill>
              <a:ea typeface="楷体" panose="02010609060101010101" pitchFamily="49" charset="-122"/>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gradFill>
            <a:gsLst>
              <a:gs pos="0">
                <a:srgbClr val="03D4A8"/>
              </a:gs>
              <a:gs pos="25000">
                <a:srgbClr val="21D6E0"/>
              </a:gs>
              <a:gs pos="75000">
                <a:srgbClr val="0087E6"/>
              </a:gs>
              <a:gs pos="100000">
                <a:srgbClr val="005CBF"/>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7" name="文本框 11"/>
          <p:cNvSpPr txBox="1"/>
          <p:nvPr/>
        </p:nvSpPr>
        <p:spPr>
          <a:xfrm>
            <a:off x="0" y="47674"/>
            <a:ext cx="7559675" cy="460375"/>
          </a:xfrm>
          <a:prstGeom prst="rect">
            <a:avLst/>
          </a:prstGeom>
          <a:noFill/>
        </p:spPr>
        <p:txBody>
          <a:bodyPr wrap="square" rtlCol="0">
            <a:spAutoFit/>
          </a:bodyPr>
          <a:lstStyle/>
          <a:p>
            <a:r>
              <a:rPr lang="zh-CN" altLang="en-US" sz="2400" b="1">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功能复合材料                                     代表性成果介绍</a:t>
            </a:r>
            <a:endParaRPr lang="zh-CN" altLang="en-US" sz="2400" b="1">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304800" y="703836"/>
            <a:ext cx="6965575" cy="9973131"/>
          </a:xfrm>
          <a:prstGeom prst="rect">
            <a:avLst/>
          </a:prstGeom>
        </p:spPr>
      </p:pic>
    </p:spTree>
  </p:cSld>
  <p:clrMapOvr>
    <a:masterClrMapping/>
  </p:clrMapOvr>
</p:sld>
</file>

<file path=ppt/tags/tag1.xml><?xml version="1.0" encoding="utf-8"?>
<p:tagLst xmlns:p="http://schemas.openxmlformats.org/presentationml/2006/main">
  <p:tag name="KSO_WPP_MARK_KEY" val="10521a44-034c-48cb-b47a-c89c329b2ab1"/>
  <p:tag name="COMMONDATA" val="eyJoZGlkIjoiZTBkYzAyOGQ3MDRjZjljMTAzZjA0ZjljMjE2NzE2NDI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4688</Words>
  <Application>WPS 演示</Application>
  <PresentationFormat>自定义</PresentationFormat>
  <Paragraphs>196</Paragraphs>
  <Slides>8</Slides>
  <Notes>3</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8</vt:i4>
      </vt:variant>
    </vt:vector>
  </HeadingPairs>
  <TitlesOfParts>
    <vt:vector size="22" baseType="lpstr">
      <vt:lpstr>Arial</vt:lpstr>
      <vt:lpstr>宋体</vt:lpstr>
      <vt:lpstr>Wingdings</vt:lpstr>
      <vt:lpstr>Impact</vt:lpstr>
      <vt:lpstr>Yu Gothic UI Semibold</vt:lpstr>
      <vt:lpstr>方正姚体</vt:lpstr>
      <vt:lpstr>微软雅黑</vt:lpstr>
      <vt:lpstr>Times New Roman</vt:lpstr>
      <vt:lpstr>楷体</vt:lpstr>
      <vt:lpstr>黑体</vt:lpstr>
      <vt:lpstr>Calibri</vt:lpstr>
      <vt:lpstr>Arial Unicode MS</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赵丽娟</cp:lastModifiedBy>
  <cp:revision>118</cp:revision>
  <dcterms:created xsi:type="dcterms:W3CDTF">2021-04-15T01:50:00Z</dcterms:created>
  <dcterms:modified xsi:type="dcterms:W3CDTF">2023-03-20T01:26:45Z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86F5B722E3BE4C409DA4AF77996241E2</vt:lpwstr>
  </property>
</Properties>
</file>