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70" r:id="rId6"/>
    <p:sldId id="261" r:id="rId7"/>
    <p:sldId id="264" r:id="rId8"/>
    <p:sldId id="274" r:id="rId9"/>
    <p:sldId id="269" r:id="rId10"/>
    <p:sldId id="263" r:id="rId11"/>
    <p:sldId id="268" r:id="rId12"/>
    <p:sldId id="271" r:id="rId13"/>
    <p:sldId id="272" r:id="rId14"/>
    <p:sldId id="273" r:id="rId15"/>
    <p:sldId id="262" r:id="rId16"/>
  </p:sldIdLst>
  <p:sldSz cx="7559675" cy="10691495"/>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22"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72" autoAdjust="0"/>
    <p:restoredTop sz="94660"/>
  </p:normalViewPr>
  <p:slideViewPr>
    <p:cSldViewPr snapToGrid="0" showGuides="1">
      <p:cViewPr>
        <p:scale>
          <a:sx n="33" d="100"/>
          <a:sy n="33" d="100"/>
        </p:scale>
        <p:origin x="3804" y="1218"/>
      </p:cViewPr>
      <p:guideLst>
        <p:guide orient="horz" pos="3322"/>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gs" Target="tags/tag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5"/>
            </a:lvl1pPr>
            <a:lvl2pPr marL="377825" indent="0" algn="ctr">
              <a:buNone/>
              <a:defRPr sz="1655"/>
            </a:lvl2pPr>
            <a:lvl3pPr marL="755650" indent="0" algn="ctr">
              <a:buNone/>
              <a:defRPr sz="1490"/>
            </a:lvl3pPr>
            <a:lvl4pPr marL="1134110" indent="0" algn="ctr">
              <a:buNone/>
              <a:defRPr sz="1325"/>
            </a:lvl4pPr>
            <a:lvl5pPr marL="1511935" indent="0" algn="ctr">
              <a:buNone/>
              <a:defRPr sz="1325"/>
            </a:lvl5pPr>
            <a:lvl6pPr marL="1889760" indent="0" algn="ctr">
              <a:buNone/>
              <a:defRPr sz="1325"/>
            </a:lvl6pPr>
            <a:lvl7pPr marL="2267585" indent="0" algn="ctr">
              <a:buNone/>
              <a:defRPr sz="1325"/>
            </a:lvl7pPr>
            <a:lvl8pPr marL="2646045" indent="0" algn="ctr">
              <a:buNone/>
              <a:defRPr sz="1325"/>
            </a:lvl8pPr>
            <a:lvl9pPr marL="3023870" indent="0" algn="ctr">
              <a:buNone/>
              <a:defRPr sz="132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5">
                <a:solidFill>
                  <a:schemeClr val="tx1"/>
                </a:solidFill>
              </a:defRPr>
            </a:lvl1pPr>
            <a:lvl2pPr marL="377825" indent="0">
              <a:buNone/>
              <a:defRPr sz="1655">
                <a:solidFill>
                  <a:schemeClr val="tx1">
                    <a:tint val="75000"/>
                  </a:schemeClr>
                </a:solidFill>
              </a:defRPr>
            </a:lvl2pPr>
            <a:lvl3pPr marL="755650" indent="0">
              <a:buNone/>
              <a:defRPr sz="1490">
                <a:solidFill>
                  <a:schemeClr val="tx1">
                    <a:tint val="75000"/>
                  </a:schemeClr>
                </a:solidFill>
              </a:defRPr>
            </a:lvl3pPr>
            <a:lvl4pPr marL="1134110" indent="0">
              <a:buNone/>
              <a:defRPr sz="1325">
                <a:solidFill>
                  <a:schemeClr val="tx1">
                    <a:tint val="75000"/>
                  </a:schemeClr>
                </a:solidFill>
              </a:defRPr>
            </a:lvl4pPr>
            <a:lvl5pPr marL="1511935" indent="0">
              <a:buNone/>
              <a:defRPr sz="1325">
                <a:solidFill>
                  <a:schemeClr val="tx1">
                    <a:tint val="75000"/>
                  </a:schemeClr>
                </a:solidFill>
              </a:defRPr>
            </a:lvl5pPr>
            <a:lvl6pPr marL="1889760" indent="0">
              <a:buNone/>
              <a:defRPr sz="1325">
                <a:solidFill>
                  <a:schemeClr val="tx1">
                    <a:tint val="75000"/>
                  </a:schemeClr>
                </a:solidFill>
              </a:defRPr>
            </a:lvl6pPr>
            <a:lvl7pPr marL="2267585" indent="0">
              <a:buNone/>
              <a:defRPr sz="1325">
                <a:solidFill>
                  <a:schemeClr val="tx1">
                    <a:tint val="75000"/>
                  </a:schemeClr>
                </a:solidFill>
              </a:defRPr>
            </a:lvl7pPr>
            <a:lvl8pPr marL="2646045" indent="0">
              <a:buNone/>
              <a:defRPr sz="1325">
                <a:solidFill>
                  <a:schemeClr val="tx1">
                    <a:tint val="75000"/>
                  </a:schemeClr>
                </a:solidFill>
              </a:defRPr>
            </a:lvl8pPr>
            <a:lvl9pPr marL="3023870" indent="0">
              <a:buNone/>
              <a:defRPr sz="132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520713" y="3905482"/>
            <a:ext cx="3198096"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3827086" y="3905482"/>
            <a:ext cx="3213847"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5"/>
            </a:lvl3pPr>
            <a:lvl4pPr>
              <a:defRPr sz="1655"/>
            </a:lvl4pPr>
            <a:lvl5pPr>
              <a:defRPr sz="1655"/>
            </a:lvl5pPr>
            <a:lvl6pPr>
              <a:defRPr sz="1655"/>
            </a:lvl6pPr>
            <a:lvl7pPr>
              <a:defRPr sz="1655"/>
            </a:lvl7pPr>
            <a:lvl8pPr>
              <a:defRPr sz="1655"/>
            </a:lvl8pPr>
            <a:lvl9pPr>
              <a:defRPr sz="165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825" indent="0">
              <a:buNone/>
              <a:defRPr sz="2315"/>
            </a:lvl2pPr>
            <a:lvl3pPr marL="755650" indent="0">
              <a:buNone/>
              <a:defRPr sz="1985"/>
            </a:lvl3pPr>
            <a:lvl4pPr marL="1134110" indent="0">
              <a:buNone/>
              <a:defRPr sz="1655"/>
            </a:lvl4pPr>
            <a:lvl5pPr marL="1511935" indent="0">
              <a:buNone/>
              <a:defRPr sz="1655"/>
            </a:lvl5pPr>
            <a:lvl6pPr marL="1889760" indent="0">
              <a:buNone/>
              <a:defRPr sz="1655"/>
            </a:lvl6pPr>
            <a:lvl7pPr marL="2267585" indent="0">
              <a:buNone/>
              <a:defRPr sz="1655"/>
            </a:lvl7pPr>
            <a:lvl8pPr marL="2646045" indent="0">
              <a:buNone/>
              <a:defRPr sz="1655"/>
            </a:lvl8pPr>
            <a:lvl9pPr marL="3023870" indent="0">
              <a:buNone/>
              <a:defRPr sz="1655"/>
            </a:lvl9pPr>
          </a:lstStyle>
          <a:p>
            <a:r>
              <a:rPr lang="zh-CN" altLang="en-US"/>
              <a:t>单击图标添加图片</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0">
                <a:solidFill>
                  <a:schemeClr val="tx1">
                    <a:tint val="75000"/>
                  </a:schemeClr>
                </a:solidFill>
              </a:defRPr>
            </a:lvl1p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0">
                <a:solidFill>
                  <a:schemeClr val="tx1">
                    <a:tint val="75000"/>
                  </a:schemeClr>
                </a:solidFill>
              </a:defRPr>
            </a:lvl1pPr>
          </a:lstStyle>
          <a:p>
            <a:fld id="{3D1A4755-7374-41EC-8EB5-85C44AD8C80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55650" rtl="0" eaLnBrk="1" latinLnBrk="0" hangingPunct="1">
        <a:lnSpc>
          <a:spcPct val="90000"/>
        </a:lnSpc>
        <a:spcBef>
          <a:spcPct val="0"/>
        </a:spcBef>
        <a:buNone/>
        <a:defRPr sz="3635" kern="1200">
          <a:solidFill>
            <a:schemeClr val="tx1"/>
          </a:solidFill>
          <a:latin typeface="+mj-lt"/>
          <a:ea typeface="+mj-ea"/>
          <a:cs typeface="+mj-cs"/>
        </a:defRPr>
      </a:lvl1pPr>
    </p:titleStyle>
    <p:bodyStyle>
      <a:lvl1pPr marL="189230" indent="-189230" algn="l" defTabSz="755650" rtl="0" eaLnBrk="1" latinLnBrk="0" hangingPunct="1">
        <a:lnSpc>
          <a:spcPct val="90000"/>
        </a:lnSpc>
        <a:spcBef>
          <a:spcPts val="825"/>
        </a:spcBef>
        <a:buFont typeface="Arial" panose="020B0604020202020204" pitchFamily="34" charset="0"/>
        <a:buChar char="•"/>
        <a:defRPr sz="2315" kern="1200">
          <a:solidFill>
            <a:schemeClr val="tx1"/>
          </a:solidFill>
          <a:latin typeface="+mn-lt"/>
          <a:ea typeface="+mn-ea"/>
          <a:cs typeface="+mn-cs"/>
        </a:defRPr>
      </a:lvl1pPr>
      <a:lvl2pPr marL="567055" indent="-189230" algn="l" defTabSz="755650" rtl="0" eaLnBrk="1" latinLnBrk="0" hangingPunct="1">
        <a:lnSpc>
          <a:spcPct val="90000"/>
        </a:lnSpc>
        <a:spcBef>
          <a:spcPts val="415"/>
        </a:spcBef>
        <a:buFont typeface="Arial" panose="020B0604020202020204" pitchFamily="34" charset="0"/>
        <a:buChar char="•"/>
        <a:defRPr sz="1985" kern="1200">
          <a:solidFill>
            <a:schemeClr val="tx1"/>
          </a:solidFill>
          <a:latin typeface="+mn-lt"/>
          <a:ea typeface="+mn-ea"/>
          <a:cs typeface="+mn-cs"/>
        </a:defRPr>
      </a:lvl2pPr>
      <a:lvl3pPr marL="944880" indent="-189230" algn="l" defTabSz="755650" rtl="0" eaLnBrk="1" latinLnBrk="0" hangingPunct="1">
        <a:lnSpc>
          <a:spcPct val="90000"/>
        </a:lnSpc>
        <a:spcBef>
          <a:spcPts val="415"/>
        </a:spcBef>
        <a:buFont typeface="Arial" panose="020B0604020202020204" pitchFamily="34" charset="0"/>
        <a:buChar char="•"/>
        <a:defRPr sz="1655" kern="1200">
          <a:solidFill>
            <a:schemeClr val="tx1"/>
          </a:solidFill>
          <a:latin typeface="+mn-lt"/>
          <a:ea typeface="+mn-ea"/>
          <a:cs typeface="+mn-cs"/>
        </a:defRPr>
      </a:lvl3pPr>
      <a:lvl4pPr marL="132270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4pPr>
      <a:lvl5pPr marL="17011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5pPr>
      <a:lvl6pPr marL="207899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6pPr>
      <a:lvl7pPr marL="245681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7pPr>
      <a:lvl8pPr marL="283464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8pPr>
      <a:lvl9pPr marL="32124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9pPr>
    </p:bodyStyle>
    <p:otherStyle>
      <a:defPPr>
        <a:defRPr lang="en-US"/>
      </a:defPPr>
      <a:lvl1pPr marL="0" algn="l" defTabSz="755650" rtl="0" eaLnBrk="1" latinLnBrk="0" hangingPunct="1">
        <a:defRPr sz="1490" kern="1200">
          <a:solidFill>
            <a:schemeClr val="tx1"/>
          </a:solidFill>
          <a:latin typeface="+mn-lt"/>
          <a:ea typeface="+mn-ea"/>
          <a:cs typeface="+mn-cs"/>
        </a:defRPr>
      </a:lvl1pPr>
      <a:lvl2pPr marL="377825" algn="l" defTabSz="755650" rtl="0" eaLnBrk="1" latinLnBrk="0" hangingPunct="1">
        <a:defRPr sz="1490" kern="1200">
          <a:solidFill>
            <a:schemeClr val="tx1"/>
          </a:solidFill>
          <a:latin typeface="+mn-lt"/>
          <a:ea typeface="+mn-ea"/>
          <a:cs typeface="+mn-cs"/>
        </a:defRPr>
      </a:lvl2pPr>
      <a:lvl3pPr marL="755650" algn="l" defTabSz="755650" rtl="0" eaLnBrk="1" latinLnBrk="0" hangingPunct="1">
        <a:defRPr sz="1490" kern="1200">
          <a:solidFill>
            <a:schemeClr val="tx1"/>
          </a:solidFill>
          <a:latin typeface="+mn-lt"/>
          <a:ea typeface="+mn-ea"/>
          <a:cs typeface="+mn-cs"/>
        </a:defRPr>
      </a:lvl3pPr>
      <a:lvl4pPr marL="1134110" algn="l" defTabSz="755650" rtl="0" eaLnBrk="1" latinLnBrk="0" hangingPunct="1">
        <a:defRPr sz="1490" kern="1200">
          <a:solidFill>
            <a:schemeClr val="tx1"/>
          </a:solidFill>
          <a:latin typeface="+mn-lt"/>
          <a:ea typeface="+mn-ea"/>
          <a:cs typeface="+mn-cs"/>
        </a:defRPr>
      </a:lvl4pPr>
      <a:lvl5pPr marL="1511935" algn="l" defTabSz="755650" rtl="0" eaLnBrk="1" latinLnBrk="0" hangingPunct="1">
        <a:defRPr sz="1490" kern="1200">
          <a:solidFill>
            <a:schemeClr val="tx1"/>
          </a:solidFill>
          <a:latin typeface="+mn-lt"/>
          <a:ea typeface="+mn-ea"/>
          <a:cs typeface="+mn-cs"/>
        </a:defRPr>
      </a:lvl5pPr>
      <a:lvl6pPr marL="1889760" algn="l" defTabSz="755650" rtl="0" eaLnBrk="1" latinLnBrk="0" hangingPunct="1">
        <a:defRPr sz="1490" kern="1200">
          <a:solidFill>
            <a:schemeClr val="tx1"/>
          </a:solidFill>
          <a:latin typeface="+mn-lt"/>
          <a:ea typeface="+mn-ea"/>
          <a:cs typeface="+mn-cs"/>
        </a:defRPr>
      </a:lvl6pPr>
      <a:lvl7pPr marL="2267585" algn="l" defTabSz="755650" rtl="0" eaLnBrk="1" latinLnBrk="0" hangingPunct="1">
        <a:defRPr sz="1490" kern="1200">
          <a:solidFill>
            <a:schemeClr val="tx1"/>
          </a:solidFill>
          <a:latin typeface="+mn-lt"/>
          <a:ea typeface="+mn-ea"/>
          <a:cs typeface="+mn-cs"/>
        </a:defRPr>
      </a:lvl7pPr>
      <a:lvl8pPr marL="2646045" algn="l" defTabSz="755650" rtl="0" eaLnBrk="1" latinLnBrk="0" hangingPunct="1">
        <a:defRPr sz="1490" kern="1200">
          <a:solidFill>
            <a:schemeClr val="tx1"/>
          </a:solidFill>
          <a:latin typeface="+mn-lt"/>
          <a:ea typeface="+mn-ea"/>
          <a:cs typeface="+mn-cs"/>
        </a:defRPr>
      </a:lvl8pPr>
      <a:lvl9pPr marL="3023870" algn="l" defTabSz="755650"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9.jpeg"/><Relationship Id="rId7" Type="http://schemas.openxmlformats.org/officeDocument/2006/relationships/image" Target="../media/image8.jpeg"/><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3787"/>
            <a:ext cx="7559675" cy="5365375"/>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t="100000" r="100000"/>
            </a:path>
            <a:tileRect l="-100000" b="-10000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6" name="文本框 5"/>
          <p:cNvSpPr txBox="1"/>
          <p:nvPr/>
        </p:nvSpPr>
        <p:spPr>
          <a:xfrm>
            <a:off x="38556" y="44589"/>
            <a:ext cx="3647152"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四川师范大学化学与材料科学学院</a:t>
            </a:r>
            <a:endPar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7" name="文本框 6"/>
          <p:cNvSpPr txBox="1"/>
          <p:nvPr/>
        </p:nvSpPr>
        <p:spPr>
          <a:xfrm>
            <a:off x="6451679" y="50722"/>
            <a:ext cx="1107996"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团队介绍</a:t>
            </a:r>
            <a:endPar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8" name="文本框 7"/>
          <p:cNvSpPr txBox="1"/>
          <p:nvPr/>
        </p:nvSpPr>
        <p:spPr>
          <a:xfrm>
            <a:off x="326275" y="2924373"/>
            <a:ext cx="6955750" cy="769441"/>
          </a:xfrm>
          <a:prstGeom prst="rect">
            <a:avLst/>
          </a:prstGeom>
          <a:noFill/>
        </p:spPr>
        <p:txBody>
          <a:bodyPr wrap="none" rtlCol="0">
            <a:spAutoFit/>
          </a:bodyPr>
          <a:lstStyle/>
          <a:p>
            <a:r>
              <a:rPr lang="zh-CN" altLang="en-US" sz="4400" b="1" dirty="0">
                <a:ln w="22225">
                  <a:solidFill>
                    <a:schemeClr val="accent2"/>
                  </a:solidFill>
                  <a:prstDash val="solid"/>
                </a:ln>
                <a:solidFill>
                  <a:schemeClr val="bg1"/>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rPr>
              <a:t>水处理材料与技术研究团队</a:t>
            </a:r>
            <a:endParaRPr lang="zh-CN" altLang="en-US" sz="4400" b="1" dirty="0">
              <a:ln w="22225">
                <a:solidFill>
                  <a:schemeClr val="accent2"/>
                </a:solidFill>
                <a:prstDash val="solid"/>
              </a:ln>
              <a:solidFill>
                <a:schemeClr val="bg1"/>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endParaRPr>
          </a:p>
        </p:txBody>
      </p:sp>
      <p:sp>
        <p:nvSpPr>
          <p:cNvPr id="11" name="文本框 10"/>
          <p:cNvSpPr txBox="1"/>
          <p:nvPr/>
        </p:nvSpPr>
        <p:spPr>
          <a:xfrm>
            <a:off x="326275" y="3771986"/>
            <a:ext cx="6391493" cy="1205266"/>
          </a:xfrm>
          <a:prstGeom prst="rect">
            <a:avLst/>
          </a:prstGeom>
          <a:noFill/>
        </p:spPr>
        <p:txBody>
          <a:bodyPr wrap="none" rtlCol="0">
            <a:spAutoFit/>
          </a:bodyPr>
          <a:lstStyle/>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团队负责人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刘咏 教授</a:t>
            </a:r>
            <a:endPar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 系 方 式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liuyong75@sicnu.edu.cn</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办 公 地 址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四川师范大学狮子山校区化学楼</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508</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教</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604</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 name="圆角矩形 17"/>
          <p:cNvSpPr/>
          <p:nvPr/>
        </p:nvSpPr>
        <p:spPr>
          <a:xfrm>
            <a:off x="4310743" y="751304"/>
            <a:ext cx="2971282" cy="1723044"/>
          </a:xfrm>
          <a:prstGeom prst="round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26275" y="7428343"/>
            <a:ext cx="6907124" cy="2982035"/>
          </a:xfrm>
          <a:prstGeom prst="rect">
            <a:avLst/>
          </a:prstGeom>
          <a:noFill/>
        </p:spPr>
        <p:txBody>
          <a:bodyPr wrap="square" rtlCol="0">
            <a:spAutoFit/>
          </a:bodyPr>
          <a:lstStyle/>
          <a:p>
            <a:pPr>
              <a:lnSpc>
                <a:spcPct val="150000"/>
              </a:lnSpc>
            </a:pP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团队研究方向</a:t>
            </a:r>
            <a:endParaRPr lang="en-US" altLang="zh-CN" sz="2000" b="1" dirty="0">
              <a:solidFill>
                <a:schemeClr val="accent6">
                  <a:lumMod val="75000"/>
                </a:schemeClr>
              </a:solidFill>
              <a:latin typeface="微软雅黑" panose="020B0503020204020204" pitchFamily="34" charset="-122"/>
              <a:ea typeface="微软雅黑" panose="020B0503020204020204" pitchFamily="34" charset="-122"/>
            </a:endParaRPr>
          </a:p>
          <a:p>
            <a:pPr>
              <a:lnSpc>
                <a:spcPct val="150000"/>
              </a:lnSpc>
            </a:pPr>
            <a:r>
              <a:rPr lang="en-US" altLang="zh-CN" sz="1800" b="1" dirty="0">
                <a:latin typeface="黑体" panose="02010609060101010101" pitchFamily="49" charset="-122"/>
                <a:ea typeface="黑体" panose="02010609060101010101" pitchFamily="49" charset="-122"/>
              </a:rPr>
              <a:t>    </a:t>
            </a:r>
            <a:r>
              <a:rPr lang="zh-CN" altLang="en-US" sz="1800" b="1" dirty="0">
                <a:latin typeface="黑体" panose="02010609060101010101" pitchFamily="49" charset="-122"/>
                <a:ea typeface="黑体" panose="02010609060101010101" pitchFamily="49" charset="-122"/>
              </a:rPr>
              <a:t>针对长江流域内垃圾渗滤液、城市污水、稀土工业废水和微污染饮用水源水处理中的关键科学问题和技术难题，在高级氧化技术、基于腐蚀电池的催化还原技术、生物电化学技术、吸附技术、以稀土资源开发利用为主的环境功能材料研发等方面开展基础和应用研究。在原位产过氧化氢的高级氧化技术、化学反硝化脱氮技术、微生物燃料电池技术等方面的研究取得了一系列的成果。</a:t>
            </a:r>
            <a:endParaRPr lang="en-US" altLang="zh-CN" sz="1800" b="1" dirty="0">
              <a:latin typeface="黑体" panose="02010609060101010101" pitchFamily="49" charset="-122"/>
              <a:ea typeface="黑体" panose="02010609060101010101" pitchFamily="49" charset="-122"/>
            </a:endParaRPr>
          </a:p>
        </p:txBody>
      </p:sp>
      <p:sp>
        <p:nvSpPr>
          <p:cNvPr id="20" name="文本框 19"/>
          <p:cNvSpPr txBox="1"/>
          <p:nvPr/>
        </p:nvSpPr>
        <p:spPr>
          <a:xfrm>
            <a:off x="326275" y="5476048"/>
            <a:ext cx="7167347" cy="1735540"/>
          </a:xfrm>
          <a:prstGeom prst="rect">
            <a:avLst/>
          </a:prstGeom>
          <a:noFill/>
        </p:spPr>
        <p:txBody>
          <a:bodyPr wrap="none" rtlCol="0">
            <a:spAutoFit/>
          </a:bodyPr>
          <a:lstStyle/>
          <a:p>
            <a:pPr>
              <a:lnSpc>
                <a:spcPct val="150000"/>
              </a:lnSpc>
            </a:pP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团队成员</a:t>
            </a:r>
            <a:endParaRPr lang="en-US" altLang="zh-CN" sz="2000" b="1" dirty="0">
              <a:solidFill>
                <a:schemeClr val="accent6">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latin typeface="黑体" panose="02010609060101010101" pitchFamily="49" charset="-122"/>
                <a:ea typeface="黑体" panose="02010609060101010101" pitchFamily="49" charset="-122"/>
              </a:rPr>
              <a:t>刘  咏 教  授；龚小波 副教授；范  璐 副教授；蔡  莉 副教授；</a:t>
            </a:r>
            <a:endParaRPr lang="en-US" altLang="zh-CN" b="1" dirty="0">
              <a:latin typeface="黑体" panose="02010609060101010101" pitchFamily="49" charset="-122"/>
              <a:ea typeface="黑体" panose="02010609060101010101" pitchFamily="49" charset="-122"/>
            </a:endParaRPr>
          </a:p>
          <a:p>
            <a:pPr>
              <a:lnSpc>
                <a:spcPct val="150000"/>
              </a:lnSpc>
            </a:pPr>
            <a:r>
              <a:rPr lang="zh-CN" altLang="en-US" b="1" dirty="0">
                <a:latin typeface="黑体" panose="02010609060101010101" pitchFamily="49" charset="-122"/>
                <a:ea typeface="黑体" panose="02010609060101010101" pitchFamily="49" charset="-122"/>
              </a:rPr>
              <a:t>田  婧 副教授；梁锦平 副教授；孙明超 博  士；赵君凤 博  士；</a:t>
            </a:r>
            <a:endParaRPr lang="en-US" altLang="zh-CN" b="1" dirty="0">
              <a:latin typeface="黑体" panose="02010609060101010101" pitchFamily="49" charset="-122"/>
              <a:ea typeface="黑体" panose="02010609060101010101" pitchFamily="49" charset="-122"/>
            </a:endParaRPr>
          </a:p>
          <a:p>
            <a:pPr>
              <a:lnSpc>
                <a:spcPct val="150000"/>
              </a:lnSpc>
            </a:pPr>
            <a:r>
              <a:rPr lang="zh-CN" altLang="en-US" b="1" dirty="0">
                <a:latin typeface="黑体" panose="02010609060101010101" pitchFamily="49" charset="-122"/>
                <a:ea typeface="黑体" panose="02010609060101010101" pitchFamily="49" charset="-122"/>
              </a:rPr>
              <a:t>王晶文 博  士；祝  梦 博  士；杨聪玲 高级实验师</a:t>
            </a:r>
            <a:endParaRPr lang="zh-CN" altLang="en-US" b="1" dirty="0">
              <a:latin typeface="黑体" panose="02010609060101010101" pitchFamily="49" charset="-122"/>
              <a:ea typeface="黑体" panose="02010609060101010101" pitchFamily="49" charset="-122"/>
            </a:endParaRPr>
          </a:p>
        </p:txBody>
      </p:sp>
      <p:pic>
        <p:nvPicPr>
          <p:cNvPr id="102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1102" r="9826"/>
          <a:stretch>
            <a:fillRect/>
          </a:stretch>
        </p:blipFill>
        <p:spPr bwMode="auto">
          <a:xfrm>
            <a:off x="4467646" y="789066"/>
            <a:ext cx="2701925" cy="1647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文本框 4"/>
          <p:cNvSpPr txBox="1"/>
          <p:nvPr/>
        </p:nvSpPr>
        <p:spPr>
          <a:xfrm>
            <a:off x="326275" y="1179077"/>
            <a:ext cx="1207770" cy="1445260"/>
          </a:xfrm>
          <a:prstGeom prst="rect">
            <a:avLst/>
          </a:prstGeom>
          <a:noFill/>
        </p:spPr>
        <p:txBody>
          <a:bodyPr wrap="none" rtlCol="0">
            <a:spAutoFit/>
          </a:bodyPr>
          <a:lstStyle/>
          <a:p>
            <a:r>
              <a:rPr lang="en-US" altLang="zh-CN"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rPr>
              <a:t>10</a:t>
            </a:r>
            <a:endParaRPr lang="zh-CN" altLang="en-US"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12" name="文本框 11"/>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研究方向</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矩形 12"/>
          <p:cNvSpPr/>
          <p:nvPr/>
        </p:nvSpPr>
        <p:spPr>
          <a:xfrm>
            <a:off x="1586" y="773814"/>
            <a:ext cx="7879671"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rgbClr val="00B050"/>
                </a:solidFill>
                <a:latin typeface="黑体" panose="02010609060101010101" pitchFamily="49" charset="-122"/>
                <a:ea typeface="黑体" panose="02010609060101010101" pitchFamily="49" charset="-122"/>
              </a:rPr>
              <a:t>腐蚀电池产过氧化氢、微生物燃料电池降解污染物同步产电研究</a:t>
            </a:r>
            <a:endParaRPr lang="en-US" altLang="zh-CN" sz="2000" b="1" dirty="0">
              <a:solidFill>
                <a:srgbClr val="00B050"/>
              </a:solidFill>
              <a:latin typeface="黑体" panose="02010609060101010101" pitchFamily="49" charset="-122"/>
              <a:ea typeface="黑体" panose="02010609060101010101" pitchFamily="49" charset="-122"/>
            </a:endParaRPr>
          </a:p>
        </p:txBody>
      </p:sp>
      <p:sp>
        <p:nvSpPr>
          <p:cNvPr id="14" name="矩形 13"/>
          <p:cNvSpPr/>
          <p:nvPr/>
        </p:nvSpPr>
        <p:spPr>
          <a:xfrm>
            <a:off x="0" y="4559585"/>
            <a:ext cx="7233388"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rgbClr val="00B050"/>
                </a:solidFill>
                <a:latin typeface="黑体" panose="02010609060101010101" pitchFamily="49" charset="-122"/>
                <a:ea typeface="黑体" panose="02010609060101010101" pitchFamily="49" charset="-122"/>
              </a:rPr>
              <a:t>废水中新兴污染物、持久性污染物的去除研究</a:t>
            </a:r>
            <a:endParaRPr lang="zh-CN" altLang="en-US" sz="2000" b="1" dirty="0">
              <a:solidFill>
                <a:srgbClr val="00B050"/>
              </a:solidFill>
              <a:latin typeface="黑体" panose="02010609060101010101" pitchFamily="49" charset="-122"/>
              <a:ea typeface="黑体" panose="02010609060101010101" pitchFamily="49" charset="-122"/>
            </a:endParaRPr>
          </a:p>
        </p:txBody>
      </p:sp>
      <p:sp>
        <p:nvSpPr>
          <p:cNvPr id="22" name="文本框 21"/>
          <p:cNvSpPr txBox="1"/>
          <p:nvPr/>
        </p:nvSpPr>
        <p:spPr>
          <a:xfrm>
            <a:off x="209231" y="4037793"/>
            <a:ext cx="7390080" cy="369332"/>
          </a:xfrm>
          <a:prstGeom prst="rect">
            <a:avLst/>
          </a:prstGeom>
          <a:noFill/>
        </p:spPr>
        <p:txBody>
          <a:bodyPr wrap="square" rtlCol="0">
            <a:spAutoFit/>
          </a:bodyPr>
          <a:lstStyle/>
          <a:p>
            <a:r>
              <a:rPr lang="zh-CN" altLang="en-US" sz="1800" dirty="0">
                <a:ea typeface="黑体" panose="02010609060101010101" pitchFamily="49" charset="-122"/>
                <a:cs typeface="Times New Roman" panose="02020603050405020304" pitchFamily="18" charset="0"/>
              </a:rPr>
              <a:t>微电解活化</a:t>
            </a:r>
            <a:r>
              <a:rPr lang="en-US" altLang="zh-CN" sz="1800" dirty="0">
                <a:ea typeface="黑体" panose="02010609060101010101" pitchFamily="49" charset="-122"/>
                <a:cs typeface="Times New Roman" panose="02020603050405020304" pitchFamily="18" charset="0"/>
              </a:rPr>
              <a:t>O</a:t>
            </a:r>
            <a:r>
              <a:rPr lang="en-US" altLang="zh-CN" sz="1800" baseline="-25000" dirty="0">
                <a:ea typeface="黑体" panose="02010609060101010101" pitchFamily="49" charset="-122"/>
                <a:cs typeface="Times New Roman" panose="02020603050405020304" pitchFamily="18" charset="0"/>
              </a:rPr>
              <a:t>2</a:t>
            </a:r>
            <a:r>
              <a:rPr lang="zh-CN" altLang="en-US" sz="1800" dirty="0">
                <a:ea typeface="黑体" panose="02010609060101010101" pitchFamily="49" charset="-122"/>
                <a:cs typeface="Times New Roman" panose="02020603050405020304" pitchFamily="18" charset="0"/>
              </a:rPr>
              <a:t>原位产</a:t>
            </a:r>
            <a:r>
              <a:rPr lang="en-US" altLang="zh-CN" sz="1800" dirty="0">
                <a:ea typeface="黑体" panose="02010609060101010101" pitchFamily="49" charset="-122"/>
                <a:cs typeface="Times New Roman" panose="02020603050405020304" pitchFamily="18" charset="0"/>
              </a:rPr>
              <a:t>H</a:t>
            </a:r>
            <a:r>
              <a:rPr lang="en-US" altLang="zh-CN" sz="1800" baseline="-25000" dirty="0">
                <a:ea typeface="黑体" panose="02010609060101010101" pitchFamily="49" charset="-122"/>
                <a:cs typeface="Times New Roman" panose="02020603050405020304" pitchFamily="18" charset="0"/>
              </a:rPr>
              <a:t>2</a:t>
            </a:r>
            <a:r>
              <a:rPr lang="en-US" altLang="zh-CN" sz="1800" dirty="0">
                <a:ea typeface="黑体" panose="02010609060101010101" pitchFamily="49" charset="-122"/>
                <a:cs typeface="Times New Roman" panose="02020603050405020304" pitchFamily="18" charset="0"/>
              </a:rPr>
              <a:t>O</a:t>
            </a:r>
            <a:r>
              <a:rPr lang="en-US" altLang="zh-CN" sz="1800" baseline="-25000" dirty="0">
                <a:ea typeface="黑体" panose="02010609060101010101" pitchFamily="49" charset="-122"/>
                <a:cs typeface="Times New Roman" panose="02020603050405020304" pitchFamily="18" charset="0"/>
              </a:rPr>
              <a:t>2</a:t>
            </a:r>
            <a:r>
              <a:rPr lang="zh-CN" altLang="en-US" sz="1800" dirty="0">
                <a:ea typeface="黑体" panose="02010609060101010101" pitchFamily="49" charset="-122"/>
                <a:cs typeface="Times New Roman" panose="02020603050405020304" pitchFamily="18" charset="0"/>
              </a:rPr>
              <a:t>的新方法，揭示了其活化</a:t>
            </a:r>
            <a:r>
              <a:rPr lang="en-US" altLang="zh-CN" sz="1800" dirty="0">
                <a:ea typeface="黑体" panose="02010609060101010101" pitchFamily="49" charset="-122"/>
                <a:cs typeface="Times New Roman" panose="02020603050405020304" pitchFamily="18" charset="0"/>
              </a:rPr>
              <a:t>O</a:t>
            </a:r>
            <a:r>
              <a:rPr lang="en-US" altLang="zh-CN" sz="1800" baseline="-25000" dirty="0">
                <a:ea typeface="黑体" panose="02010609060101010101" pitchFamily="49" charset="-122"/>
                <a:cs typeface="Times New Roman" panose="02020603050405020304" pitchFamily="18" charset="0"/>
              </a:rPr>
              <a:t>2</a:t>
            </a:r>
            <a:r>
              <a:rPr lang="zh-CN" altLang="en-US" sz="1800" dirty="0">
                <a:ea typeface="黑体" panose="02010609060101010101" pitchFamily="49" charset="-122"/>
                <a:cs typeface="Times New Roman" panose="02020603050405020304" pitchFamily="18" charset="0"/>
              </a:rPr>
              <a:t>为</a:t>
            </a:r>
            <a:r>
              <a:rPr lang="en-US" altLang="zh-CN" sz="1800" dirty="0">
                <a:ea typeface="黑体" panose="02010609060101010101" pitchFamily="49" charset="-122"/>
                <a:cs typeface="Times New Roman" panose="02020603050405020304" pitchFamily="18" charset="0"/>
              </a:rPr>
              <a:t>H</a:t>
            </a:r>
            <a:r>
              <a:rPr lang="en-US" altLang="zh-CN" sz="1800" baseline="-25000" dirty="0">
                <a:ea typeface="黑体" panose="02010609060101010101" pitchFamily="49" charset="-122"/>
                <a:cs typeface="Times New Roman" panose="02020603050405020304" pitchFamily="18" charset="0"/>
              </a:rPr>
              <a:t>2</a:t>
            </a:r>
            <a:r>
              <a:rPr lang="en-US" altLang="zh-CN" sz="1800" dirty="0">
                <a:ea typeface="黑体" panose="02010609060101010101" pitchFamily="49" charset="-122"/>
                <a:cs typeface="Times New Roman" panose="02020603050405020304" pitchFamily="18" charset="0"/>
              </a:rPr>
              <a:t>O</a:t>
            </a:r>
            <a:r>
              <a:rPr lang="en-US" altLang="zh-CN" sz="1800" baseline="-25000" dirty="0">
                <a:ea typeface="黑体" panose="02010609060101010101" pitchFamily="49" charset="-122"/>
                <a:cs typeface="Times New Roman" panose="02020603050405020304" pitchFamily="18" charset="0"/>
              </a:rPr>
              <a:t>2</a:t>
            </a:r>
            <a:r>
              <a:rPr lang="zh-CN" altLang="en-US" sz="1800" dirty="0">
                <a:ea typeface="黑体" panose="02010609060101010101" pitchFamily="49" charset="-122"/>
                <a:cs typeface="Times New Roman" panose="02020603050405020304" pitchFamily="18" charset="0"/>
              </a:rPr>
              <a:t>的转化原理</a:t>
            </a:r>
            <a:endParaRPr lang="zh-CN" altLang="en-US" dirty="0">
              <a:ea typeface="黑体" panose="02010609060101010101" pitchFamily="49" charset="-122"/>
            </a:endParaRPr>
          </a:p>
        </p:txBody>
      </p:sp>
      <p:sp>
        <p:nvSpPr>
          <p:cNvPr id="27" name="文本框 26"/>
          <p:cNvSpPr txBox="1"/>
          <p:nvPr/>
        </p:nvSpPr>
        <p:spPr>
          <a:xfrm>
            <a:off x="46423" y="5185872"/>
            <a:ext cx="3866827" cy="875881"/>
          </a:xfrm>
          <a:prstGeom prst="rect">
            <a:avLst/>
          </a:prstGeom>
          <a:noFill/>
        </p:spPr>
        <p:txBody>
          <a:bodyPr wrap="square">
            <a:spAutoFit/>
          </a:bodyPr>
          <a:lstStyle/>
          <a:p>
            <a:pPr algn="ctr">
              <a:lnSpc>
                <a:spcPct val="150000"/>
              </a:lnSpc>
            </a:pPr>
            <a:r>
              <a:rPr lang="zh-CN" altLang="en-US" sz="1800" dirty="0">
                <a:ea typeface="黑体" panose="02010609060101010101" pitchFamily="49" charset="-122"/>
                <a:cs typeface="Times New Roman" panose="02020603050405020304" pitchFamily="18" charset="0"/>
              </a:rPr>
              <a:t>发明了新型微电解活化</a:t>
            </a:r>
            <a:r>
              <a:rPr lang="en-US" altLang="zh-CN" sz="1800" dirty="0">
                <a:ea typeface="黑体" panose="02010609060101010101" pitchFamily="49" charset="-122"/>
                <a:cs typeface="Times New Roman" panose="02020603050405020304" pitchFamily="18" charset="0"/>
              </a:rPr>
              <a:t>O</a:t>
            </a:r>
            <a:r>
              <a:rPr lang="en-US" altLang="zh-CN" sz="1800" baseline="-25000" dirty="0">
                <a:ea typeface="黑体" panose="02010609060101010101" pitchFamily="49" charset="-122"/>
                <a:cs typeface="Times New Roman" panose="02020603050405020304" pitchFamily="18" charset="0"/>
              </a:rPr>
              <a:t>2</a:t>
            </a:r>
            <a:r>
              <a:rPr lang="zh-CN" altLang="en-US" sz="1800" dirty="0">
                <a:ea typeface="黑体" panose="02010609060101010101" pitchFamily="49" charset="-122"/>
                <a:cs typeface="Times New Roman" panose="02020603050405020304" pitchFamily="18" charset="0"/>
              </a:rPr>
              <a:t>类</a:t>
            </a:r>
            <a:r>
              <a:rPr lang="en-US" altLang="zh-CN" sz="1800" dirty="0">
                <a:ea typeface="黑体" panose="02010609060101010101" pitchFamily="49" charset="-122"/>
                <a:cs typeface="Times New Roman" panose="02020603050405020304" pitchFamily="18" charset="0"/>
              </a:rPr>
              <a:t>Fenton</a:t>
            </a:r>
            <a:r>
              <a:rPr lang="zh-CN" altLang="en-US" sz="1800" dirty="0">
                <a:ea typeface="黑体" panose="02010609060101010101" pitchFamily="49" charset="-122"/>
                <a:cs typeface="Times New Roman" panose="02020603050405020304" pitchFamily="18" charset="0"/>
              </a:rPr>
              <a:t>技术：</a:t>
            </a:r>
            <a:r>
              <a:rPr lang="en-US" altLang="zh-CN" sz="1800" i="1" dirty="0">
                <a:ea typeface="黑体" panose="02010609060101010101" pitchFamily="49" charset="-122"/>
                <a:cs typeface="Times New Roman" panose="02020603050405020304" pitchFamily="18" charset="0"/>
              </a:rPr>
              <a:t>Zn-CNTs-Fe</a:t>
            </a:r>
            <a:r>
              <a:rPr lang="en-US" altLang="zh-CN" sz="1800" i="1" baseline="-25000" dirty="0">
                <a:ea typeface="黑体" panose="02010609060101010101" pitchFamily="49" charset="-122"/>
                <a:cs typeface="Times New Roman" panose="02020603050405020304" pitchFamily="18" charset="0"/>
              </a:rPr>
              <a:t>3</a:t>
            </a:r>
            <a:r>
              <a:rPr lang="en-US" altLang="zh-CN" sz="1800" i="1" dirty="0">
                <a:ea typeface="黑体" panose="02010609060101010101" pitchFamily="49" charset="-122"/>
                <a:cs typeface="Times New Roman" panose="02020603050405020304" pitchFamily="18" charset="0"/>
              </a:rPr>
              <a:t>O</a:t>
            </a:r>
            <a:r>
              <a:rPr lang="en-US" altLang="zh-CN" sz="1800" i="1" baseline="-25000" dirty="0">
                <a:ea typeface="黑体" panose="02010609060101010101" pitchFamily="49" charset="-122"/>
                <a:cs typeface="Times New Roman" panose="02020603050405020304" pitchFamily="18" charset="0"/>
              </a:rPr>
              <a:t>4</a:t>
            </a:r>
            <a:r>
              <a:rPr lang="zh-CN" altLang="en-US" sz="1800" i="1" dirty="0">
                <a:ea typeface="黑体" panose="02010609060101010101" pitchFamily="49" charset="-122"/>
                <a:cs typeface="Times New Roman" panose="02020603050405020304" pitchFamily="18" charset="0"/>
              </a:rPr>
              <a:t>、</a:t>
            </a:r>
            <a:r>
              <a:rPr lang="en-US" altLang="zh-CN" sz="1800" i="1" dirty="0">
                <a:ea typeface="黑体" panose="02010609060101010101" pitchFamily="49" charset="-122"/>
                <a:cs typeface="Times New Roman" panose="02020603050405020304" pitchFamily="18" charset="0"/>
              </a:rPr>
              <a:t> Zn-CNTs/O</a:t>
            </a:r>
            <a:r>
              <a:rPr lang="en-US" altLang="zh-CN" sz="1800" i="1" baseline="-25000" dirty="0">
                <a:ea typeface="黑体" panose="02010609060101010101" pitchFamily="49" charset="-122"/>
                <a:cs typeface="Times New Roman" panose="02020603050405020304" pitchFamily="18" charset="0"/>
              </a:rPr>
              <a:t>3 </a:t>
            </a:r>
            <a:r>
              <a:rPr lang="zh-CN" altLang="en-US" sz="1800" dirty="0">
                <a:ea typeface="黑体" panose="02010609060101010101" pitchFamily="49" charset="-122"/>
                <a:cs typeface="Times New Roman" panose="02020603050405020304" pitchFamily="18" charset="0"/>
              </a:rPr>
              <a:t>等</a:t>
            </a:r>
            <a:endParaRPr lang="zh-CN" altLang="en-US" sz="1800" dirty="0">
              <a:ea typeface="黑体" panose="02010609060101010101" pitchFamily="49" charset="-122"/>
              <a:cs typeface="Times New Roman" panose="02020603050405020304" pitchFamily="18" charset="0"/>
            </a:endParaRPr>
          </a:p>
        </p:txBody>
      </p:sp>
      <p:sp>
        <p:nvSpPr>
          <p:cNvPr id="28" name="文本框 27"/>
          <p:cNvSpPr txBox="1"/>
          <p:nvPr/>
        </p:nvSpPr>
        <p:spPr>
          <a:xfrm>
            <a:off x="4254883" y="5212424"/>
            <a:ext cx="2978505" cy="875881"/>
          </a:xfrm>
          <a:prstGeom prst="rect">
            <a:avLst/>
          </a:prstGeom>
          <a:noFill/>
        </p:spPr>
        <p:txBody>
          <a:bodyPr wrap="square">
            <a:spAutoFit/>
          </a:bodyPr>
          <a:lstStyle/>
          <a:p>
            <a:pPr algn="ctr">
              <a:lnSpc>
                <a:spcPct val="150000"/>
              </a:lnSpc>
            </a:pPr>
            <a:r>
              <a:rPr lang="zh-CN" altLang="en-US" sz="1800" dirty="0">
                <a:ea typeface="黑体" panose="02010609060101010101" pitchFamily="49" charset="-122"/>
              </a:rPr>
              <a:t>基于异质结的光催化剂：</a:t>
            </a:r>
            <a:r>
              <a:rPr lang="en-US" altLang="zh-CN" sz="1800" dirty="0">
                <a:ea typeface="黑体" panose="02010609060101010101" pitchFamily="49" charset="-122"/>
              </a:rPr>
              <a:t> </a:t>
            </a:r>
            <a:r>
              <a:rPr lang="en-US" altLang="zh-CN" sz="1800" i="1" dirty="0" err="1">
                <a:ea typeface="黑体" panose="02010609060101010101" pitchFamily="49" charset="-122"/>
                <a:cs typeface="Times New Roman" panose="02020603050405020304" pitchFamily="18" charset="0"/>
              </a:rPr>
              <a:t>BiOBr</a:t>
            </a:r>
            <a:r>
              <a:rPr lang="en-US" altLang="zh-CN" sz="1800" i="1" dirty="0">
                <a:ea typeface="黑体" panose="02010609060101010101" pitchFamily="49" charset="-122"/>
                <a:cs typeface="Times New Roman" panose="02020603050405020304" pitchFamily="18" charset="0"/>
              </a:rPr>
              <a:t>-GO</a:t>
            </a:r>
            <a:r>
              <a:rPr lang="zh-CN" altLang="en-US" sz="1800" i="1" dirty="0">
                <a:ea typeface="黑体" panose="02010609060101010101" pitchFamily="49" charset="-122"/>
                <a:cs typeface="Times New Roman" panose="02020603050405020304" pitchFamily="18" charset="0"/>
              </a:rPr>
              <a:t>、</a:t>
            </a:r>
            <a:r>
              <a:rPr lang="en-US" altLang="zh-CN" sz="1800" i="1" dirty="0" err="1">
                <a:ea typeface="黑体" panose="02010609060101010101" pitchFamily="49" charset="-122"/>
                <a:cs typeface="Times New Roman" panose="02020603050405020304" pitchFamily="18" charset="0"/>
              </a:rPr>
              <a:t>BiOBr</a:t>
            </a:r>
            <a:r>
              <a:rPr lang="en-US" altLang="zh-CN" sz="1800" i="1" dirty="0">
                <a:ea typeface="黑体" panose="02010609060101010101" pitchFamily="49" charset="-122"/>
                <a:cs typeface="Times New Roman" panose="02020603050405020304" pitchFamily="18" charset="0"/>
              </a:rPr>
              <a:t>-Ag-</a:t>
            </a:r>
            <a:r>
              <a:rPr lang="en-US" altLang="zh-CN" sz="1800" i="1" dirty="0" err="1">
                <a:ea typeface="黑体" panose="02010609060101010101" pitchFamily="49" charset="-122"/>
                <a:cs typeface="Times New Roman" panose="02020603050405020304" pitchFamily="18" charset="0"/>
              </a:rPr>
              <a:t>PPy</a:t>
            </a:r>
            <a:r>
              <a:rPr lang="zh-CN" altLang="en-US" sz="1800" dirty="0">
                <a:ea typeface="黑体" panose="02010609060101010101" pitchFamily="49" charset="-122"/>
                <a:cs typeface="Times New Roman" panose="02020603050405020304" pitchFamily="18" charset="0"/>
              </a:rPr>
              <a:t>等</a:t>
            </a:r>
            <a:endParaRPr lang="zh-CN" altLang="en-US" sz="1800" dirty="0">
              <a:ea typeface="黑体" panose="02010609060101010101" pitchFamily="49" charset="-122"/>
            </a:endParaRPr>
          </a:p>
        </p:txBody>
      </p:sp>
      <p:sp>
        <p:nvSpPr>
          <p:cNvPr id="29" name="文本框 28"/>
          <p:cNvSpPr txBox="1"/>
          <p:nvPr/>
        </p:nvSpPr>
        <p:spPr>
          <a:xfrm>
            <a:off x="3705839" y="8245786"/>
            <a:ext cx="3893472" cy="442878"/>
          </a:xfrm>
          <a:prstGeom prst="rect">
            <a:avLst/>
          </a:prstGeom>
          <a:noFill/>
        </p:spPr>
        <p:txBody>
          <a:bodyPr wrap="square">
            <a:spAutoFit/>
          </a:bodyPr>
          <a:lstStyle/>
          <a:p>
            <a:pPr algn="ctr">
              <a:lnSpc>
                <a:spcPct val="150000"/>
              </a:lnSpc>
            </a:pPr>
            <a:r>
              <a:rPr lang="zh-CN" altLang="en-US" sz="1800" dirty="0">
                <a:latin typeface="黑体" panose="02010609060101010101" pitchFamily="49" charset="-122"/>
                <a:ea typeface="黑体" panose="02010609060101010101" pitchFamily="49" charset="-122"/>
              </a:rPr>
              <a:t>高效吸附剂等：多孔炭、</a:t>
            </a:r>
            <a:r>
              <a:rPr lang="en-US" altLang="zh-CN" sz="1800" dirty="0">
                <a:latin typeface="黑体" panose="02010609060101010101" pitchFamily="49" charset="-122"/>
                <a:ea typeface="黑体" panose="02010609060101010101" pitchFamily="49" charset="-122"/>
              </a:rPr>
              <a:t>CNTs</a:t>
            </a:r>
            <a:r>
              <a:rPr lang="zh-CN" altLang="en-US" sz="1800" dirty="0">
                <a:latin typeface="黑体" panose="02010609060101010101" pitchFamily="49" charset="-122"/>
                <a:ea typeface="黑体" panose="02010609060101010101" pitchFamily="49" charset="-122"/>
              </a:rPr>
              <a:t>材料等</a:t>
            </a:r>
            <a:endParaRPr lang="zh-CN" altLang="en-US" sz="1800" dirty="0">
              <a:latin typeface="黑体" panose="02010609060101010101" pitchFamily="49" charset="-122"/>
              <a:ea typeface="黑体" panose="02010609060101010101" pitchFamily="49" charset="-122"/>
            </a:endParaRPr>
          </a:p>
        </p:txBody>
      </p:sp>
      <p:sp>
        <p:nvSpPr>
          <p:cNvPr id="32" name="文本框 31"/>
          <p:cNvSpPr txBox="1"/>
          <p:nvPr/>
        </p:nvSpPr>
        <p:spPr>
          <a:xfrm>
            <a:off x="610049" y="8265865"/>
            <a:ext cx="2587600" cy="442878"/>
          </a:xfrm>
          <a:prstGeom prst="rect">
            <a:avLst/>
          </a:prstGeom>
          <a:noFill/>
        </p:spPr>
        <p:txBody>
          <a:bodyPr wrap="square">
            <a:spAutoFit/>
          </a:bodyPr>
          <a:lstStyle/>
          <a:p>
            <a:pPr algn="ctr">
              <a:lnSpc>
                <a:spcPct val="150000"/>
              </a:lnSpc>
            </a:pPr>
            <a:r>
              <a:rPr lang="zh-CN" altLang="en-US" sz="1800" dirty="0">
                <a:latin typeface="黑体" panose="02010609060101010101" pitchFamily="49" charset="-122"/>
                <a:ea typeface="黑体" panose="02010609060101010101" pitchFamily="49" charset="-122"/>
              </a:rPr>
              <a:t>湿式催化氧化</a:t>
            </a:r>
            <a:endParaRPr lang="zh-CN" altLang="en-US" sz="1800" dirty="0">
              <a:latin typeface="黑体" panose="02010609060101010101" pitchFamily="49" charset="-122"/>
              <a:ea typeface="黑体" panose="02010609060101010101" pitchFamily="49" charset="-122"/>
            </a:endParaRPr>
          </a:p>
        </p:txBody>
      </p:sp>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55222" y="1523385"/>
            <a:ext cx="2626699" cy="10171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0" y="7225389"/>
            <a:ext cx="2426950" cy="11579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110" y="6107971"/>
            <a:ext cx="2422710" cy="114521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7414" y="8958515"/>
            <a:ext cx="3104844" cy="11768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79838" y="1546238"/>
            <a:ext cx="3168117" cy="224008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4795" y="2665042"/>
            <a:ext cx="2781044" cy="134964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79837" y="8919147"/>
            <a:ext cx="3653351" cy="1176867"/>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70716" y="6220317"/>
            <a:ext cx="2511097" cy="20101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586" y="679685"/>
            <a:ext cx="6533685" cy="943528"/>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rgbClr val="00B050"/>
                </a:solidFill>
                <a:latin typeface="黑体" panose="02010609060101010101" pitchFamily="49" charset="-122"/>
                <a:ea typeface="黑体" panose="02010609060101010101" pitchFamily="49" charset="-122"/>
              </a:rPr>
              <a:t>水体氮磷污染防治</a:t>
            </a:r>
            <a:r>
              <a:rPr lang="en-US" altLang="zh-CN" sz="2000" b="1" dirty="0">
                <a:solidFill>
                  <a:srgbClr val="00B050"/>
                </a:solidFill>
                <a:latin typeface="黑体" panose="02010609060101010101" pitchFamily="49" charset="-122"/>
                <a:ea typeface="黑体" panose="02010609060101010101" pitchFamily="49" charset="-122"/>
              </a:rPr>
              <a:t>——</a:t>
            </a:r>
            <a:r>
              <a:rPr lang="zh-CN" altLang="en-US" sz="2000" b="1" dirty="0">
                <a:solidFill>
                  <a:srgbClr val="00B050"/>
                </a:solidFill>
                <a:latin typeface="黑体" panose="02010609060101010101" pitchFamily="49" charset="-122"/>
                <a:ea typeface="黑体" panose="02010609060101010101" pitchFamily="49" charset="-122"/>
              </a:rPr>
              <a:t>化学反硝化、氮磷的存在形态与生物有效性研究</a:t>
            </a:r>
            <a:endParaRPr lang="zh-CN" altLang="en-US" sz="2000" b="1" dirty="0">
              <a:solidFill>
                <a:srgbClr val="00B050"/>
              </a:solidFill>
              <a:latin typeface="黑体" panose="02010609060101010101" pitchFamily="49" charset="-122"/>
              <a:ea typeface="黑体" panose="02010609060101010101" pitchFamily="49" charset="-122"/>
            </a:endParaRPr>
          </a:p>
        </p:txBody>
      </p:sp>
      <p:sp>
        <p:nvSpPr>
          <p:cNvPr id="25" name="文本框 24"/>
          <p:cNvSpPr txBox="1"/>
          <p:nvPr/>
        </p:nvSpPr>
        <p:spPr>
          <a:xfrm>
            <a:off x="110321" y="1960768"/>
            <a:ext cx="6798480" cy="1286250"/>
          </a:xfrm>
          <a:prstGeom prst="rect">
            <a:avLst/>
          </a:prstGeom>
          <a:noFill/>
        </p:spPr>
        <p:txBody>
          <a:bodyPr wrap="square">
            <a:spAutoFit/>
          </a:bodyPr>
          <a:lstStyle/>
          <a:p>
            <a:pPr algn="just">
              <a:lnSpc>
                <a:spcPct val="150000"/>
              </a:lnSpc>
            </a:pPr>
            <a:r>
              <a:rPr lang="zh-CN" altLang="en-US" sz="1800" dirty="0">
                <a:ea typeface="黑体" panose="02010609060101010101" pitchFamily="49" charset="-122"/>
                <a:cs typeface="Times New Roman" panose="02020603050405020304" pitchFamily="18" charset="0"/>
              </a:rPr>
              <a:t>构建双金属选择性还原硝酸盐的方法，揭示其选择性还原硝酸盐的作用机制，创新了双金属联合化学还原剂两步高选择性还原硝酸盐的关键技术：</a:t>
            </a:r>
            <a:r>
              <a:rPr lang="en-US" altLang="zh-CN" sz="1800" i="1" dirty="0">
                <a:ea typeface="黑体" panose="02010609060101010101" pitchFamily="49" charset="-122"/>
                <a:cs typeface="Times New Roman" panose="02020603050405020304" pitchFamily="18" charset="0"/>
              </a:rPr>
              <a:t>Zn-Ag</a:t>
            </a:r>
            <a:r>
              <a:rPr lang="zh-CN" altLang="en-US" sz="1800" i="1" dirty="0">
                <a:ea typeface="黑体" panose="02010609060101010101" pitchFamily="49" charset="-122"/>
                <a:cs typeface="Times New Roman" panose="02020603050405020304" pitchFamily="18" charset="0"/>
              </a:rPr>
              <a:t>、</a:t>
            </a:r>
            <a:r>
              <a:rPr lang="en-US" altLang="zh-CN" sz="1800" i="1" dirty="0">
                <a:ea typeface="黑体" panose="02010609060101010101" pitchFamily="49" charset="-122"/>
                <a:cs typeface="Times New Roman" panose="02020603050405020304" pitchFamily="18" charset="0"/>
              </a:rPr>
              <a:t>Fe-Cu</a:t>
            </a:r>
            <a:r>
              <a:rPr lang="zh-CN" altLang="en-US" sz="1800" dirty="0">
                <a:ea typeface="黑体" panose="02010609060101010101" pitchFamily="49" charset="-122"/>
                <a:cs typeface="Times New Roman" panose="02020603050405020304" pitchFamily="18" charset="0"/>
              </a:rPr>
              <a:t>等</a:t>
            </a:r>
            <a:endParaRPr lang="en-US" altLang="zh-CN" sz="1800" dirty="0">
              <a:ea typeface="黑体" panose="02010609060101010101" pitchFamily="49" charset="-122"/>
              <a:cs typeface="Times New Roman" panose="02020603050405020304" pitchFamily="18" charset="0"/>
            </a:endParaRPr>
          </a:p>
        </p:txBody>
      </p:sp>
      <p:sp>
        <p:nvSpPr>
          <p:cNvPr id="27" name="文本框 26"/>
          <p:cNvSpPr txBox="1"/>
          <p:nvPr/>
        </p:nvSpPr>
        <p:spPr>
          <a:xfrm>
            <a:off x="777685" y="7141607"/>
            <a:ext cx="5972776" cy="460382"/>
          </a:xfrm>
          <a:prstGeom prst="rect">
            <a:avLst/>
          </a:prstGeom>
          <a:noFill/>
        </p:spPr>
        <p:txBody>
          <a:bodyPr wrap="square">
            <a:spAutoFit/>
          </a:bodyPr>
          <a:lstStyle/>
          <a:p>
            <a:pPr algn="just">
              <a:lnSpc>
                <a:spcPct val="150000"/>
              </a:lnSpc>
            </a:pPr>
            <a:r>
              <a:rPr lang="zh-CN" altLang="en-US" sz="1800" dirty="0">
                <a:latin typeface="黑体" panose="02010609060101010101" pitchFamily="49" charset="-122"/>
                <a:ea typeface="黑体" panose="02010609060101010101" pitchFamily="49" charset="-122"/>
              </a:rPr>
              <a:t>污水中含氮磷污染物的生物转化规律和生态环境效应</a:t>
            </a:r>
            <a:endParaRPr lang="en-US" altLang="zh-CN" sz="1800" dirty="0">
              <a:latin typeface="黑体" panose="02010609060101010101" pitchFamily="49" charset="-122"/>
              <a:ea typeface="黑体" panose="02010609060101010101" pitchFamily="49" charset="-122"/>
            </a:endParaRPr>
          </a:p>
        </p:txBody>
      </p:sp>
      <p:sp>
        <p:nvSpPr>
          <p:cNvPr id="29" name="矩形 28"/>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30" name="文本框 29"/>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研究方向</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2050"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19060" y="3509929"/>
            <a:ext cx="3360777" cy="12195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69857" y="3353473"/>
            <a:ext cx="2657974" cy="17213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7600" y="5382906"/>
            <a:ext cx="3282488" cy="128625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381" y="5119690"/>
            <a:ext cx="3229978" cy="156886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3297" y="7929367"/>
            <a:ext cx="3768579" cy="2086884"/>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35064" y="7927354"/>
            <a:ext cx="3023654" cy="18997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77759" y="773814"/>
            <a:ext cx="1165556" cy="58477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刘咏 </a:t>
            </a:r>
            <a:endParaRPr lang="zh-CN" altLang="en-US" sz="3200" dirty="0">
              <a:solidFill>
                <a:srgbClr val="00B050"/>
              </a:solidFill>
            </a:endParaRPr>
          </a:p>
        </p:txBody>
      </p:sp>
      <p:pic>
        <p:nvPicPr>
          <p:cNvPr id="10" name="图片 9" descr="刘咏个人照片"/>
          <p:cNvPicPr/>
          <p:nvPr/>
        </p:nvPicPr>
        <p:blipFill>
          <a:blip r:embed="rId1"/>
          <a:stretch>
            <a:fillRect/>
          </a:stretch>
        </p:blipFill>
        <p:spPr>
          <a:xfrm>
            <a:off x="655230" y="1329477"/>
            <a:ext cx="1188085" cy="1727835"/>
          </a:xfrm>
          <a:prstGeom prst="rect">
            <a:avLst/>
          </a:prstGeom>
        </p:spPr>
      </p:pic>
      <p:sp>
        <p:nvSpPr>
          <p:cNvPr id="14" name="文本框 13"/>
          <p:cNvSpPr txBox="1"/>
          <p:nvPr/>
        </p:nvSpPr>
        <p:spPr>
          <a:xfrm>
            <a:off x="214374" y="3551285"/>
            <a:ext cx="7010400" cy="3322955"/>
          </a:xfrm>
          <a:prstGeom prst="rect">
            <a:avLst/>
          </a:prstGeom>
          <a:noFill/>
        </p:spPr>
        <p:txBody>
          <a:bodyPr wrap="square">
            <a:spAutoFit/>
          </a:bodyPr>
          <a:lstStyle/>
          <a:p>
            <a:pPr algn="just"/>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        2007</a:t>
            </a:r>
            <a:r>
              <a:rPr lang="zh-CN" altLang="zh-CN" sz="1400" dirty="0">
                <a:effectLst/>
                <a:latin typeface="Times New Roman" panose="02020603050405020304" pitchFamily="18" charset="0"/>
                <a:ea typeface="楷体" panose="02010609060101010101" pitchFamily="49" charset="-122"/>
                <a:cs typeface="Times New Roman" panose="02020603050405020304" pitchFamily="18" charset="0"/>
              </a:rPr>
              <a:t>年博士毕业于西南交通大学市政工程专业，清华大学环境学院的访问学者（</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2016/09 - 2017/7</a:t>
            </a:r>
            <a:r>
              <a:rPr lang="zh-CN" altLang="zh-CN" sz="1400" dirty="0">
                <a:effectLst/>
                <a:latin typeface="Times New Roman" panose="02020603050405020304" pitchFamily="18" charset="0"/>
                <a:ea typeface="楷体" panose="02010609060101010101" pitchFamily="49" charset="-122"/>
                <a:cs typeface="Times New Roman" panose="02020603050405020304" pitchFamily="18" charset="0"/>
              </a:rPr>
              <a:t>）；现任</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四川师范大学环境科学与工程学科点负责人、四川师范大学环境工程专业负责人、四川省环境科学学会理事、四川省生态环境厅技术专家、四川省科技厅项目评审专家、四川师范大学理科学报编委、</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四川省环境保护持久性污染物废水处理重点实验</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主任、</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四川省高校特种废水处理重点实验室</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主任；研究方向为水污染控制，通过研发除氟吸附剂、硝酸盐还原剂、原位产过氧化氢的类</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Fenton</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催化剂新材料，去除水中难降解污染物，在新型水处理材料和水处理技术领域形成特色和优势。</a:t>
            </a:r>
            <a:endPar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endParaRPr>
          </a:p>
          <a:p>
            <a:pPr algn="just"/>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        主要承担</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环境化学</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水污染控制工程实验</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与</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水污染控制工程</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等本科课程以及</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高等环境化学</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水处理理论与技术</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等研究生课程教学工作。       目前承担国家自然科学基金面上项目</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项，参与</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sym typeface="+mn-ea"/>
              </a:rPr>
              <a:t>国家自然科学基重点项目</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sym typeface="+mn-ea"/>
              </a:rPr>
              <a:t>1</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sym typeface="+mn-ea"/>
              </a:rPr>
              <a:t>项，</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已在</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Environmental Science &amp; Technology</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，Applied Catalysis B: Environmental，</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Journal of Hazardous Materials, Chemical Engineering Journal, Separation and Purification Technology, Science of the Total Environment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等期刊上发表</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SCI</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论文</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50</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余篇；</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ESI</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论文</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5</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篇；获得授权发明专利</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余项（转让</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项），四川省科技进步奖</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项（排名</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），四川省环境保护科学技术进步奖一等奖</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项（排名</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p:nvPr/>
        </p:nvSpPr>
        <p:spPr>
          <a:xfrm>
            <a:off x="214374" y="314287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203109" y="6948777"/>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7" name="文本框 16"/>
          <p:cNvSpPr txBox="1"/>
          <p:nvPr/>
        </p:nvSpPr>
        <p:spPr>
          <a:xfrm>
            <a:off x="214374" y="8062533"/>
            <a:ext cx="2412712"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代表性成果</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8" name="文本框 17"/>
          <p:cNvSpPr txBox="1"/>
          <p:nvPr/>
        </p:nvSpPr>
        <p:spPr>
          <a:xfrm>
            <a:off x="2073275" y="1395778"/>
            <a:ext cx="5486400" cy="368300"/>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职务：环境科学与工程学科点负责人、博士生导师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文本框 18"/>
          <p:cNvSpPr txBox="1"/>
          <p:nvPr/>
        </p:nvSpPr>
        <p:spPr>
          <a:xfrm>
            <a:off x="2073275" y="1880516"/>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办公地点：化学楼</a:t>
            </a:r>
            <a:r>
              <a:rPr lang="en-US" altLang="zh-CN" dirty="0">
                <a:latin typeface="Times New Roman" panose="02020603050405020304" pitchFamily="18" charset="0"/>
                <a:ea typeface="楷体" panose="02010609060101010101" pitchFamily="49" charset="-122"/>
                <a:cs typeface="Times New Roman" panose="02020603050405020304" pitchFamily="18" charset="0"/>
              </a:rPr>
              <a:t>508</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教</a:t>
            </a:r>
            <a:r>
              <a:rPr lang="en-US" altLang="zh-CN" dirty="0">
                <a:latin typeface="Times New Roman" panose="02020603050405020304" pitchFamily="18" charset="0"/>
                <a:ea typeface="楷体" panose="02010609060101010101" pitchFamily="49" charset="-122"/>
                <a:cs typeface="Times New Roman" panose="02020603050405020304" pitchFamily="18" charset="0"/>
              </a:rPr>
              <a:t>604</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073275" y="2329400"/>
            <a:ext cx="5486400" cy="64607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15008403043</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liuyong75@sicnu.edu.cn</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3" name="文本框 12"/>
          <p:cNvSpPr txBox="1"/>
          <p:nvPr/>
        </p:nvSpPr>
        <p:spPr>
          <a:xfrm>
            <a:off x="266989" y="7348887"/>
            <a:ext cx="7229186" cy="738664"/>
          </a:xfrm>
          <a:prstGeom prst="rect">
            <a:avLst/>
          </a:prstGeom>
          <a:noFill/>
        </p:spPr>
        <p:txBody>
          <a:bodyPr wrap="square">
            <a:spAutoFit/>
          </a:bodyPr>
          <a:lstStyle/>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2003.09-2007.06	</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西南交通大学，博士</a:t>
            </a:r>
            <a:endParaRPr lang="en-US" altLang="zh-CN" sz="14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2013.12</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至今 	四川师范大学化学与材料科学学院，教授</a:t>
            </a:r>
            <a:endParaRPr lang="en-US" altLang="zh-CN" sz="14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2016.09-2017.07 	</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清华大学环境学院，访问学者</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p:nvPr/>
        </p:nvSpPr>
        <p:spPr>
          <a:xfrm>
            <a:off x="266989" y="8455756"/>
            <a:ext cx="7229186" cy="2245360"/>
          </a:xfrm>
          <a:prstGeom prst="rect">
            <a:avLst/>
          </a:prstGeom>
          <a:noFill/>
        </p:spPr>
        <p:txBody>
          <a:bodyPr wrap="square">
            <a:spAutoFit/>
          </a:bodyPr>
          <a:lstStyle/>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sym typeface="+mn-ea"/>
              </a:rPr>
              <a:t>Y. Liu*.</a:t>
            </a:r>
            <a:r>
              <a:rPr lang="en-US" altLang="zh-CN" sz="1400" kern="100" dirty="0">
                <a:latin typeface="Times New Roman" panose="02020603050405020304" pitchFamily="18" charset="0"/>
                <a:ea typeface="等线" panose="02010600030101010101" pitchFamily="2" charset="-122"/>
                <a:cs typeface="Times New Roman" panose="02020603050405020304" pitchFamily="18" charset="0"/>
                <a:sym typeface="+mn-ea"/>
              </a:rPr>
              <a:t> 2022 Applied Catalysis B: Environmental 304: 121003</a:t>
            </a:r>
            <a:endParaRPr lang="en-US" altLang="zh-CN" sz="1400" kern="100" dirty="0">
              <a:latin typeface="Times New Roman" panose="02020603050405020304" pitchFamily="18" charset="0"/>
              <a:ea typeface="等线" panose="02010600030101010101" pitchFamily="2" charset="-122"/>
              <a:cs typeface="Times New Roman" panose="02020603050405020304" pitchFamily="18" charset="0"/>
              <a:sym typeface="+mn-ea"/>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sym typeface="+mn-ea"/>
              </a:rPr>
              <a:t>Y. Liu*. </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sym typeface="+mn-ea"/>
              </a:rPr>
              <a:t>2021 Applied Catalysis B: Environmental 297</a:t>
            </a:r>
            <a:r>
              <a:rPr lang="en-US" sz="1400" kern="100" dirty="0">
                <a:effectLst/>
                <a:latin typeface="Times New Roman" panose="02020603050405020304" pitchFamily="18" charset="0"/>
                <a:ea typeface="华文楷体" panose="02010600040101010101" pitchFamily="2" charset="-122"/>
                <a:cs typeface="Times New Roman" panose="02020603050405020304" pitchFamily="18" charset="0"/>
                <a:sym typeface="+mn-ea"/>
              </a:rPr>
              <a:t>:</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sym typeface="+mn-ea"/>
              </a:rPr>
              <a:t>120407</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sym typeface="+mn-ea"/>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Y. Liu*. </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2021 Journal of Hazardous Materials,404(Pt B):124191 </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Y. Liu*. </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2020 Environmental Science and Technology 54(21):14085-14095</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Y. Liu*. </a:t>
            </a:r>
            <a:r>
              <a:rPr lang="en-US" altLang="zh-CN" sz="1400" kern="100" dirty="0">
                <a:latin typeface="Times New Roman" panose="02020603050405020304" pitchFamily="18" charset="0"/>
                <a:ea typeface="等线" panose="02010600030101010101" pitchFamily="2" charset="-122"/>
                <a:cs typeface="Times New Roman" panose="02020603050405020304" pitchFamily="18" charset="0"/>
              </a:rPr>
              <a:t>2020 Chemical Engineering Journal 403:126320</a:t>
            </a:r>
            <a:endParaRPr lang="en-US" altLang="zh-CN" sz="1400" kern="100" dirty="0">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Y. Liu*. </a:t>
            </a:r>
            <a:r>
              <a:rPr lang="en-US" altLang="zh-CN" sz="1400" kern="100" dirty="0">
                <a:latin typeface="Times New Roman" panose="02020603050405020304" pitchFamily="18" charset="0"/>
                <a:ea typeface="等线" panose="02010600030101010101" pitchFamily="2" charset="-122"/>
                <a:cs typeface="Times New Roman" panose="02020603050405020304" pitchFamily="18" charset="0"/>
              </a:rPr>
              <a:t>2020 Journal of Hazardous Materials 396:122751</a:t>
            </a:r>
            <a:endParaRPr lang="en-US" altLang="zh-CN" sz="1400" kern="100" dirty="0">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Y. Liu*. </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2019 Chemical Engineering Journal 375:121963</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Y. Liu*.</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2018 Chemical Engineering Journal 359:1195-1204</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Y. Liu*. </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2017 Journal of Hazardous Materials 342:166-176</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Y. Liu*. </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2016 Chemical Engineering Journal 306:174-185</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77759" y="773814"/>
            <a:ext cx="1628940" cy="58477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龚小波</a:t>
            </a:r>
            <a:endParaRPr lang="zh-CN" altLang="en-US" sz="3200" dirty="0">
              <a:solidFill>
                <a:srgbClr val="00B050"/>
              </a:solidFill>
            </a:endParaRPr>
          </a:p>
        </p:txBody>
      </p:sp>
      <p:sp>
        <p:nvSpPr>
          <p:cNvPr id="14" name="文本框 13"/>
          <p:cNvSpPr txBox="1"/>
          <p:nvPr/>
        </p:nvSpPr>
        <p:spPr>
          <a:xfrm>
            <a:off x="214374" y="3326697"/>
            <a:ext cx="7010400" cy="2031325"/>
          </a:xfrm>
          <a:prstGeom prst="rect">
            <a:avLst/>
          </a:prstGeom>
          <a:noFill/>
        </p:spPr>
        <p:txBody>
          <a:bodyPr wrap="square">
            <a:spAutoFit/>
          </a:bodyPr>
          <a:lstStyle/>
          <a:p>
            <a:pPr algn="just"/>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        2016</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年毕业于哈尔滨工业大学环境科学与工程专业。四川省学术和技术带头人后备人选，四川省科技厅项目评审专家，重庆市科技专家库专家，四川省生态环境损害司法鉴定人。</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主讲</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微生物学</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环境科学与工程研究方法论</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环境科学与工程前沿</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污水处理与资源化理论与技术</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等本科生、硕士生课程。</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主要从事新污染物控制及废水资源化研究，包括新污染物控制高级氧化技术、废弃生物质资源化技术</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生物电化学技术、膜分离及耦合技术和油水分离技术。在</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AEM</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CEJ</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JHM</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等国内外期刊上发表</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SCI</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论文</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30</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余篇，主持国家自然科学基金项目</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2</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项，四川省教育厅重点项目</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1</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项</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获四川省科学技术奖三等奖、中华环保联合会科学技术奖二等奖</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《Chinese Chemical Letters》</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（中国化学快报）第三届青年编委会委员。</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p:nvPr/>
        </p:nvSpPr>
        <p:spPr>
          <a:xfrm>
            <a:off x="214374" y="298245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214374" y="5549324"/>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7" name="文本框 16"/>
          <p:cNvSpPr txBox="1"/>
          <p:nvPr/>
        </p:nvSpPr>
        <p:spPr>
          <a:xfrm>
            <a:off x="214374" y="6873190"/>
            <a:ext cx="2412712"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代表性成果</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8" name="文本框 17"/>
          <p:cNvSpPr txBox="1"/>
          <p:nvPr/>
        </p:nvSpPr>
        <p:spPr>
          <a:xfrm>
            <a:off x="2073275" y="1395778"/>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职务：硕士</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a:latin typeface="Times New Roman" panose="02020603050405020304" pitchFamily="18" charset="0"/>
                <a:ea typeface="楷体" panose="02010609060101010101" pitchFamily="49" charset="-122"/>
                <a:cs typeface="Times New Roman" panose="02020603050405020304" pitchFamily="18" charset="0"/>
              </a:rPr>
              <a:t>博士生导师，副教授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文本框 18"/>
          <p:cNvSpPr txBox="1"/>
          <p:nvPr/>
        </p:nvSpPr>
        <p:spPr>
          <a:xfrm>
            <a:off x="2073275" y="1880516"/>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办公地点：化学楼</a:t>
            </a:r>
            <a:r>
              <a:rPr lang="en-US" altLang="zh-CN" dirty="0">
                <a:latin typeface="Times New Roman" panose="02020603050405020304" pitchFamily="18" charset="0"/>
                <a:ea typeface="楷体" panose="02010609060101010101" pitchFamily="49" charset="-122"/>
                <a:cs typeface="Times New Roman" panose="02020603050405020304" pitchFamily="18" charset="0"/>
              </a:rPr>
              <a:t>514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教</a:t>
            </a:r>
            <a:r>
              <a:rPr lang="en-US" altLang="zh-CN" dirty="0">
                <a:latin typeface="Times New Roman" panose="02020603050405020304" pitchFamily="18" charset="0"/>
                <a:ea typeface="楷体" panose="02010609060101010101" pitchFamily="49" charset="-122"/>
                <a:cs typeface="Times New Roman" panose="02020603050405020304" pitchFamily="18" charset="0"/>
              </a:rPr>
              <a:t>604</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073275" y="2329400"/>
            <a:ext cx="5486400" cy="64607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15881030521</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gxb@sicnu.edu.cn</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p:nvPr/>
        </p:nvSpPr>
        <p:spPr>
          <a:xfrm>
            <a:off x="330489" y="5916147"/>
            <a:ext cx="7229186" cy="954107"/>
          </a:xfrm>
          <a:prstGeom prst="rect">
            <a:avLst/>
          </a:prstGeom>
          <a:noFill/>
        </p:spPr>
        <p:txBody>
          <a:bodyPr wrap="square">
            <a:spAutoFit/>
          </a:bodyPr>
          <a:lstStyle/>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2006.09-2010.07	</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哈尔滨工业大学，学士</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2010.09-2016.04	</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哈尔滨工业大学，博士</a:t>
            </a:r>
            <a:endParaRPr lang="en-US" altLang="zh-CN" sz="14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2016.07-2018.12 	</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四川师范大学化学与材料科学学院，讲师</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2019.01</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至今 	四川师范大学化学与材料科学学院，副教授</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3" name="文本框 22"/>
          <p:cNvSpPr txBox="1"/>
          <p:nvPr/>
        </p:nvSpPr>
        <p:spPr>
          <a:xfrm>
            <a:off x="214374" y="7326902"/>
            <a:ext cx="7229186" cy="3323987"/>
          </a:xfrm>
          <a:prstGeom prst="rect">
            <a:avLst/>
          </a:prstGeom>
          <a:noFill/>
        </p:spPr>
        <p:txBody>
          <a:bodyPr wrap="square">
            <a:spAutoFit/>
          </a:bodyPr>
          <a:lstStyle/>
          <a:p>
            <a:pPr marL="342900" lvl="0" indent="-342900" algn="just">
              <a:buFont typeface="Wingdings" panose="05000000000000000000" pitchFamily="2" charset="2"/>
              <a:buChar char="Ø"/>
            </a:pP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J</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Xie</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L. Zhang, X. Luo, L. Huang, </a:t>
            </a: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X. Gong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J. Tian. Chemical Engineering Journal, 457, 141149, 2023.</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Xie</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J., Luo X., Chen L., </a:t>
            </a: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Gong X.*, </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Zhang L., Tian J.. Chemical Engineering Journal, 440, 135760, 2022.</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Fu T., </a:t>
            </a: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Gong X.*, </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Guo J., Yang Z., Liu Y. Journal of Hazardous Materials, 401, 123392, 2021.</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Xie</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J., Chen L., Luo X., Huang L., Li S., </a:t>
            </a: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Gong X*</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Separation and Purification Technology, 281, 119887, 2022.</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X. Gong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Z. Yang, L. Peng, A. Zhou, Y. Liu, Y. Liu*, </a:t>
            </a:r>
            <a:r>
              <a:rPr lang="en-US" altLang="zh-CN" sz="1400" i="1" kern="100" dirty="0">
                <a:effectLst/>
                <a:latin typeface="Times New Roman" panose="02020603050405020304" pitchFamily="18" charset="0"/>
                <a:ea typeface="华文楷体" panose="02010600040101010101" pitchFamily="2" charset="-122"/>
                <a:cs typeface="Times New Roman" panose="02020603050405020304" pitchFamily="18" charset="0"/>
              </a:rPr>
              <a:t>Journal of Power Sources</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2018, 378: 190-197. </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S. You #, </a:t>
            </a: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X. Gong #</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W. Wei, D. Qi, X. Wang,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X.g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Chen*, N. Ren, </a:t>
            </a:r>
            <a:r>
              <a:rPr lang="en-US" altLang="zh-CN" sz="1400" i="1" kern="100" dirty="0">
                <a:effectLst/>
                <a:latin typeface="Times New Roman" panose="02020603050405020304" pitchFamily="18" charset="0"/>
                <a:ea typeface="华文楷体" panose="02010600040101010101" pitchFamily="2" charset="-122"/>
                <a:cs typeface="Times New Roman" panose="02020603050405020304" pitchFamily="18" charset="0"/>
              </a:rPr>
              <a:t>Advanced Energy Materials</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2016, 6(1): 201501497. </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X. Gong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S. You*, X. Wang, J. Zhang, Y. Gan, C. Cui, N. Ren*,, </a:t>
            </a:r>
            <a:r>
              <a:rPr lang="en-US" altLang="zh-CN" sz="1400" i="1" kern="100" dirty="0">
                <a:effectLst/>
                <a:latin typeface="Times New Roman" panose="02020603050405020304" pitchFamily="18" charset="0"/>
                <a:ea typeface="华文楷体" panose="02010600040101010101" pitchFamily="2" charset="-122"/>
                <a:cs typeface="Times New Roman" panose="02020603050405020304" pitchFamily="18" charset="0"/>
              </a:rPr>
              <a:t>Biosensors and Bioelectronics</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2014, 58: 272-275. </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X. Gong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S. You*, X. Wang, Y. Gan, R. Zhang, Nan-Qi Ren*, </a:t>
            </a:r>
            <a:r>
              <a:rPr lang="en-US" altLang="zh-CN" sz="1400" i="1" kern="100" dirty="0">
                <a:effectLst/>
                <a:latin typeface="Times New Roman" panose="02020603050405020304" pitchFamily="18" charset="0"/>
                <a:ea typeface="华文楷体" panose="02010600040101010101" pitchFamily="2" charset="-122"/>
                <a:cs typeface="Times New Roman" panose="02020603050405020304" pitchFamily="18" charset="0"/>
              </a:rPr>
              <a:t>Journal of Power Sources</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2013, 225, 330-337.</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699" y="1293296"/>
            <a:ext cx="1125662" cy="158201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77759" y="773814"/>
            <a:ext cx="1628940" cy="58477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蔡莉</a:t>
            </a:r>
            <a:endParaRPr lang="zh-CN" altLang="en-US" sz="3200" dirty="0">
              <a:solidFill>
                <a:srgbClr val="00B050"/>
              </a:solidFill>
            </a:endParaRPr>
          </a:p>
        </p:txBody>
      </p:sp>
      <p:sp>
        <p:nvSpPr>
          <p:cNvPr id="14" name="文本框 13"/>
          <p:cNvSpPr txBox="1"/>
          <p:nvPr/>
        </p:nvSpPr>
        <p:spPr>
          <a:xfrm>
            <a:off x="214374" y="3551285"/>
            <a:ext cx="7010400" cy="369332"/>
          </a:xfrm>
          <a:prstGeom prst="rect">
            <a:avLst/>
          </a:prstGeom>
          <a:noFill/>
        </p:spPr>
        <p:txBody>
          <a:bodyPr wrap="square">
            <a:spAutoFit/>
          </a:bodyPr>
          <a:lstStyle/>
          <a:p>
            <a:pPr algn="just"/>
            <a:r>
              <a:rPr lang="en-US" altLang="zh-CN" sz="1800" dirty="0">
                <a:effectLst/>
                <a:latin typeface="Times New Roman" panose="02020603050405020304" pitchFamily="18" charset="0"/>
                <a:ea typeface="楷体" panose="02010609060101010101" pitchFamily="49" charset="-122"/>
                <a:cs typeface="Times New Roman" panose="02020603050405020304" pitchFamily="18" charset="0"/>
              </a:rPr>
              <a:t>        </a:t>
            </a:r>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研究方向：环境材料，光催化材料。</a:t>
            </a:r>
            <a:endParaRPr lang="zh-CN" altLang="en-US" sz="18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p:nvPr/>
        </p:nvSpPr>
        <p:spPr>
          <a:xfrm>
            <a:off x="214374" y="314287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221511" y="4153308"/>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7" name="文本框 16"/>
          <p:cNvSpPr txBox="1"/>
          <p:nvPr/>
        </p:nvSpPr>
        <p:spPr>
          <a:xfrm>
            <a:off x="221511" y="6154091"/>
            <a:ext cx="2412712"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代表性成果</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8" name="文本框 17"/>
          <p:cNvSpPr txBox="1"/>
          <p:nvPr/>
        </p:nvSpPr>
        <p:spPr>
          <a:xfrm>
            <a:off x="2073275" y="1395778"/>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职务：硕士生导师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文本框 18"/>
          <p:cNvSpPr txBox="1"/>
          <p:nvPr/>
        </p:nvSpPr>
        <p:spPr>
          <a:xfrm>
            <a:off x="2073275" y="1880516"/>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办公地点：化学楼</a:t>
            </a:r>
            <a:r>
              <a:rPr lang="en-US" altLang="zh-CN" dirty="0">
                <a:latin typeface="Times New Roman" panose="02020603050405020304" pitchFamily="18" charset="0"/>
                <a:ea typeface="楷体" panose="02010609060101010101" pitchFamily="49" charset="-122"/>
                <a:cs typeface="Times New Roman" panose="02020603050405020304" pitchFamily="18" charset="0"/>
              </a:rPr>
              <a:t>211</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073275" y="2329400"/>
            <a:ext cx="5486400" cy="64607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13880912707</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50647698@qq.com</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矩形 1"/>
          <p:cNvSpPr/>
          <p:nvPr/>
        </p:nvSpPr>
        <p:spPr>
          <a:xfrm>
            <a:off x="221511" y="4537217"/>
            <a:ext cx="7785101" cy="1200329"/>
          </a:xfrm>
          <a:prstGeom prst="rect">
            <a:avLst/>
          </a:prstGeom>
        </p:spPr>
        <p:txBody>
          <a:bodyPr wrap="square">
            <a:spAutoFit/>
          </a:bodyPr>
          <a:lstStyle/>
          <a:p>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1997</a:t>
            </a:r>
            <a:r>
              <a:rPr lang="en-US" altLang="zh-CN" sz="18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9至2001</a:t>
            </a:r>
            <a:r>
              <a:rPr lang="en-US" altLang="zh-CN" sz="18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6, 四川师范大学, 化学教育, 学士</a:t>
            </a:r>
            <a:endParaRPr lang="zh-CN" altLang="en-US" sz="1800" dirty="0">
              <a:latin typeface="Times New Roman" panose="02020603050405020304" pitchFamily="18" charset="0"/>
              <a:ea typeface="楷体" panose="02010609060101010101" pitchFamily="49" charset="-122"/>
              <a:cs typeface="Times New Roman" panose="02020603050405020304" pitchFamily="18" charset="0"/>
            </a:endParaRPr>
          </a:p>
          <a:p>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2004</a:t>
            </a:r>
            <a:r>
              <a:rPr lang="en-US" altLang="zh-CN" sz="18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9至2007</a:t>
            </a:r>
            <a:r>
              <a:rPr lang="en-US" altLang="zh-CN" sz="18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6, 四川师范大学, 环境科学, 硕士, 导师: 赵仕林 教授</a:t>
            </a:r>
            <a:endParaRPr lang="zh-CN" altLang="en-US" sz="1800" dirty="0">
              <a:latin typeface="Times New Roman" panose="02020603050405020304" pitchFamily="18" charset="0"/>
              <a:ea typeface="楷体" panose="02010609060101010101" pitchFamily="49" charset="-122"/>
              <a:cs typeface="Times New Roman" panose="02020603050405020304" pitchFamily="18" charset="0"/>
            </a:endParaRPr>
          </a:p>
          <a:p>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2007</a:t>
            </a:r>
            <a:r>
              <a:rPr lang="en-US" altLang="zh-CN" sz="18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9至2011</a:t>
            </a:r>
            <a:r>
              <a:rPr lang="en-US" altLang="zh-CN" sz="18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6, 四川大学, 皮革化学与工程, 博士, 导师: 石碧 院士</a:t>
            </a:r>
            <a:endParaRPr lang="en-US" altLang="zh-CN" sz="18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800" dirty="0">
                <a:latin typeface="Times New Roman" panose="02020603050405020304" pitchFamily="18" charset="0"/>
                <a:ea typeface="楷体" panose="02010609060101010101" pitchFamily="49" charset="-122"/>
                <a:cs typeface="Times New Roman" panose="02020603050405020304" pitchFamily="18" charset="0"/>
              </a:rPr>
              <a:t>2012.12</a:t>
            </a:r>
            <a:r>
              <a:rPr lang="zh-CN" altLang="en-US" sz="1800" dirty="0">
                <a:latin typeface="Times New Roman" panose="02020603050405020304" pitchFamily="18" charset="0"/>
                <a:ea typeface="楷体" panose="02010609060101010101" pitchFamily="49" charset="-122"/>
                <a:cs typeface="Times New Roman" panose="02020603050405020304" pitchFamily="18" charset="0"/>
              </a:rPr>
              <a:t>至今        四川师范大学化学与材料科学学院，副教授</a:t>
            </a:r>
            <a:endParaRPr lang="zh-CN" altLang="en-US" sz="18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 name="矩形 2"/>
          <p:cNvSpPr/>
          <p:nvPr/>
        </p:nvSpPr>
        <p:spPr>
          <a:xfrm>
            <a:off x="221511" y="6692852"/>
            <a:ext cx="7003263" cy="2584169"/>
          </a:xfrm>
          <a:prstGeom prst="rect">
            <a:avLst/>
          </a:prstGeom>
        </p:spPr>
        <p:txBody>
          <a:bodyPr wrap="square">
            <a:spAutoFit/>
          </a:bodyPr>
          <a:lstStyle/>
          <a:p>
            <a:pPr marL="285750" indent="-285750" algn="just">
              <a:buFont typeface="Wingdings" panose="05000000000000000000" pitchFamily="2" charset="2"/>
              <a:buChar char="Ø"/>
            </a:pPr>
            <a:r>
              <a:rPr lang="zh-CN" altLang="en-US" dirty="0">
                <a:latin typeface="Times New Roman" panose="02020603050405020304" pitchFamily="18" charset="0"/>
                <a:ea typeface="楷体" panose="02010609060101010101" pitchFamily="49" charset="-122"/>
                <a:cs typeface="Times New Roman" panose="02020603050405020304" pitchFamily="18" charset="0"/>
              </a:rPr>
              <a:t>Guo, Wenli; Zhang, Zhihui; Lin, Hong; Cai, Li*</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Molecular Catalysis</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2020</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492</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111011</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marL="285750" indent="-285750" algn="just">
              <a:buFont typeface="Wingdings" panose="05000000000000000000" pitchFamily="2" charset="2"/>
              <a:buChar char="Ø"/>
            </a:pPr>
            <a:r>
              <a:rPr lang="zh-CN" altLang="en-US" dirty="0">
                <a:latin typeface="Times New Roman" panose="02020603050405020304" pitchFamily="18" charset="0"/>
                <a:ea typeface="楷体" panose="02010609060101010101" pitchFamily="49" charset="-122"/>
                <a:cs typeface="Times New Roman" panose="02020603050405020304" pitchFamily="18" charset="0"/>
              </a:rPr>
              <a:t>Hui Jiang; Luxi Wang Li Cai*</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Applied Surface Science</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2017</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420</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43-52</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marL="285750" indent="-285750" algn="just">
              <a:buFont typeface="Wingdings" panose="05000000000000000000" pitchFamily="2" charset="2"/>
              <a:buChar char="Ø"/>
            </a:pPr>
            <a:r>
              <a:rPr lang="zh-CN" altLang="en-US" dirty="0">
                <a:latin typeface="Times New Roman" panose="02020603050405020304" pitchFamily="18" charset="0"/>
                <a:ea typeface="楷体" panose="02010609060101010101" pitchFamily="49" charset="-122"/>
                <a:cs typeface="Times New Roman" panose="02020603050405020304" pitchFamily="18" charset="0"/>
              </a:rPr>
              <a:t>Qiyi Long; Chao Yin Li Cai*</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Applied Surface Science</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2014</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319</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60-67</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a:p>
            <a:pPr marL="285750" indent="-285750" algn="just">
              <a:buFont typeface="Wingdings" panose="05000000000000000000" pitchFamily="2" charset="2"/>
              <a:buChar char="Ø"/>
            </a:pPr>
            <a:r>
              <a:rPr lang="zh-CN" altLang="en-US" dirty="0">
                <a:latin typeface="Times New Roman" panose="02020603050405020304" pitchFamily="18" charset="0"/>
                <a:ea typeface="楷体" panose="02010609060101010101" pitchFamily="49" charset="-122"/>
                <a:cs typeface="Times New Roman" panose="02020603050405020304" pitchFamily="18" charset="0"/>
              </a:rPr>
              <a:t>蔡莉</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吴昊</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廖学品</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石碧*</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无机化学学报</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2011</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611-618</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a:p>
            <a:pPr marL="285750" indent="-285750" algn="just">
              <a:buFont typeface="Wingdings" panose="05000000000000000000" pitchFamily="2" charset="2"/>
              <a:buChar char="Ø"/>
            </a:pPr>
            <a:r>
              <a:rPr lang="zh-CN" altLang="en-US" dirty="0">
                <a:latin typeface="Times New Roman" panose="02020603050405020304" pitchFamily="18" charset="0"/>
                <a:ea typeface="楷体" panose="02010609060101010101" pitchFamily="49" charset="-122"/>
                <a:cs typeface="Times New Roman" panose="02020603050405020304" pitchFamily="18" charset="0"/>
              </a:rPr>
              <a:t>Li Cai</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Xuepin Liao</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Bi Shi*</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Industrial &amp; Engineering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Chemistry Research,</a:t>
            </a:r>
            <a:r>
              <a:rPr lang="zh-CN" altLang="en-US"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2010, 49,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3194-3199.</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7759" y="1369581"/>
            <a:ext cx="1075160" cy="156311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77759" y="773814"/>
            <a:ext cx="1628940" cy="58477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范璐</a:t>
            </a:r>
            <a:endParaRPr lang="zh-CN" altLang="en-US" sz="3200" dirty="0">
              <a:solidFill>
                <a:srgbClr val="00B050"/>
              </a:solidFill>
            </a:endParaRPr>
          </a:p>
        </p:txBody>
      </p:sp>
      <p:sp>
        <p:nvSpPr>
          <p:cNvPr id="14" name="文本框 13"/>
          <p:cNvSpPr txBox="1"/>
          <p:nvPr/>
        </p:nvSpPr>
        <p:spPr>
          <a:xfrm>
            <a:off x="214374" y="3551285"/>
            <a:ext cx="7010400" cy="2031325"/>
          </a:xfrm>
          <a:prstGeom prst="rect">
            <a:avLst/>
          </a:prstGeom>
          <a:noFill/>
        </p:spPr>
        <p:txBody>
          <a:bodyPr wrap="square">
            <a:spAutoFit/>
          </a:bodyPr>
          <a:lstStyle/>
          <a:p>
            <a:pPr algn="just"/>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       主要开展污染物在水环境中的迁移转化及环境生态效应，流域水体富营养化成因分析及防治研究，水污染控制化学等方面的教学和科研工作。主讲课程包括本科生课程</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水污染控制工程</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环境工程专业英语</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等，研究生课程</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学术论文规范与写作</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，获四川师范大学校级成果奖二等奖</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项（排名第一），主持校级质量工程</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项，以副主编身份参编</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本教材</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水污染控制工程课程设计案例与指导</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和</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城镇污水处理实习教程</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。以项目负责人主持四川省科技厅国际科技创新合作项目、四川省教育厅项目等项目</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10</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余项，以第一作者或通讯作者身份在</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Chemical Engineering Journal</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Science of the Total Environment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Separation and Purification Technology</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Environment Pollution</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Chemosphere</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等期刊发表</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SCI</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论文</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余篇。</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p:nvPr/>
        </p:nvSpPr>
        <p:spPr>
          <a:xfrm>
            <a:off x="214374" y="314287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214374" y="556274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7" name="文本框 16"/>
          <p:cNvSpPr txBox="1"/>
          <p:nvPr/>
        </p:nvSpPr>
        <p:spPr>
          <a:xfrm>
            <a:off x="214374" y="7328038"/>
            <a:ext cx="2688846"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近三年发表主要论文</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8" name="文本框 17"/>
          <p:cNvSpPr txBox="1"/>
          <p:nvPr/>
        </p:nvSpPr>
        <p:spPr>
          <a:xfrm>
            <a:off x="2073275" y="1395778"/>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职务：环境工程专业系主任，硕士生导师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文本框 18"/>
          <p:cNvSpPr txBox="1"/>
          <p:nvPr/>
        </p:nvSpPr>
        <p:spPr>
          <a:xfrm>
            <a:off x="2073275" y="1880516"/>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办公地点：化学楼</a:t>
            </a:r>
            <a:r>
              <a:rPr lang="en-US" altLang="zh-CN" dirty="0">
                <a:latin typeface="Times New Roman" panose="02020603050405020304" pitchFamily="18" charset="0"/>
                <a:ea typeface="楷体" panose="02010609060101010101" pitchFamily="49" charset="-122"/>
                <a:cs typeface="Times New Roman" panose="02020603050405020304" pitchFamily="18" charset="0"/>
              </a:rPr>
              <a:t>514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教</a:t>
            </a:r>
            <a:r>
              <a:rPr lang="en-US" altLang="zh-CN" dirty="0">
                <a:latin typeface="Times New Roman" panose="02020603050405020304" pitchFamily="18" charset="0"/>
                <a:ea typeface="楷体" panose="02010609060101010101" pitchFamily="49" charset="-122"/>
                <a:cs typeface="Times New Roman" panose="02020603050405020304" pitchFamily="18" charset="0"/>
              </a:rPr>
              <a:t>604</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073275" y="2329400"/>
            <a:ext cx="5486400" cy="64607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13550305848</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fanlu@sicnu.edu.cn</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p:nvPr/>
        </p:nvSpPr>
        <p:spPr>
          <a:xfrm>
            <a:off x="214374" y="5942981"/>
            <a:ext cx="7229186" cy="1323439"/>
          </a:xfrm>
          <a:prstGeom prst="rect">
            <a:avLst/>
          </a:prstGeom>
          <a:noFill/>
        </p:spPr>
        <p:txBody>
          <a:bodyPr wrap="square">
            <a:spAutoFit/>
          </a:bodyPr>
          <a:lstStyle/>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2005.09-2009.07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成都理工大学，学士</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2010.09-2015.07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四川大学，博士</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2013.09-2015.03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华盛顿大学（西雅图），博士联合培养</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2015.07-2020.12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四川师范大学化学与材料科学学院，讲师</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2020.12</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至今 	四川师范大学化学与材料科学学院，副教授</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2" name="文本框 21"/>
          <p:cNvSpPr txBox="1"/>
          <p:nvPr/>
        </p:nvSpPr>
        <p:spPr>
          <a:xfrm>
            <a:off x="214374" y="7789766"/>
            <a:ext cx="6897626" cy="2462213"/>
          </a:xfrm>
          <a:prstGeom prst="rect">
            <a:avLst/>
          </a:prstGeom>
          <a:noFill/>
        </p:spPr>
        <p:txBody>
          <a:bodyPr wrap="square">
            <a:spAutoFit/>
          </a:bodyPr>
          <a:lstStyle/>
          <a:p>
            <a:pPr marL="342900" lvl="0" indent="-342900" algn="just">
              <a:buFont typeface="Wingdings" panose="05000000000000000000" pitchFamily="2" charset="2"/>
              <a:buChar char="Ø"/>
            </a:pP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Wei,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Z.Y</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b="1" kern="100" dirty="0">
                <a:latin typeface="Times New Roman" panose="02020603050405020304" pitchFamily="18" charset="0"/>
                <a:ea typeface="华文楷体" panose="02010600040101010101" pitchFamily="2" charset="-122"/>
                <a:cs typeface="Times New Roman" panose="02020603050405020304" pitchFamily="18" charset="0"/>
              </a:rPr>
              <a:t>Fan, L.*,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Ergu</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A.J</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Fan,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H.Y</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Liang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Y.H</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i="1" kern="100" dirty="0">
                <a:latin typeface="Times New Roman" panose="02020603050405020304" pitchFamily="18" charset="0"/>
                <a:ea typeface="华文楷体" panose="02010600040101010101" pitchFamily="2" charset="-122"/>
                <a:cs typeface="Times New Roman" panose="02020603050405020304" pitchFamily="18" charset="0"/>
              </a:rPr>
              <a:t>Separation and Purification Technology</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2022, 298: 121628.</a:t>
            </a:r>
            <a:endPar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Wei,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Z.Y</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Li,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X.Q</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Han, S., Sun, M.C., Liu, Y., </a:t>
            </a:r>
            <a:r>
              <a:rPr lang="en-US" altLang="zh-CN" sz="1400" b="1" kern="100" dirty="0">
                <a:latin typeface="Times New Roman" panose="02020603050405020304" pitchFamily="18" charset="0"/>
                <a:ea typeface="华文楷体" panose="02010600040101010101" pitchFamily="2" charset="-122"/>
                <a:cs typeface="Times New Roman" panose="02020603050405020304" pitchFamily="18" charset="0"/>
              </a:rPr>
              <a:t>Fan, L.*, </a:t>
            </a:r>
            <a:r>
              <a:rPr lang="en-US" altLang="zh-CN" sz="1400" i="1" kern="100" dirty="0">
                <a:latin typeface="Times New Roman" panose="02020603050405020304" pitchFamily="18" charset="0"/>
                <a:ea typeface="华文楷体" panose="02010600040101010101" pitchFamily="2" charset="-122"/>
                <a:cs typeface="Times New Roman" panose="02020603050405020304" pitchFamily="18" charset="0"/>
              </a:rPr>
              <a:t>Separation and Purification Technology</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2022, 287: 120618.</a:t>
            </a:r>
            <a:endPar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Yan,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C.H</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Wei,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Z.Y</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Liu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J.Y</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Chen, J., </a:t>
            </a:r>
            <a:r>
              <a:rPr lang="en-US" altLang="zh-CN" sz="1400" b="1" kern="100" dirty="0">
                <a:latin typeface="Times New Roman" panose="02020603050405020304" pitchFamily="18" charset="0"/>
                <a:ea typeface="华文楷体" panose="02010600040101010101" pitchFamily="2" charset="-122"/>
                <a:cs typeface="Times New Roman" panose="02020603050405020304" pitchFamily="18" charset="0"/>
              </a:rPr>
              <a:t>Fan, L.*, </a:t>
            </a:r>
            <a:r>
              <a:rPr lang="en-US" altLang="zh-CN" sz="1400" i="1" kern="100" dirty="0">
                <a:latin typeface="Times New Roman" panose="02020603050405020304" pitchFamily="18" charset="0"/>
                <a:ea typeface="华文楷体" panose="02010600040101010101" pitchFamily="2" charset="-122"/>
                <a:cs typeface="Times New Roman" panose="02020603050405020304" pitchFamily="18" charset="0"/>
              </a:rPr>
              <a:t>Journal of Environmental Management, </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2022, 114719. Chemosphere, 2023, 313: 137563.</a:t>
            </a:r>
            <a:endPar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Wei,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Z.Y</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Chen, J., Tong, H.J., Sun, M.C., Tian, J., </a:t>
            </a:r>
            <a:r>
              <a:rPr lang="en-US" altLang="zh-CN" sz="1400" b="1" kern="100" dirty="0">
                <a:latin typeface="Times New Roman" panose="02020603050405020304" pitchFamily="18" charset="0"/>
                <a:ea typeface="华文楷体" panose="02010600040101010101" pitchFamily="2" charset="-122"/>
                <a:cs typeface="Times New Roman" panose="02020603050405020304" pitchFamily="18" charset="0"/>
              </a:rPr>
              <a:t>Fan, L.*</a:t>
            </a:r>
            <a:r>
              <a:rPr lang="zh-CN" altLang="en-US" sz="1400" kern="100" dirty="0">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1400" i="1" kern="100" dirty="0">
                <a:latin typeface="Times New Roman" panose="02020603050405020304" pitchFamily="18" charset="0"/>
                <a:ea typeface="华文楷体" panose="02010600040101010101" pitchFamily="2" charset="-122"/>
                <a:cs typeface="Times New Roman" panose="02020603050405020304" pitchFamily="18" charset="0"/>
              </a:rPr>
              <a:t>Chemosphere</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2023, 313: 137563.</a:t>
            </a:r>
            <a:endPar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Yan,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C.H</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b="1" kern="100" dirty="0">
                <a:latin typeface="Times New Roman" panose="02020603050405020304" pitchFamily="18" charset="0"/>
                <a:ea typeface="华文楷体" panose="02010600040101010101" pitchFamily="2" charset="-122"/>
                <a:cs typeface="Times New Roman" panose="02020603050405020304" pitchFamily="18" charset="0"/>
              </a:rPr>
              <a:t>Fan, L*., </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Chen, Y.,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Xiong</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Y.T</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i="1" kern="100" dirty="0">
                <a:latin typeface="Times New Roman" panose="02020603050405020304" pitchFamily="18" charset="0"/>
                <a:ea typeface="华文楷体" panose="02010600040101010101" pitchFamily="2" charset="-122"/>
                <a:cs typeface="Times New Roman" panose="02020603050405020304" pitchFamily="18" charset="0"/>
              </a:rPr>
              <a:t>Colloids and Surface A: Physicochemical and Engineering Aspects</a:t>
            </a:r>
            <a:r>
              <a:rPr lang="zh-CN" altLang="en-US" sz="1400" i="1" kern="100" dirty="0">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2020, 602, 123135.</a:t>
            </a:r>
            <a:r>
              <a:rPr lang="en-US" altLang="zh-CN" sz="1400" i="1" kern="100" dirty="0">
                <a:latin typeface="Times New Roman" panose="02020603050405020304" pitchFamily="18" charset="0"/>
                <a:ea typeface="华文楷体" panose="02010600040101010101" pitchFamily="2" charset="-122"/>
                <a:cs typeface="Times New Roman" panose="02020603050405020304" pitchFamily="18" charset="0"/>
              </a:rPr>
              <a:t> </a:t>
            </a:r>
            <a:endPar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a:latin typeface="Times New Roman" panose="02020603050405020304" pitchFamily="18" charset="0"/>
                <a:ea typeface="华文楷体" panose="02010600040101010101" pitchFamily="2" charset="-122"/>
                <a:cs typeface="Times New Roman" panose="02020603050405020304" pitchFamily="18" charset="0"/>
              </a:rPr>
              <a:t>Fan, L., </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Brett, </a:t>
            </a: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M.T</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Li, B., </a:t>
            </a:r>
            <a:r>
              <a:rPr lang="en-US" altLang="zh-CN" sz="1400" i="1" kern="100" dirty="0">
                <a:latin typeface="Times New Roman" panose="02020603050405020304" pitchFamily="18" charset="0"/>
                <a:ea typeface="华文楷体" panose="02010600040101010101" pitchFamily="2" charset="-122"/>
                <a:cs typeface="Times New Roman" panose="02020603050405020304" pitchFamily="18" charset="0"/>
              </a:rPr>
              <a:t>Science of the Total Environment</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2020, 72</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1:137724. </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50044" y="1366893"/>
            <a:ext cx="1244848" cy="165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77759" y="713568"/>
            <a:ext cx="1628940" cy="58477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梁锦平</a:t>
            </a:r>
            <a:endParaRPr lang="zh-CN" altLang="en-US" sz="3200" dirty="0">
              <a:solidFill>
                <a:srgbClr val="00B050"/>
              </a:solidFill>
            </a:endParaRPr>
          </a:p>
        </p:txBody>
      </p:sp>
      <p:sp>
        <p:nvSpPr>
          <p:cNvPr id="14" name="文本框 13"/>
          <p:cNvSpPr txBox="1"/>
          <p:nvPr/>
        </p:nvSpPr>
        <p:spPr>
          <a:xfrm>
            <a:off x="214374" y="3361285"/>
            <a:ext cx="7010400" cy="830997"/>
          </a:xfrm>
          <a:prstGeom prst="rect">
            <a:avLst/>
          </a:prstGeom>
          <a:noFill/>
        </p:spPr>
        <p:txBody>
          <a:bodyPr wrap="square">
            <a:spAutoFit/>
          </a:bodyPr>
          <a:lstStyle/>
          <a:p>
            <a:pPr algn="just"/>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博士，博士后。中国化工学会会员。</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pPr algn="just"/>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主要承担课程：环境工程原理、化工原理。</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pPr algn="just"/>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主要研究方向：废水高级氧化技术、无机功能材料。</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p:nvPr/>
        </p:nvSpPr>
        <p:spPr>
          <a:xfrm>
            <a:off x="214374" y="295287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214374" y="4413367"/>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7" name="文本框 16"/>
          <p:cNvSpPr txBox="1"/>
          <p:nvPr/>
        </p:nvSpPr>
        <p:spPr>
          <a:xfrm>
            <a:off x="214374" y="6503749"/>
            <a:ext cx="2412712"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代表性成果</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8" name="文本框 17"/>
          <p:cNvSpPr txBox="1"/>
          <p:nvPr/>
        </p:nvSpPr>
        <p:spPr>
          <a:xfrm>
            <a:off x="2013900" y="1317887"/>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职称：副教授，硕士生导师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文本框 18"/>
          <p:cNvSpPr txBox="1"/>
          <p:nvPr/>
        </p:nvSpPr>
        <p:spPr>
          <a:xfrm>
            <a:off x="2013900" y="1802625"/>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办公地点：化学楼</a:t>
            </a:r>
            <a:r>
              <a:rPr lang="en-US" altLang="zh-CN" dirty="0">
                <a:latin typeface="Times New Roman" panose="02020603050405020304" pitchFamily="18" charset="0"/>
                <a:ea typeface="楷体" panose="02010609060101010101" pitchFamily="49" charset="-122"/>
                <a:cs typeface="Times New Roman" panose="02020603050405020304" pitchFamily="18" charset="0"/>
              </a:rPr>
              <a:t>211</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教</a:t>
            </a:r>
            <a:r>
              <a:rPr lang="en-US" altLang="zh-CN" dirty="0">
                <a:latin typeface="Times New Roman" panose="02020603050405020304" pitchFamily="18" charset="0"/>
                <a:ea typeface="楷体" panose="02010609060101010101" pitchFamily="49" charset="-122"/>
                <a:cs typeface="Times New Roman" panose="02020603050405020304" pitchFamily="18" charset="0"/>
              </a:rPr>
              <a:t>604</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013900" y="2251509"/>
            <a:ext cx="5486400" cy="64607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18080959080</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jinpingliang@163.com</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p:nvPr/>
        </p:nvSpPr>
        <p:spPr>
          <a:xfrm>
            <a:off x="271114" y="4872849"/>
            <a:ext cx="7229186" cy="1569660"/>
          </a:xfrm>
          <a:prstGeom prst="rect">
            <a:avLst/>
          </a:prstGeom>
          <a:noFill/>
        </p:spPr>
        <p:txBody>
          <a:bodyPr wrap="square">
            <a:spAutoFit/>
          </a:bodyPr>
          <a:lstStyle/>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1999.09-2003.07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四川大学，学士</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2003.09-2006.07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四川大学，硕士</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2006.09-2011.07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中国科学院，博士</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2012.01-2014.12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北京大学，博士后</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2015.01-2017.02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攀钢集团研究员有限公司，高级工程师</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2017.03</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至今 	四川师范大学化学与材料科学学院，副教授</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2" name="文本框 21"/>
          <p:cNvSpPr txBox="1"/>
          <p:nvPr/>
        </p:nvSpPr>
        <p:spPr>
          <a:xfrm>
            <a:off x="214374" y="7018145"/>
            <a:ext cx="7229186" cy="2800767"/>
          </a:xfrm>
          <a:prstGeom prst="rect">
            <a:avLst/>
          </a:prstGeom>
          <a:noFill/>
        </p:spPr>
        <p:txBody>
          <a:bodyPr wrap="square">
            <a:spAutoFit/>
          </a:bodyPr>
          <a:lstStyle/>
          <a:p>
            <a:pPr marL="342900" lvl="0" indent="-342900" algn="just">
              <a:buFont typeface="Wingdings" panose="05000000000000000000" pitchFamily="2" charset="2"/>
              <a:buChar char="Ø"/>
            </a:pPr>
            <a:r>
              <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Jinping Liang</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Kai Gao, </a:t>
            </a:r>
            <a:r>
              <a:rPr lang="en-US" altLang="zh-CN" sz="1600" kern="100" dirty="0" err="1">
                <a:latin typeface="Times New Roman" panose="02020603050405020304" pitchFamily="18" charset="0"/>
                <a:ea typeface="华文楷体" panose="02010600040101010101" pitchFamily="2" charset="-122"/>
                <a:cs typeface="Times New Roman" panose="02020603050405020304" pitchFamily="18" charset="0"/>
              </a:rPr>
              <a:t>Aijuan</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Zhou, </a:t>
            </a:r>
            <a:r>
              <a:rPr lang="en-US" altLang="zh-CN" sz="1600" kern="100" dirty="0" err="1">
                <a:latin typeface="Times New Roman" panose="02020603050405020304" pitchFamily="18" charset="0"/>
                <a:ea typeface="华文楷体" panose="02010600040101010101" pitchFamily="2" charset="-122"/>
                <a:cs typeface="Times New Roman" panose="02020603050405020304" pitchFamily="18" charset="0"/>
              </a:rPr>
              <a:t>Yuqiao</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Fang, </a:t>
            </a:r>
            <a:r>
              <a:rPr lang="en-US" altLang="zh-CN" sz="1600" kern="100" dirty="0" err="1">
                <a:latin typeface="Times New Roman" panose="02020603050405020304" pitchFamily="18" charset="0"/>
                <a:ea typeface="华文楷体" panose="02010600040101010101" pitchFamily="2" charset="-122"/>
                <a:cs typeface="Times New Roman" panose="02020603050405020304" pitchFamily="18" charset="0"/>
              </a:rPr>
              <a:t>Shengyou</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600" kern="100" dirty="0" err="1">
                <a:latin typeface="Times New Roman" panose="02020603050405020304" pitchFamily="18" charset="0"/>
                <a:ea typeface="华文楷体" panose="02010600040101010101" pitchFamily="2" charset="-122"/>
                <a:cs typeface="Times New Roman" panose="02020603050405020304" pitchFamily="18" charset="0"/>
              </a:rPr>
              <a:t>Su</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Ling Fu,</a:t>
            </a:r>
            <a:endPar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endParaRPr>
          </a:p>
          <a:p>
            <a:pPr lvl="0" algn="just"/>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600" kern="100" dirty="0" err="1">
                <a:latin typeface="Times New Roman" panose="02020603050405020304" pitchFamily="18" charset="0"/>
                <a:ea typeface="华文楷体" panose="02010600040101010101" pitchFamily="2" charset="-122"/>
                <a:cs typeface="Times New Roman" panose="02020603050405020304" pitchFamily="18" charset="0"/>
              </a:rPr>
              <a:t>Mingchao</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Sun, Xiaoguang </a:t>
            </a:r>
            <a:r>
              <a:rPr lang="en-US" altLang="zh-CN" sz="1600" kern="100" dirty="0" err="1">
                <a:latin typeface="Times New Roman" panose="02020603050405020304" pitchFamily="18" charset="0"/>
                <a:ea typeface="华文楷体" panose="02010600040101010101" pitchFamily="2" charset="-122"/>
                <a:cs typeface="Times New Roman" panose="02020603050405020304" pitchFamily="18" charset="0"/>
              </a:rPr>
              <a:t>Duan</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600" i="1" kern="100" dirty="0">
                <a:latin typeface="Times New Roman" panose="02020603050405020304" pitchFamily="18" charset="0"/>
                <a:ea typeface="华文楷体" panose="02010600040101010101" pitchFamily="2" charset="-122"/>
                <a:cs typeface="Times New Roman" panose="02020603050405020304" pitchFamily="18" charset="0"/>
              </a:rPr>
              <a:t>Appl. </a:t>
            </a:r>
            <a:r>
              <a:rPr lang="en-US" altLang="zh-CN" sz="1600" i="1" kern="100" dirty="0" err="1">
                <a:latin typeface="Times New Roman" panose="02020603050405020304" pitchFamily="18" charset="0"/>
                <a:ea typeface="华文楷体" panose="02010600040101010101" pitchFamily="2" charset="-122"/>
                <a:cs typeface="Times New Roman" panose="02020603050405020304" pitchFamily="18" charset="0"/>
              </a:rPr>
              <a:t>Catal</a:t>
            </a:r>
            <a:r>
              <a:rPr lang="en-US" altLang="zh-CN" sz="1600" i="1" kern="100" dirty="0">
                <a:latin typeface="Times New Roman" panose="02020603050405020304" pitchFamily="18" charset="0"/>
                <a:ea typeface="华文楷体" panose="02010600040101010101" pitchFamily="2" charset="-122"/>
                <a:cs typeface="Times New Roman" panose="02020603050405020304" pitchFamily="18" charset="0"/>
              </a:rPr>
              <a:t>. B Environ. </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327 (2023) 122440</a:t>
            </a:r>
            <a:endPar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285750" lvl="0" indent="-285750" algn="just">
              <a:buFont typeface="Wingdings" panose="05000000000000000000" pitchFamily="2" charset="2"/>
              <a:buChar char="Ø"/>
            </a:pPr>
            <a:r>
              <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Jinping Liang</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Ling Fu, Kai Gao, Ping Zhang, Xiaoguang </a:t>
            </a:r>
            <a:r>
              <a:rPr lang="en-US" altLang="zh-CN" sz="1600" kern="100" dirty="0" err="1">
                <a:latin typeface="Times New Roman" panose="02020603050405020304" pitchFamily="18" charset="0"/>
                <a:ea typeface="华文楷体" panose="02010600040101010101" pitchFamily="2" charset="-122"/>
                <a:cs typeface="Times New Roman" panose="02020603050405020304" pitchFamily="18" charset="0"/>
              </a:rPr>
              <a:t>Duan</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Xiaobo Gong, Li Cai. </a:t>
            </a:r>
            <a:r>
              <a:rPr lang="en-US" altLang="zh-CN" sz="1600" i="1" kern="100" dirty="0">
                <a:latin typeface="Times New Roman" panose="02020603050405020304" pitchFamily="18" charset="0"/>
                <a:ea typeface="华文楷体" panose="02010600040101010101" pitchFamily="2" charset="-122"/>
                <a:cs typeface="Times New Roman" panose="02020603050405020304" pitchFamily="18" charset="0"/>
              </a:rPr>
              <a:t>Chem. Eng. J. </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460 (2023) 141797</a:t>
            </a:r>
            <a:endPar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285750" lvl="0" indent="-285750" algn="just">
              <a:buFont typeface="Wingdings" panose="05000000000000000000" pitchFamily="2" charset="2"/>
              <a:buChar char="Ø"/>
            </a:pPr>
            <a:r>
              <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Jinping Liang</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Ling Fu, Kai Gao, Xiaoguang </a:t>
            </a:r>
            <a:r>
              <a:rPr lang="en-US" altLang="zh-CN" sz="1600" kern="100" dirty="0" err="1">
                <a:latin typeface="Times New Roman" panose="02020603050405020304" pitchFamily="18" charset="0"/>
                <a:ea typeface="华文楷体" panose="02010600040101010101" pitchFamily="2" charset="-122"/>
                <a:cs typeface="Times New Roman" panose="02020603050405020304" pitchFamily="18" charset="0"/>
              </a:rPr>
              <a:t>Duan</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600" i="1" kern="100" dirty="0">
                <a:latin typeface="Times New Roman" panose="02020603050405020304" pitchFamily="18" charset="0"/>
                <a:ea typeface="华文楷体" panose="02010600040101010101" pitchFamily="2" charset="-122"/>
                <a:cs typeface="Times New Roman" panose="02020603050405020304" pitchFamily="18" charset="0"/>
              </a:rPr>
              <a:t>Appl. </a:t>
            </a:r>
            <a:r>
              <a:rPr lang="en-US" altLang="zh-CN" sz="1600" i="1" kern="100" dirty="0" err="1">
                <a:latin typeface="Times New Roman" panose="02020603050405020304" pitchFamily="18" charset="0"/>
                <a:ea typeface="华文楷体" panose="02010600040101010101" pitchFamily="2" charset="-122"/>
                <a:cs typeface="Times New Roman" panose="02020603050405020304" pitchFamily="18" charset="0"/>
              </a:rPr>
              <a:t>Catal</a:t>
            </a:r>
            <a:r>
              <a:rPr lang="en-US" altLang="zh-CN" sz="1600" i="1" kern="100" dirty="0">
                <a:latin typeface="Times New Roman" panose="02020603050405020304" pitchFamily="18" charset="0"/>
                <a:ea typeface="华文楷体" panose="02010600040101010101" pitchFamily="2" charset="-122"/>
                <a:cs typeface="Times New Roman" panose="02020603050405020304" pitchFamily="18" charset="0"/>
              </a:rPr>
              <a:t>. B Environ.</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315 (2022) 121542</a:t>
            </a:r>
            <a:endPar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285750" lvl="0" indent="-285750" algn="just">
              <a:buFont typeface="Wingdings" panose="05000000000000000000" pitchFamily="2" charset="2"/>
              <a:buChar char="Ø"/>
            </a:pPr>
            <a:r>
              <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Jinping Liang</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Ling Fu. </a:t>
            </a:r>
            <a:r>
              <a:rPr lang="en-US" altLang="zh-CN" sz="1600" i="1" kern="100" dirty="0">
                <a:latin typeface="Times New Roman" panose="02020603050405020304" pitchFamily="18" charset="0"/>
                <a:ea typeface="华文楷体" panose="02010600040101010101" pitchFamily="2" charset="-122"/>
                <a:cs typeface="Times New Roman" panose="02020603050405020304" pitchFamily="18" charset="0"/>
              </a:rPr>
              <a:t>Appl. Surf. Sci. </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563 (2021) 150335</a:t>
            </a:r>
            <a:endPar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285750" lvl="0" indent="-285750" algn="just">
              <a:buFont typeface="Wingdings" panose="05000000000000000000" pitchFamily="2" charset="2"/>
              <a:buChar char="Ø"/>
            </a:pPr>
            <a:r>
              <a:rPr lang="zh-CN" altLang="en-US" sz="1600" kern="100" dirty="0">
                <a:latin typeface="Times New Roman" panose="02020603050405020304" pitchFamily="18" charset="0"/>
                <a:ea typeface="华文楷体" panose="02010600040101010101" pitchFamily="2" charset="-122"/>
                <a:cs typeface="Times New Roman" panose="02020603050405020304" pitchFamily="18" charset="0"/>
              </a:rPr>
              <a:t>作为唯一指导教师带领</a:t>
            </a:r>
            <a:r>
              <a:rPr lang="zh-CN" altLang="en-US" sz="1600" kern="100" dirty="0">
                <a:effectLst/>
                <a:latin typeface="Times New Roman" panose="02020603050405020304" pitchFamily="18" charset="0"/>
                <a:ea typeface="华文楷体" panose="02010600040101010101" pitchFamily="2" charset="-122"/>
                <a:cs typeface="Times New Roman" panose="02020603050405020304" pitchFamily="18" charset="0"/>
              </a:rPr>
              <a:t>学生参加全国大学生化工设计大赛获全国二等奖</a:t>
            </a:r>
            <a:r>
              <a:rPr lang="zh-CN" altLang="en-US" sz="1600" kern="100" dirty="0">
                <a:latin typeface="Times New Roman" panose="02020603050405020304" pitchFamily="18" charset="0"/>
                <a:ea typeface="华文楷体" panose="02010600040101010101" pitchFamily="2" charset="-122"/>
                <a:cs typeface="Times New Roman" panose="02020603050405020304" pitchFamily="18" charset="0"/>
              </a:rPr>
              <a:t>四次，西南赛区一等奖四次；</a:t>
            </a:r>
            <a:endParaRPr lang="en-US" altLang="zh-CN" sz="16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zh-CN" altLang="en-US" sz="1600" kern="100" dirty="0">
                <a:latin typeface="Times New Roman" panose="02020603050405020304" pitchFamily="18" charset="0"/>
                <a:ea typeface="华文楷体" panose="02010600040101010101" pitchFamily="2" charset="-122"/>
                <a:cs typeface="Times New Roman" panose="02020603050405020304" pitchFamily="18" charset="0"/>
              </a:rPr>
              <a:t>已获授权发明专利</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4</a:t>
            </a:r>
            <a:r>
              <a:rPr lang="zh-CN" altLang="en-US" sz="1600" kern="100" dirty="0">
                <a:latin typeface="Times New Roman" panose="02020603050405020304" pitchFamily="18" charset="0"/>
                <a:ea typeface="华文楷体" panose="02010600040101010101" pitchFamily="2" charset="-122"/>
                <a:cs typeface="Times New Roman" panose="02020603050405020304" pitchFamily="18" charset="0"/>
              </a:rPr>
              <a:t>项。</a:t>
            </a:r>
            <a:endParaRPr lang="en-US" altLang="zh-CN" sz="16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endPar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23" name="Picture 2" descr="C:\Users\ljp\Desktop\生活\4.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2731" y="1225607"/>
            <a:ext cx="1275274" cy="180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545044" y="672214"/>
            <a:ext cx="1628940" cy="58356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杨聪玲</a:t>
            </a:r>
            <a:endParaRPr lang="zh-CN" altLang="en-US" sz="3200" dirty="0">
              <a:solidFill>
                <a:srgbClr val="00B050"/>
              </a:solidFill>
              <a:latin typeface="楷体" panose="02010609060101010101" pitchFamily="49" charset="-122"/>
              <a:ea typeface="楷体" panose="02010609060101010101" pitchFamily="49" charset="-122"/>
            </a:endParaRPr>
          </a:p>
        </p:txBody>
      </p:sp>
      <p:sp>
        <p:nvSpPr>
          <p:cNvPr id="14" name="文本框 13"/>
          <p:cNvSpPr txBox="1"/>
          <p:nvPr/>
        </p:nvSpPr>
        <p:spPr>
          <a:xfrm>
            <a:off x="329944" y="4017375"/>
            <a:ext cx="7010400" cy="1322070"/>
          </a:xfrm>
          <a:prstGeom prst="rect">
            <a:avLst/>
          </a:prstGeom>
          <a:noFill/>
        </p:spPr>
        <p:txBody>
          <a:bodyPr wrap="square">
            <a:spAutoFit/>
          </a:bodyPr>
          <a:lstStyle/>
          <a:p>
            <a:pPr algn="just"/>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      </a:t>
            </a:r>
            <a:r>
              <a:rPr lang="en-US" altLang="zh-CN" sz="2000" dirty="0">
                <a:effectLst/>
                <a:latin typeface="Times New Roman" panose="02020603050405020304" pitchFamily="18" charset="0"/>
                <a:ea typeface="楷体" panose="02010609060101010101" pitchFamily="49" charset="-122"/>
                <a:cs typeface="Times New Roman" panose="02020603050405020304" pitchFamily="18" charset="0"/>
              </a:rPr>
              <a:t>  杨聪玲，女，</a:t>
            </a:r>
            <a:r>
              <a:rPr lang="zh-CN" altLang="en-US" sz="2000" dirty="0">
                <a:effectLst/>
                <a:latin typeface="Times New Roman" panose="02020603050405020304" pitchFamily="18" charset="0"/>
                <a:ea typeface="楷体" panose="02010609060101010101" pitchFamily="49" charset="-122"/>
                <a:cs typeface="Times New Roman" panose="02020603050405020304" pitchFamily="18" charset="0"/>
              </a:rPr>
              <a:t>高级实验师</a:t>
            </a:r>
            <a:r>
              <a:rPr lang="en-US" altLang="zh-CN" sz="2000" dirty="0">
                <a:effectLst/>
                <a:latin typeface="Times New Roman" panose="02020603050405020304" pitchFamily="18" charset="0"/>
                <a:ea typeface="楷体" panose="02010609060101010101" pitchFamily="49" charset="-122"/>
                <a:cs typeface="Times New Roman" panose="02020603050405020304" pitchFamily="18" charset="0"/>
              </a:rPr>
              <a:t>。主要从事《水污染控制工程》和《环境微生物》等实验教学工作，以及负责SEM,TOC,ICP-MS,三维荧光等大精仪器的分析测试工作。主要研究方向为</a:t>
            </a:r>
            <a:r>
              <a:rPr lang="zh-CN" altLang="en-US" sz="2000" dirty="0">
                <a:effectLst/>
                <a:latin typeface="Times New Roman" panose="02020603050405020304" pitchFamily="18" charset="0"/>
                <a:ea typeface="楷体" panose="02010609060101010101" pitchFamily="49" charset="-122"/>
                <a:cs typeface="Times New Roman" panose="02020603050405020304" pitchFamily="18" charset="0"/>
              </a:rPr>
              <a:t>光催化</a:t>
            </a:r>
            <a:r>
              <a:rPr lang="en-US" altLang="zh-CN" sz="2000" dirty="0">
                <a:effectLst/>
                <a:latin typeface="Times New Roman" panose="02020603050405020304" pitchFamily="18" charset="0"/>
                <a:ea typeface="楷体" panose="02010609060101010101" pitchFamily="49" charset="-122"/>
                <a:cs typeface="Times New Roman" panose="02020603050405020304" pitchFamily="18" charset="0"/>
              </a:rPr>
              <a:t>降解</a:t>
            </a:r>
            <a:r>
              <a:rPr lang="zh-CN" altLang="en-US" sz="2000" dirty="0">
                <a:effectLst/>
                <a:latin typeface="Times New Roman" panose="02020603050405020304" pitchFamily="18" charset="0"/>
                <a:ea typeface="楷体" panose="02010609060101010101" pitchFamily="49" charset="-122"/>
                <a:cs typeface="Times New Roman" panose="02020603050405020304" pitchFamily="18" charset="0"/>
              </a:rPr>
              <a:t>水体</a:t>
            </a:r>
            <a:r>
              <a:rPr lang="en-US" altLang="zh-CN" sz="2000" dirty="0">
                <a:effectLst/>
                <a:latin typeface="Times New Roman" panose="02020603050405020304" pitchFamily="18" charset="0"/>
                <a:ea typeface="楷体" panose="02010609060101010101" pitchFamily="49" charset="-122"/>
                <a:cs typeface="Times New Roman" panose="02020603050405020304" pitchFamily="18" charset="0"/>
              </a:rPr>
              <a:t>污染物</a:t>
            </a:r>
            <a:r>
              <a:rPr lang="zh-CN" altLang="en-US" sz="2000" dirty="0">
                <a:effectLst/>
                <a:latin typeface="Times New Roman" panose="02020603050405020304" pitchFamily="18" charset="0"/>
                <a:ea typeface="楷体" panose="02010609060101010101" pitchFamily="49" charset="-122"/>
                <a:cs typeface="Times New Roman" panose="02020603050405020304" pitchFamily="18" charset="0"/>
              </a:rPr>
              <a:t>以及抗菌性能研究</a:t>
            </a:r>
            <a:r>
              <a:rPr lang="en-US" altLang="zh-CN" sz="2000" dirty="0">
                <a:effectLst/>
                <a:latin typeface="Times New Roman" panose="02020603050405020304" pitchFamily="18" charset="0"/>
                <a:ea typeface="楷体" panose="02010609060101010101" pitchFamily="49" charset="-122"/>
                <a:cs typeface="Times New Roman" panose="02020603050405020304" pitchFamily="18" charset="0"/>
              </a:rPr>
              <a:t>。</a:t>
            </a:r>
            <a:endParaRPr lang="en-US" altLang="zh-CN" sz="2000" dirty="0">
              <a:effectLst/>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p:nvPr/>
        </p:nvSpPr>
        <p:spPr>
          <a:xfrm>
            <a:off x="214374" y="349085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312799" y="5595539"/>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7" name="文本框 16"/>
          <p:cNvSpPr txBox="1"/>
          <p:nvPr/>
        </p:nvSpPr>
        <p:spPr>
          <a:xfrm>
            <a:off x="214374" y="7618637"/>
            <a:ext cx="2412712"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代表性成果</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8" name="文本框 17"/>
          <p:cNvSpPr txBox="1"/>
          <p:nvPr/>
        </p:nvSpPr>
        <p:spPr>
          <a:xfrm>
            <a:off x="2173605" y="1447848"/>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职务：硕士生导师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文本框 18"/>
          <p:cNvSpPr txBox="1"/>
          <p:nvPr/>
        </p:nvSpPr>
        <p:spPr>
          <a:xfrm>
            <a:off x="2173605" y="2008151"/>
            <a:ext cx="5486400" cy="368300"/>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办公地点：分析测试中心、</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教</a:t>
            </a:r>
            <a:r>
              <a:rPr lang="en-US" dirty="0">
                <a:latin typeface="Times New Roman" panose="02020603050405020304" pitchFamily="18" charset="0"/>
                <a:ea typeface="楷体" panose="02010609060101010101" pitchFamily="49" charset="-122"/>
                <a:cs typeface="Times New Roman" panose="02020603050405020304" pitchFamily="18" charset="0"/>
              </a:rPr>
              <a:t>103</a:t>
            </a:r>
            <a:endParaRPr 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173605" y="2594195"/>
            <a:ext cx="5486400" cy="645160"/>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13982183694	  </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284061027@qq.com</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p:nvPr/>
        </p:nvSpPr>
        <p:spPr>
          <a:xfrm>
            <a:off x="430819" y="6160749"/>
            <a:ext cx="7229186" cy="1198880"/>
          </a:xfrm>
          <a:prstGeom prst="rect">
            <a:avLst/>
          </a:prstGeom>
          <a:noFill/>
        </p:spPr>
        <p:txBody>
          <a:bodyPr wrap="square">
            <a:spAutoFit/>
          </a:bodyPr>
          <a:lstStyle/>
          <a:p>
            <a:r>
              <a:rPr lang="en-US" altLang="zh-CN" dirty="0">
                <a:latin typeface="Times New Roman" panose="02020603050405020304" pitchFamily="18" charset="0"/>
                <a:ea typeface="楷体" panose="02010609060101010101" pitchFamily="49" charset="-122"/>
                <a:cs typeface="Times New Roman" panose="02020603050405020304" pitchFamily="18" charset="0"/>
              </a:rPr>
              <a:t>2007.09-2010.07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四川大学，硕士</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2010.09-2020.12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西南交通大学，博士</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2012.07-2020.12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四川师范大学化学与材料科学学院，实验师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2021.01</a:t>
            </a:r>
            <a:r>
              <a:rPr lang="zh-CN" altLang="en-US" dirty="0">
                <a:latin typeface="Times New Roman" panose="02020603050405020304" pitchFamily="18" charset="0"/>
                <a:ea typeface="楷体" panose="02010609060101010101" pitchFamily="49" charset="-122"/>
                <a:cs typeface="Times New Roman" panose="02020603050405020304" pitchFamily="18" charset="0"/>
              </a:rPr>
              <a:t>至今 	四川师范大学化学与材料科学学院，高级实验师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2" name="文本框 21"/>
          <p:cNvSpPr txBox="1"/>
          <p:nvPr/>
        </p:nvSpPr>
        <p:spPr>
          <a:xfrm>
            <a:off x="180084" y="8258447"/>
            <a:ext cx="6897626" cy="1476375"/>
          </a:xfrm>
          <a:prstGeom prst="rect">
            <a:avLst/>
          </a:prstGeom>
          <a:noFill/>
        </p:spPr>
        <p:txBody>
          <a:bodyPr wrap="square">
            <a:spAutoFit/>
          </a:bodyPr>
          <a:lstStyle/>
          <a:p>
            <a:pPr marL="342900" lvl="0" indent="-342900" algn="just">
              <a:buFont typeface="Wingdings" panose="05000000000000000000" pitchFamily="2" charset="2"/>
              <a:buChar char="Ø"/>
            </a:pPr>
            <a:r>
              <a:rPr lang="en-US" altLang="zh-CN" kern="100" dirty="0">
                <a:effectLst/>
                <a:latin typeface="Times New Roman" panose="02020603050405020304" pitchFamily="18" charset="0"/>
                <a:ea typeface="华文楷体" panose="02010600040101010101" pitchFamily="2" charset="-122"/>
                <a:cs typeface="Times New Roman" panose="02020603050405020304" pitchFamily="18" charset="0"/>
              </a:rPr>
              <a:t>C. Yang,.</a:t>
            </a:r>
            <a:r>
              <a:rPr lang="en-US" altLang="zh-CN" kern="100" dirty="0">
                <a:latin typeface="Times New Roman" panose="02020603050405020304" pitchFamily="18" charset="0"/>
                <a:ea typeface="华文楷体" panose="02010600040101010101" pitchFamily="2" charset="-122"/>
                <a:cs typeface="Times New Roman" panose="02020603050405020304" pitchFamily="18" charset="0"/>
                <a:sym typeface="+mn-ea"/>
              </a:rPr>
              <a:t>European Cells and Materials, 2018, 36: 15-29.</a:t>
            </a:r>
            <a:endParaRPr lang="en-US" altLang="zh-CN" kern="100" dirty="0">
              <a:latin typeface="Times New Roman" panose="02020603050405020304" pitchFamily="18" charset="0"/>
              <a:ea typeface="华文楷体" panose="02010600040101010101" pitchFamily="2" charset="-122"/>
              <a:cs typeface="Times New Roman" panose="02020603050405020304" pitchFamily="18" charset="0"/>
              <a:sym typeface="+mn-ea"/>
            </a:endParaRPr>
          </a:p>
          <a:p>
            <a:pPr marL="342900" lvl="0" indent="-342900" algn="just">
              <a:buFont typeface="Wingdings" panose="05000000000000000000" pitchFamily="2" charset="2"/>
              <a:buChar char="Ø"/>
            </a:pPr>
            <a:r>
              <a:rPr lang="en-US" altLang="zh-CN" kern="100" dirty="0">
                <a:effectLst/>
                <a:latin typeface="Times New Roman" panose="02020603050405020304" pitchFamily="18" charset="0"/>
                <a:ea typeface="华文楷体" panose="02010600040101010101" pitchFamily="2" charset="-122"/>
                <a:cs typeface="Times New Roman" panose="02020603050405020304" pitchFamily="18" charset="0"/>
                <a:sym typeface="+mn-ea"/>
              </a:rPr>
              <a:t>C. Yang,.</a:t>
            </a:r>
            <a:r>
              <a:rPr lang="en-US" altLang="zh-CN" kern="100" dirty="0">
                <a:latin typeface="Times New Roman" panose="02020603050405020304" pitchFamily="18" charset="0"/>
                <a:ea typeface="华文楷体" panose="02010600040101010101" pitchFamily="2" charset="-122"/>
                <a:cs typeface="Times New Roman" panose="02020603050405020304" pitchFamily="18" charset="0"/>
              </a:rPr>
              <a:t>Journal of Materials Chemistry B, 2019, 7, 3546-3559.</a:t>
            </a:r>
            <a:endParaRPr lang="en-US" altLang="zh-CN"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kern="100" dirty="0">
                <a:effectLst/>
                <a:latin typeface="Times New Roman" panose="02020603050405020304" pitchFamily="18" charset="0"/>
                <a:ea typeface="华文楷体" panose="02010600040101010101" pitchFamily="2" charset="-122"/>
                <a:cs typeface="Times New Roman" panose="02020603050405020304" pitchFamily="18" charset="0"/>
                <a:sym typeface="+mn-ea"/>
              </a:rPr>
              <a:t>C. Yang,.</a:t>
            </a:r>
            <a:r>
              <a:rPr lang="en-US" altLang="zh-CN" kern="100" dirty="0">
                <a:latin typeface="Times New Roman" panose="02020603050405020304" pitchFamily="18" charset="0"/>
                <a:ea typeface="华文楷体" panose="02010600040101010101" pitchFamily="2" charset="-122"/>
                <a:cs typeface="Times New Roman" panose="02020603050405020304" pitchFamily="18" charset="0"/>
              </a:rPr>
              <a:t>Colloids and Surfaces B: Biointerfaces, 2020,194:111199.</a:t>
            </a:r>
            <a:endParaRPr lang="en-US" altLang="zh-CN"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kern="100" dirty="0">
                <a:effectLst/>
                <a:latin typeface="Times New Roman" panose="02020603050405020304" pitchFamily="18" charset="0"/>
                <a:ea typeface="华文楷体" panose="02010600040101010101" pitchFamily="2" charset="-122"/>
                <a:cs typeface="Times New Roman" panose="02020603050405020304" pitchFamily="18" charset="0"/>
                <a:sym typeface="+mn-ea"/>
              </a:rPr>
              <a:t>C. Yang,.</a:t>
            </a:r>
            <a:r>
              <a:rPr lang="en-US" altLang="zh-CN" kern="100" dirty="0">
                <a:latin typeface="Times New Roman" panose="02020603050405020304" pitchFamily="18" charset="0"/>
                <a:ea typeface="华文楷体" panose="02010600040101010101" pitchFamily="2" charset="-122"/>
                <a:cs typeface="Times New Roman" panose="02020603050405020304" pitchFamily="18" charset="0"/>
                <a:sym typeface="+mn-ea"/>
              </a:rPr>
              <a:t>Colloids and Surfaces B: Biointerfaces, 2018,163:336-345.</a:t>
            </a:r>
            <a:endParaRPr lang="en-US" altLang="zh-CN" kern="100" dirty="0">
              <a:latin typeface="Times New Roman" panose="02020603050405020304" pitchFamily="18" charset="0"/>
              <a:ea typeface="华文楷体" panose="02010600040101010101" pitchFamily="2" charset="-122"/>
              <a:cs typeface="Times New Roman" panose="02020603050405020304" pitchFamily="18" charset="0"/>
              <a:sym typeface="+mn-ea"/>
            </a:endParaRPr>
          </a:p>
          <a:p>
            <a:pPr marL="342900" lvl="0" indent="-342900" algn="just">
              <a:buFont typeface="Wingdings" panose="05000000000000000000" pitchFamily="2" charset="2"/>
              <a:buChar char="Ø"/>
            </a:pPr>
            <a:r>
              <a:rPr lang="en-US" altLang="zh-CN" kern="100" dirty="0">
                <a:effectLst/>
                <a:latin typeface="Times New Roman" panose="02020603050405020304" pitchFamily="18" charset="0"/>
                <a:ea typeface="华文楷体" panose="02010600040101010101" pitchFamily="2" charset="-122"/>
                <a:cs typeface="Times New Roman" panose="02020603050405020304" pitchFamily="18" charset="0"/>
                <a:sym typeface="+mn-ea"/>
              </a:rPr>
              <a:t>C. Yang,.Microchemcial Journal,2021,160:105636.</a:t>
            </a:r>
            <a:endParaRPr lang="en-US" altLang="zh-CN" kern="100" dirty="0">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2" name="图片 1" descr="1z1"/>
          <p:cNvPicPr>
            <a:picLocks noChangeAspect="1"/>
          </p:cNvPicPr>
          <p:nvPr/>
        </p:nvPicPr>
        <p:blipFill>
          <a:blip r:embed="rId1"/>
          <a:stretch>
            <a:fillRect/>
          </a:stretch>
        </p:blipFill>
        <p:spPr>
          <a:xfrm>
            <a:off x="590550" y="1256030"/>
            <a:ext cx="1269365" cy="198247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77759" y="773814"/>
            <a:ext cx="1628940" cy="58477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孙明超</a:t>
            </a:r>
            <a:endParaRPr lang="zh-CN" altLang="en-US" sz="3200" dirty="0">
              <a:solidFill>
                <a:srgbClr val="00B050"/>
              </a:solidFill>
            </a:endParaRPr>
          </a:p>
        </p:txBody>
      </p:sp>
      <p:sp>
        <p:nvSpPr>
          <p:cNvPr id="14" name="文本框 13"/>
          <p:cNvSpPr txBox="1"/>
          <p:nvPr/>
        </p:nvSpPr>
        <p:spPr>
          <a:xfrm>
            <a:off x="214374" y="3551285"/>
            <a:ext cx="7010400" cy="1323439"/>
          </a:xfrm>
          <a:prstGeom prst="rect">
            <a:avLst/>
          </a:prstGeom>
          <a:noFill/>
        </p:spPr>
        <p:txBody>
          <a:bodyPr wrap="square">
            <a:spAutoFit/>
          </a:bodyPr>
          <a:lstStyle/>
          <a:p>
            <a:pPr algn="just"/>
            <a:r>
              <a:rPr lang="zh-CN" altLang="zh-CN" sz="1600" dirty="0">
                <a:latin typeface="楷体" panose="02010609060101010101" pitchFamily="49" charset="-122"/>
                <a:ea typeface="楷体" panose="02010609060101010101" pitchFamily="49" charset="-122"/>
              </a:rPr>
              <a:t>研究方向：从事烟气脱硫脱硝处理技术材料与技术的教学教改及科研工作。主讲课程包括《大气污染控制工程》、《物理性污染控制》等本科生课程。主要教学成果：化学与材料科学学院青年教师竞赛</a:t>
            </a:r>
            <a:r>
              <a:rPr lang="en-US" altLang="zh-CN" sz="1600" dirty="0">
                <a:latin typeface="楷体" panose="02010609060101010101" pitchFamily="49" charset="-122"/>
                <a:ea typeface="楷体" panose="02010609060101010101" pitchFamily="49" charset="-122"/>
              </a:rPr>
              <a:t> “</a:t>
            </a:r>
            <a:r>
              <a:rPr lang="zh-CN" altLang="zh-CN" sz="1600" dirty="0">
                <a:latin typeface="楷体" panose="02010609060101010101" pitchFamily="49" charset="-122"/>
                <a:ea typeface="楷体" panose="02010609060101010101" pitchFamily="49" charset="-122"/>
              </a:rPr>
              <a:t>三等奖</a:t>
            </a:r>
            <a:r>
              <a:rPr lang="en-US" altLang="zh-CN" sz="1600" dirty="0">
                <a:latin typeface="楷体" panose="02010609060101010101" pitchFamily="49" charset="-122"/>
                <a:ea typeface="楷体" panose="02010609060101010101" pitchFamily="49" charset="-122"/>
              </a:rPr>
              <a:t>”</a:t>
            </a:r>
            <a:r>
              <a:rPr lang="zh-CN" altLang="zh-CN" sz="1600" dirty="0">
                <a:latin typeface="楷体" panose="02010609060101010101" pitchFamily="49" charset="-122"/>
                <a:ea typeface="楷体" panose="02010609060101010101" pitchFamily="49" charset="-122"/>
              </a:rPr>
              <a:t>一次。主要科研成果：近三年作为项目负责人主持四川省教育厅项目一项，校企联合横向项目两项。</a:t>
            </a:r>
            <a:endParaRPr lang="zh-CN" altLang="en-US" sz="1600" dirty="0">
              <a:latin typeface="楷体" panose="02010609060101010101" pitchFamily="49" charset="-122"/>
              <a:ea typeface="楷体" panose="02010609060101010101" pitchFamily="49" charset="-122"/>
              <a:cs typeface="Times New Roman" panose="02020603050405020304" pitchFamily="18" charset="0"/>
            </a:endParaRPr>
          </a:p>
        </p:txBody>
      </p:sp>
      <p:sp>
        <p:nvSpPr>
          <p:cNvPr id="15" name="文本框 14"/>
          <p:cNvSpPr txBox="1"/>
          <p:nvPr/>
        </p:nvSpPr>
        <p:spPr>
          <a:xfrm>
            <a:off x="214374" y="314287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208045" y="5190312"/>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8" name="文本框 17"/>
          <p:cNvSpPr txBox="1"/>
          <p:nvPr/>
        </p:nvSpPr>
        <p:spPr>
          <a:xfrm>
            <a:off x="2073275" y="1395778"/>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职务：讲师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文本框 18"/>
          <p:cNvSpPr txBox="1"/>
          <p:nvPr/>
        </p:nvSpPr>
        <p:spPr>
          <a:xfrm>
            <a:off x="2073275" y="1880516"/>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教</a:t>
            </a:r>
            <a:r>
              <a:rPr lang="en-US" altLang="zh-CN" dirty="0">
                <a:latin typeface="Times New Roman" panose="02020603050405020304" pitchFamily="18" charset="0"/>
                <a:ea typeface="楷体" panose="02010609060101010101" pitchFamily="49" charset="-122"/>
                <a:cs typeface="Times New Roman" panose="02020603050405020304" pitchFamily="18" charset="0"/>
              </a:rPr>
              <a:t>604</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073275" y="2329400"/>
            <a:ext cx="5486400" cy="64607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15882135912</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riyuedaokou@163.com</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p:nvPr/>
        </p:nvSpPr>
        <p:spPr>
          <a:xfrm>
            <a:off x="330489" y="5605391"/>
            <a:ext cx="7229186" cy="1323439"/>
          </a:xfrm>
          <a:prstGeom prst="rect">
            <a:avLst/>
          </a:prstGeom>
          <a:noFill/>
        </p:spPr>
        <p:txBody>
          <a:bodyPr wrap="square">
            <a:spAutoFit/>
          </a:bodyPr>
          <a:lstStyle/>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2004</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年</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9</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月</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-2008</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年</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6</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月 </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  </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河南大学 本科在读</a:t>
            </a:r>
            <a:endParaRPr lang="zh-CN"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2008</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年</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9</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月</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-2011</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年</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6</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月 </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  </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四川大学 硕士在读</a:t>
            </a:r>
            <a:endParaRPr lang="zh-CN"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2011</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年</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9</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月</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-2015</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年</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12</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月 四川大学 博士在读</a:t>
            </a:r>
            <a:endParaRPr lang="zh-CN"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2013</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年</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10</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月</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-2015</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年</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3</a:t>
            </a:r>
            <a:r>
              <a:rPr lang="zh-CN" altLang="zh-CN" sz="1600" dirty="0">
                <a:latin typeface="Times New Roman" panose="02020603050405020304" pitchFamily="18" charset="0"/>
                <a:ea typeface="楷体" panose="02010609060101010101" pitchFamily="49" charset="-122"/>
                <a:cs typeface="Times New Roman" panose="02020603050405020304" pitchFamily="18" charset="0"/>
              </a:rPr>
              <a:t>月 日本产业综合研究所博士联合培养</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2016</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年</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月至今     </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四川师范大学 讲师</a:t>
            </a:r>
            <a:endParaRPr lang="zh-CN" altLang="zh-CN" sz="16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86817" y="1316896"/>
            <a:ext cx="1347436" cy="16779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文本框 16"/>
          <p:cNvSpPr txBox="1"/>
          <p:nvPr/>
        </p:nvSpPr>
        <p:spPr>
          <a:xfrm>
            <a:off x="214374" y="6871877"/>
            <a:ext cx="2412712"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代表性成果</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22" name="文本框 21"/>
          <p:cNvSpPr txBox="1"/>
          <p:nvPr/>
        </p:nvSpPr>
        <p:spPr>
          <a:xfrm>
            <a:off x="214374" y="7326902"/>
            <a:ext cx="6897626" cy="1384995"/>
          </a:xfrm>
          <a:prstGeom prst="rect">
            <a:avLst/>
          </a:prstGeom>
          <a:noFill/>
        </p:spPr>
        <p:txBody>
          <a:bodyPr wrap="square">
            <a:spAutoFit/>
          </a:bodyPr>
          <a:lstStyle/>
          <a:p>
            <a:pPr marL="342900" lvl="0" indent="-342900" algn="just">
              <a:buFont typeface="Wingdings" panose="05000000000000000000" pitchFamily="2" charset="2"/>
              <a:buChar char="Ø"/>
            </a:pPr>
            <a:r>
              <a:rPr lang="zh-CN" altLang="en-US" sz="1200" kern="100" dirty="0">
                <a:latin typeface="Times New Roman" panose="02020603050405020304" pitchFamily="18" charset="0"/>
                <a:ea typeface="华文楷体" panose="02010600040101010101" pitchFamily="2" charset="-122"/>
                <a:cs typeface="Times New Roman" panose="02020603050405020304" pitchFamily="18" charset="0"/>
              </a:rPr>
              <a:t>孙明超，吴浩仪，王正明，根岸信彰</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a:t>
            </a:r>
            <a:r>
              <a:rPr lang="ja-JP" altLang="en-US" sz="1200" kern="100" dirty="0">
                <a:latin typeface="Times New Roman" panose="02020603050405020304" pitchFamily="18" charset="0"/>
                <a:ea typeface="华文楷体" panose="02010600040101010101" pitchFamily="2" charset="-122"/>
                <a:cs typeface="Times New Roman" panose="02020603050405020304" pitchFamily="18" charset="0"/>
              </a:rPr>
              <a:t>グラフェン・チタニア複合膜および光触媒への応用</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Journal of the society of Inorganic Material ,Japan, 2017,24:20-26</a:t>
            </a:r>
            <a:endPar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200" dirty="0">
                <a:latin typeface="Times New Roman" panose="02020603050405020304" pitchFamily="18" charset="0"/>
                <a:cs typeface="Times New Roman" panose="02020603050405020304" pitchFamily="18" charset="0"/>
              </a:rPr>
              <a:t>M.-C. Sun, J.-B. Liang, W.-Q. </a:t>
            </a:r>
            <a:r>
              <a:rPr lang="en-US" altLang="zh-CN" sz="1200" dirty="0" err="1">
                <a:latin typeface="Times New Roman" panose="02020603050405020304" pitchFamily="18" charset="0"/>
                <a:cs typeface="Times New Roman" panose="02020603050405020304" pitchFamily="18" charset="0"/>
              </a:rPr>
              <a:t>Peng</a:t>
            </a:r>
            <a:r>
              <a:rPr lang="en-US" altLang="zh-CN" sz="1200" dirty="0">
                <a:latin typeface="Times New Roman" panose="02020603050405020304" pitchFamily="18" charset="0"/>
                <a:cs typeface="Times New Roman" panose="02020603050405020304" pitchFamily="18" charset="0"/>
              </a:rPr>
              <a:t>, Z.-M. Wang, N. </a:t>
            </a:r>
            <a:r>
              <a:rPr lang="en-US" altLang="zh-CN" sz="1200" dirty="0" err="1">
                <a:latin typeface="Times New Roman" panose="02020603050405020304" pitchFamily="18" charset="0"/>
                <a:cs typeface="Times New Roman" panose="02020603050405020304" pitchFamily="18" charset="0"/>
              </a:rPr>
              <a:t>Negishi</a:t>
            </a:r>
            <a:r>
              <a:rPr lang="en-US" altLang="zh-CN" sz="1200" dirty="0">
                <a:latin typeface="Times New Roman" panose="02020603050405020304" pitchFamily="18" charset="0"/>
                <a:cs typeface="Times New Roman" panose="02020603050405020304" pitchFamily="18" charset="0"/>
              </a:rPr>
              <a:t>, K. Koike, Y. –H. Chu, H.-Q Yin. </a:t>
            </a:r>
            <a:r>
              <a:rPr lang="en-US" altLang="zh-CN" sz="1200" dirty="0" err="1">
                <a:latin typeface="Times New Roman" panose="02020603050405020304" pitchFamily="18" charset="0"/>
                <a:cs typeface="Times New Roman" panose="02020603050405020304" pitchFamily="18" charset="0"/>
              </a:rPr>
              <a:t>Photocatalytic</a:t>
            </a:r>
            <a:r>
              <a:rPr lang="en-US" altLang="zh-CN" sz="1200" dirty="0">
                <a:latin typeface="Times New Roman" panose="02020603050405020304" pitchFamily="18" charset="0"/>
                <a:cs typeface="Times New Roman" panose="02020603050405020304" pitchFamily="18" charset="0"/>
              </a:rPr>
              <a:t> properties of fresh and </a:t>
            </a:r>
            <a:r>
              <a:rPr lang="en-US" altLang="zh-CN" sz="1200" dirty="0" err="1">
                <a:latin typeface="Times New Roman" panose="02020603050405020304" pitchFamily="18" charset="0"/>
                <a:cs typeface="Times New Roman" panose="02020603050405020304" pitchFamily="18" charset="0"/>
              </a:rPr>
              <a:t>pyrolyzed</a:t>
            </a:r>
            <a:r>
              <a:rPr lang="en-US" altLang="zh-CN" sz="1200" dirty="0">
                <a:latin typeface="Times New Roman" panose="02020603050405020304" pitchFamily="18" charset="0"/>
                <a:cs typeface="Times New Roman" panose="02020603050405020304" pitchFamily="18" charset="0"/>
              </a:rPr>
              <a:t> transparent </a:t>
            </a:r>
            <a:r>
              <a:rPr lang="en-US" altLang="zh-CN" sz="1200" dirty="0" err="1">
                <a:latin typeface="Times New Roman" panose="02020603050405020304" pitchFamily="18" charset="0"/>
                <a:cs typeface="Times New Roman" panose="02020603050405020304" pitchFamily="18" charset="0"/>
              </a:rPr>
              <a:t>nanocomposite</a:t>
            </a:r>
            <a:r>
              <a:rPr lang="en-US" altLang="zh-CN" sz="1200" dirty="0">
                <a:latin typeface="Times New Roman" panose="02020603050405020304" pitchFamily="18" charset="0"/>
                <a:cs typeface="Times New Roman" panose="02020603050405020304" pitchFamily="18" charset="0"/>
              </a:rPr>
              <a:t> films layer-by-layer fabricated from alternative layers of </a:t>
            </a:r>
            <a:r>
              <a:rPr lang="en-US" altLang="zh-CN" sz="1200" dirty="0" err="1">
                <a:latin typeface="Times New Roman" panose="02020603050405020304" pitchFamily="18" charset="0"/>
                <a:cs typeface="Times New Roman" panose="02020603050405020304" pitchFamily="18" charset="0"/>
              </a:rPr>
              <a:t>graphene</a:t>
            </a:r>
            <a:r>
              <a:rPr lang="en-US" altLang="zh-CN" sz="1200" dirty="0">
                <a:latin typeface="Times New Roman" panose="02020603050405020304" pitchFamily="18" charset="0"/>
                <a:cs typeface="Times New Roman" panose="02020603050405020304" pitchFamily="18" charset="0"/>
              </a:rPr>
              <a:t> and </a:t>
            </a:r>
            <a:r>
              <a:rPr lang="en-US" altLang="zh-CN" sz="1200" dirty="0" err="1">
                <a:latin typeface="Times New Roman" panose="02020603050405020304" pitchFamily="18" charset="0"/>
                <a:cs typeface="Times New Roman" panose="02020603050405020304" pitchFamily="18" charset="0"/>
              </a:rPr>
              <a:t>titanate</a:t>
            </a:r>
            <a:r>
              <a:rPr lang="en-US" altLang="zh-CN" sz="1200" dirty="0">
                <a:latin typeface="Times New Roman" panose="02020603050405020304" pitchFamily="18" charset="0"/>
                <a:cs typeface="Times New Roman" panose="02020603050405020304" pitchFamily="18" charset="0"/>
              </a:rPr>
              <a:t> nanotube, Materials Science in Semiconductor Processing, 2015, 40: 954-963.</a:t>
            </a:r>
            <a:endPar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endPar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7758" y="1358588"/>
            <a:ext cx="1179830" cy="1660501"/>
          </a:xfrm>
          <a:prstGeom prst="rect">
            <a:avLst/>
          </a:prstGeom>
        </p:spPr>
      </p:pic>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77759" y="773814"/>
            <a:ext cx="1628940" cy="58477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田婧</a:t>
            </a:r>
            <a:endParaRPr lang="zh-CN" altLang="en-US" sz="3200" dirty="0">
              <a:solidFill>
                <a:srgbClr val="00B050"/>
              </a:solidFill>
            </a:endParaRPr>
          </a:p>
        </p:txBody>
      </p:sp>
      <p:sp>
        <p:nvSpPr>
          <p:cNvPr id="14" name="文本框 13"/>
          <p:cNvSpPr txBox="1"/>
          <p:nvPr/>
        </p:nvSpPr>
        <p:spPr>
          <a:xfrm>
            <a:off x="214374" y="3551285"/>
            <a:ext cx="7010400" cy="1169551"/>
          </a:xfrm>
          <a:prstGeom prst="rect">
            <a:avLst/>
          </a:prstGeom>
          <a:noFill/>
        </p:spPr>
        <p:txBody>
          <a:bodyPr wrap="square">
            <a:spAutoFit/>
          </a:bodyPr>
          <a:lstStyle/>
          <a:p>
            <a:pPr algn="just"/>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田婧，博士，副教授，硕导。主要讲授</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固体废物处理与处置</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环境工程</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CAD》</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环境污染治理设备</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等课程。主要从事固体废物资源化、环境功能材料、环境污染治理等方向的研究。主持四川省科技厅项目</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项，该项目利用黄铁矿</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生物炭复合材料耦合混养反硝化同步去除水中氮磷；参与省、市重点研发项目</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项。先后在</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Water Research</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Science of the Total Environment</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Optical Material</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等期刊发表</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SCI</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论文</a:t>
            </a:r>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10</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余篇。</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p:nvPr/>
        </p:nvSpPr>
        <p:spPr>
          <a:xfrm>
            <a:off x="214374" y="314287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214374" y="4915628"/>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7" name="文本框 16"/>
          <p:cNvSpPr txBox="1"/>
          <p:nvPr/>
        </p:nvSpPr>
        <p:spPr>
          <a:xfrm>
            <a:off x="214374" y="6712802"/>
            <a:ext cx="2412712"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代表性成果</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8" name="文本框 17"/>
          <p:cNvSpPr txBox="1"/>
          <p:nvPr/>
        </p:nvSpPr>
        <p:spPr>
          <a:xfrm>
            <a:off x="2073275" y="1395778"/>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职务：硕士生导师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文本框 18"/>
          <p:cNvSpPr txBox="1"/>
          <p:nvPr/>
        </p:nvSpPr>
        <p:spPr>
          <a:xfrm>
            <a:off x="2073275" y="1868285"/>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教</a:t>
            </a:r>
            <a:r>
              <a:rPr lang="en-US" altLang="zh-CN" dirty="0">
                <a:latin typeface="Times New Roman" panose="02020603050405020304" pitchFamily="18" charset="0"/>
                <a:ea typeface="楷体" panose="02010609060101010101" pitchFamily="49" charset="-122"/>
                <a:cs typeface="Times New Roman" panose="02020603050405020304" pitchFamily="18" charset="0"/>
              </a:rPr>
              <a:t>604</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073275" y="2329400"/>
            <a:ext cx="5486400" cy="64607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17313169446</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wltian@sicnu.edu.cn</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p:nvPr/>
        </p:nvSpPr>
        <p:spPr>
          <a:xfrm>
            <a:off x="330489" y="5315738"/>
            <a:ext cx="7229186" cy="1169551"/>
          </a:xfrm>
          <a:prstGeom prst="rect">
            <a:avLst/>
          </a:prstGeom>
          <a:noFill/>
        </p:spPr>
        <p:txBody>
          <a:bodyPr wrap="square">
            <a:spAutoFit/>
          </a:bodyPr>
          <a:lstStyle/>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2005.09-2009.07	</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西南交通大学，学士</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2010.09-2016.06	</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西南交通大学，博士</a:t>
            </a:r>
            <a:endParaRPr lang="en-US" altLang="zh-CN" sz="14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2016.05-2017.06 	</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美国特拉化大学土木与环境工程系，博士后</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2018.03-2021.12</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 	四川师范大学化学与材料科学学院，讲师</a:t>
            </a:r>
            <a:endParaRPr lang="en-US" altLang="zh-CN" sz="14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400" dirty="0">
                <a:latin typeface="Times New Roman" panose="02020603050405020304" pitchFamily="18" charset="0"/>
                <a:ea typeface="楷体" panose="02010609060101010101" pitchFamily="49" charset="-122"/>
                <a:cs typeface="Times New Roman" panose="02020603050405020304" pitchFamily="18" charset="0"/>
              </a:rPr>
              <a:t>2022.01</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至今                     四川师范大学化学与材料科学学院，副教授</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2" name="文本框 21"/>
          <p:cNvSpPr txBox="1"/>
          <p:nvPr/>
        </p:nvSpPr>
        <p:spPr>
          <a:xfrm>
            <a:off x="214374" y="7167827"/>
            <a:ext cx="6897626" cy="3046988"/>
          </a:xfrm>
          <a:prstGeom prst="rect">
            <a:avLst/>
          </a:prstGeom>
          <a:noFill/>
        </p:spPr>
        <p:txBody>
          <a:bodyPr wrap="square">
            <a:spAutoFit/>
          </a:bodyPr>
          <a:lstStyle/>
          <a:p>
            <a:pPr marL="342900" lvl="0" indent="-342900" algn="just">
              <a:buFont typeface="Wingdings" panose="05000000000000000000" pitchFamily="2" charset="2"/>
              <a:buChar char="Ø"/>
            </a:pP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Jinrui</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Guo, </a:t>
            </a:r>
            <a:r>
              <a:rPr lang="en-US" altLang="zh-CN" sz="1200" b="1" kern="100" dirty="0">
                <a:latin typeface="Times New Roman" panose="02020603050405020304" pitchFamily="18" charset="0"/>
                <a:ea typeface="华文楷体" panose="02010600040101010101" pitchFamily="2" charset="-122"/>
                <a:cs typeface="Times New Roman" panose="02020603050405020304" pitchFamily="18" charset="0"/>
              </a:rPr>
              <a:t>Jing Tian</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Jinhua Deng, </a:t>
            </a: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Xinyu</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Yang, </a:t>
            </a: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Binghui</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Duan, Yong Liu*. Catalytic reduction of CO2 by Al-Sn-CNTs composite for synthesizing formic acid. International Journal of Hydrogen Energy, 2021.46(58):29960-29971. DOI: 10.1016/j.ijhydene.2021.06.152.</a:t>
            </a:r>
            <a:endPar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Jinrui</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Guo, </a:t>
            </a: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Zhi</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Su</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200" b="1" kern="100" dirty="0">
                <a:latin typeface="Times New Roman" panose="02020603050405020304" pitchFamily="18" charset="0"/>
                <a:ea typeface="华文楷体" panose="02010600040101010101" pitchFamily="2" charset="-122"/>
                <a:cs typeface="Times New Roman" panose="02020603050405020304" pitchFamily="18" charset="0"/>
              </a:rPr>
              <a:t>Jing Tian</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Jinhua Deng, Tao Fu, Yong Liu*. Enhanced hydrogen generation from Al-water reaction mediated by metal salts. </a:t>
            </a:r>
            <a:r>
              <a:rPr lang="en-US" altLang="zh-CN" sz="1200" i="1" kern="100" dirty="0">
                <a:latin typeface="Times New Roman" panose="02020603050405020304" pitchFamily="18" charset="0"/>
                <a:ea typeface="华文楷体" panose="02010600040101010101" pitchFamily="2" charset="-122"/>
                <a:cs typeface="Times New Roman" panose="02020603050405020304" pitchFamily="18" charset="0"/>
              </a:rPr>
              <a:t>International Journal of Hydrogen Energy</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https://doi.org/10.1016/j.ijhydene.2020.10.220. </a:t>
            </a:r>
            <a:endPar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Seyyed</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Ali Akbar </a:t>
            </a: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Nakhli</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200" b="1" kern="100" dirty="0">
                <a:latin typeface="Times New Roman" panose="02020603050405020304" pitchFamily="18" charset="0"/>
                <a:ea typeface="华文楷体" panose="02010600040101010101" pitchFamily="2" charset="-122"/>
                <a:cs typeface="Times New Roman" panose="02020603050405020304" pitchFamily="18" charset="0"/>
              </a:rPr>
              <a:t>Jing Tian</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Paul Thomas Imhoff*. Preparing and characterizing repacked columns for experiments in biochar-amended soils. </a:t>
            </a: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MethodsX</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https://doi.org/10.1016/j.mex.2020.101205.</a:t>
            </a:r>
            <a:endParaRPr lang="en-US" altLang="zh-CN" sz="12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200" b="1" kern="100" dirty="0">
                <a:latin typeface="Times New Roman" panose="02020603050405020304" pitchFamily="18" charset="0"/>
                <a:ea typeface="华文楷体" panose="02010600040101010101" pitchFamily="2" charset="-122"/>
                <a:cs typeface="Times New Roman" panose="02020603050405020304" pitchFamily="18" charset="0"/>
              </a:rPr>
              <a:t>Jing Tian</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Jing Jin, Pei C. Chiu, Daniel K. Cha, </a:t>
            </a: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Mingxin</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Guo, Paul T. Imhoff*. A pilot-scale, bi-layer bioretention system with biochar and zero-valent iron for enhanced nitrate removal from stormwater. </a:t>
            </a:r>
            <a:r>
              <a:rPr lang="en-US" altLang="zh-CN" sz="1200" i="1" kern="100" dirty="0">
                <a:latin typeface="Times New Roman" panose="02020603050405020304" pitchFamily="18" charset="0"/>
                <a:ea typeface="华文楷体" panose="02010600040101010101" pitchFamily="2" charset="-122"/>
                <a:cs typeface="Times New Roman" panose="02020603050405020304" pitchFamily="18" charset="0"/>
              </a:rPr>
              <a:t>Water Research</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2019. 148:378-387. </a:t>
            </a:r>
            <a:endPar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zh-CN" altLang="en-US" sz="1200" b="1" kern="100" dirty="0">
                <a:latin typeface="Times New Roman" panose="02020603050405020304" pitchFamily="18" charset="0"/>
                <a:ea typeface="楷体" panose="02010609060101010101" pitchFamily="49" charset="-122"/>
                <a:cs typeface="Times New Roman" panose="02020603050405020304" pitchFamily="18" charset="0"/>
              </a:rPr>
              <a:t>田婧</a:t>
            </a:r>
            <a:r>
              <a:rPr lang="en-US" altLang="zh-CN" sz="1200" kern="1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1200" kern="100" dirty="0">
                <a:latin typeface="Times New Roman" panose="02020603050405020304" pitchFamily="18" charset="0"/>
                <a:ea typeface="楷体" panose="02010609060101010101" pitchFamily="49" charset="-122"/>
                <a:cs typeface="Times New Roman" panose="02020603050405020304" pitchFamily="18" charset="0"/>
              </a:rPr>
              <a:t>刘丹*</a:t>
            </a:r>
            <a:r>
              <a:rPr lang="en-US" altLang="zh-CN" sz="1200" kern="1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1200" kern="100" dirty="0">
                <a:latin typeface="Times New Roman" panose="02020603050405020304" pitchFamily="18" charset="0"/>
                <a:ea typeface="楷体" panose="02010609060101010101" pitchFamily="49" charset="-122"/>
                <a:cs typeface="Times New Roman" panose="02020603050405020304" pitchFamily="18" charset="0"/>
              </a:rPr>
              <a:t>生物炭对生物滞留池水文效果的影响</a:t>
            </a:r>
            <a:r>
              <a:rPr lang="en-US" altLang="zh-CN" sz="1200" kern="1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1200" kern="100" dirty="0">
                <a:latin typeface="Times New Roman" panose="02020603050405020304" pitchFamily="18" charset="0"/>
                <a:ea typeface="楷体" panose="02010609060101010101" pitchFamily="49" charset="-122"/>
                <a:cs typeface="Times New Roman" panose="02020603050405020304" pitchFamily="18" charset="0"/>
              </a:rPr>
              <a:t>西南交通大学学报</a:t>
            </a:r>
            <a:r>
              <a:rPr lang="en-US" altLang="zh-CN" sz="1200" kern="100" dirty="0">
                <a:latin typeface="Times New Roman" panose="02020603050405020304" pitchFamily="18" charset="0"/>
                <a:ea typeface="楷体" panose="02010609060101010101" pitchFamily="49" charset="-122"/>
                <a:cs typeface="Times New Roman" panose="02020603050405020304" pitchFamily="18" charset="0"/>
              </a:rPr>
              <a:t>, 2018. 53(2):420-426.</a:t>
            </a:r>
            <a:endParaRPr lang="en-US" altLang="zh-CN" sz="1200" kern="100" dirty="0">
              <a:latin typeface="Times New Roman" panose="02020603050405020304" pitchFamily="18" charset="0"/>
              <a:ea typeface="楷体" panose="02010609060101010101" pitchFamily="49" charset="-122"/>
              <a:cs typeface="Times New Roman" panose="02020603050405020304" pitchFamily="18" charset="0"/>
            </a:endParaRPr>
          </a:p>
          <a:p>
            <a:pPr marL="342900" lvl="0" indent="-342900" algn="just">
              <a:buFont typeface="Wingdings" panose="05000000000000000000" pitchFamily="2" charset="2"/>
              <a:buChar char="Ø"/>
            </a:pPr>
            <a:r>
              <a:rPr lang="en-US" altLang="zh-CN" sz="1200" b="1" kern="100" dirty="0">
                <a:latin typeface="Times New Roman" panose="02020603050405020304" pitchFamily="18" charset="0"/>
                <a:ea typeface="华文楷体" panose="02010600040101010101" pitchFamily="2" charset="-122"/>
                <a:cs typeface="Times New Roman" panose="02020603050405020304" pitchFamily="18" charset="0"/>
              </a:rPr>
              <a:t>Jing Tian</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Vanlentina</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Miller, Pei C. Chiu, Julia A. Maresca, </a:t>
            </a: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Mingxin</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Guo, Paul T. Imhoff*. Nutrient Release and Ammonium Sorption by Poultry Litter and Wood </a:t>
            </a:r>
            <a:r>
              <a:rPr lang="en-US" altLang="zh-CN" sz="1200" kern="100" dirty="0" err="1">
                <a:latin typeface="Times New Roman" panose="02020603050405020304" pitchFamily="18" charset="0"/>
                <a:ea typeface="华文楷体" panose="02010600040101010101" pitchFamily="2" charset="-122"/>
                <a:cs typeface="Times New Roman" panose="02020603050405020304" pitchFamily="18" charset="0"/>
              </a:rPr>
              <a:t>Biochars</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in Stormwater Treatment. </a:t>
            </a:r>
            <a:r>
              <a:rPr lang="en-US" altLang="zh-CN" sz="1200" i="1" kern="100" dirty="0">
                <a:latin typeface="Times New Roman" panose="02020603050405020304" pitchFamily="18" charset="0"/>
                <a:ea typeface="华文楷体" panose="02010600040101010101" pitchFamily="2" charset="-122"/>
                <a:cs typeface="Times New Roman" panose="02020603050405020304" pitchFamily="18" charset="0"/>
              </a:rPr>
              <a:t>Science of the Total Environment</a:t>
            </a:r>
            <a:r>
              <a:rPr lang="en-US" altLang="zh-CN" sz="1200" kern="100" dirty="0">
                <a:latin typeface="Times New Roman" panose="02020603050405020304" pitchFamily="18" charset="0"/>
                <a:ea typeface="华文楷体" panose="02010600040101010101" pitchFamily="2" charset="-122"/>
                <a:cs typeface="Times New Roman" panose="02020603050405020304" pitchFamily="18" charset="0"/>
              </a:rPr>
              <a:t>, 2016. 553:596-606.</a:t>
            </a:r>
            <a:endParaRPr lang="zh-CN" altLang="zh-CN" sz="1200" kern="100" dirty="0">
              <a:latin typeface="Times New Roman" panose="02020603050405020304" pitchFamily="18" charset="0"/>
              <a:ea typeface="华文楷体" panose="02010600040101010101" pitchFamily="2" charset="-122"/>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77759" y="773814"/>
            <a:ext cx="1628940" cy="58477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赵君凤</a:t>
            </a:r>
            <a:endParaRPr lang="zh-CN" altLang="en-US" sz="3200" dirty="0">
              <a:solidFill>
                <a:srgbClr val="00B050"/>
              </a:solidFill>
            </a:endParaRPr>
          </a:p>
        </p:txBody>
      </p:sp>
      <p:sp>
        <p:nvSpPr>
          <p:cNvPr id="14" name="文本框 13"/>
          <p:cNvSpPr txBox="1"/>
          <p:nvPr/>
        </p:nvSpPr>
        <p:spPr>
          <a:xfrm>
            <a:off x="214374" y="3551285"/>
            <a:ext cx="7010400" cy="2062103"/>
          </a:xfrm>
          <a:prstGeom prst="rect">
            <a:avLst/>
          </a:prstGeom>
          <a:noFill/>
        </p:spPr>
        <p:txBody>
          <a:bodyPr wrap="square">
            <a:spAutoFit/>
          </a:bodyPr>
          <a:lstStyle/>
          <a:p>
            <a:pPr algn="just"/>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        2018</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年毕业于西南交通大学市政工程专业。主要从事废水高效处理相关研究。通过新型催化材料的开发和界面调控，构建高效、绿色的高级氧化体系，进而实现废水中难降解有机污染物的降解去除。在</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Chemosphere</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Separation and Purification Technology </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等期刊发表论文</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10</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篇。参研国家自然科学基金面上项目</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1</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项，主持四川省重点实验室开放课题</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1</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项。主要负责环境工程专业本科生</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水污染控制工程</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环境监测</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工程力学</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等专业课程的教学工作，以及</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水污染控制工程课程设计</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和本科生毕业设计作品的指导工作。</a:t>
            </a:r>
            <a:endPar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p:nvPr/>
        </p:nvSpPr>
        <p:spPr>
          <a:xfrm>
            <a:off x="214374" y="314287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214374" y="5772768"/>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7" name="文本框 16"/>
          <p:cNvSpPr txBox="1"/>
          <p:nvPr/>
        </p:nvSpPr>
        <p:spPr>
          <a:xfrm>
            <a:off x="214374" y="7609812"/>
            <a:ext cx="2412712"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代表性成果</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8" name="文本框 17"/>
          <p:cNvSpPr txBox="1"/>
          <p:nvPr/>
        </p:nvSpPr>
        <p:spPr>
          <a:xfrm>
            <a:off x="2073275" y="1395778"/>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职务：讲师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文本框 18"/>
          <p:cNvSpPr txBox="1"/>
          <p:nvPr/>
        </p:nvSpPr>
        <p:spPr>
          <a:xfrm>
            <a:off x="2073275" y="1880516"/>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办公地点：化学楼</a:t>
            </a:r>
            <a:r>
              <a:rPr lang="en-US" altLang="zh-CN" dirty="0">
                <a:latin typeface="Times New Roman" panose="02020603050405020304" pitchFamily="18" charset="0"/>
                <a:ea typeface="楷体" panose="02010609060101010101" pitchFamily="49" charset="-122"/>
                <a:cs typeface="Times New Roman" panose="02020603050405020304" pitchFamily="18" charset="0"/>
              </a:rPr>
              <a:t>501</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教</a:t>
            </a:r>
            <a:r>
              <a:rPr lang="en-US" altLang="zh-CN" dirty="0">
                <a:latin typeface="Times New Roman" panose="02020603050405020304" pitchFamily="18" charset="0"/>
                <a:ea typeface="楷体" panose="02010609060101010101" pitchFamily="49" charset="-122"/>
                <a:cs typeface="Times New Roman" panose="02020603050405020304" pitchFamily="18" charset="0"/>
              </a:rPr>
              <a:t>604</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073275" y="2329400"/>
            <a:ext cx="5486400" cy="64607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15108486346</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zhaojunfeng1314@163.com</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p:nvPr/>
        </p:nvSpPr>
        <p:spPr>
          <a:xfrm>
            <a:off x="330489" y="6172878"/>
            <a:ext cx="7229186" cy="830997"/>
          </a:xfrm>
          <a:prstGeom prst="rect">
            <a:avLst/>
          </a:prstGeom>
          <a:noFill/>
        </p:spPr>
        <p:txBody>
          <a:bodyPr wrap="square">
            <a:spAutoFit/>
          </a:bodyPr>
          <a:lstStyle/>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2009.09-2013.07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西南交通大学，学士</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2013.09-2018.09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西南交通大学，博士</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2018.09</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至今</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四川师范大学化学与材料科学学院，讲师</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2" name="文本框 21"/>
          <p:cNvSpPr txBox="1"/>
          <p:nvPr/>
        </p:nvSpPr>
        <p:spPr>
          <a:xfrm>
            <a:off x="214374" y="8064837"/>
            <a:ext cx="6897626" cy="1815882"/>
          </a:xfrm>
          <a:prstGeom prst="rect">
            <a:avLst/>
          </a:prstGeom>
          <a:noFill/>
        </p:spPr>
        <p:txBody>
          <a:bodyPr wrap="square">
            <a:spAutoFit/>
          </a:bodyPr>
          <a:lstStyle/>
          <a:p>
            <a:pPr marL="342900" lvl="0" indent="-342900" algn="just">
              <a:buFont typeface="Wingdings" panose="05000000000000000000" pitchFamily="2" charset="2"/>
              <a:buChar char="Ø"/>
            </a:pPr>
            <a:r>
              <a:rPr lang="en-US" altLang="zh-CN" sz="1400" kern="100" dirty="0" err="1">
                <a:latin typeface="Times New Roman" panose="02020603050405020304" pitchFamily="18" charset="0"/>
                <a:ea typeface="华文楷体" panose="02010600040101010101" pitchFamily="2" charset="-122"/>
                <a:cs typeface="Times New Roman" panose="02020603050405020304" pitchFamily="18" charset="0"/>
              </a:rPr>
              <a:t>Haonan</a:t>
            </a: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 He , </a:t>
            </a:r>
            <a:r>
              <a:rPr lang="en-US" altLang="zh-CN" sz="1400" b="1" kern="100" dirty="0" err="1">
                <a:effectLst/>
                <a:latin typeface="Times New Roman" panose="02020603050405020304" pitchFamily="18" charset="0"/>
                <a:ea typeface="宋体" panose="02010600030101010101" pitchFamily="2" charset="-122"/>
                <a:cs typeface="Times New Roman" panose="02020603050405020304" pitchFamily="18" charset="0"/>
              </a:rPr>
              <a:t>Junfeng</a:t>
            </a:r>
            <a:r>
              <a:rPr lang="en-US" altLang="zh-CN" sz="1400" b="1" kern="100" dirty="0">
                <a:effectLst/>
                <a:latin typeface="Times New Roman" panose="02020603050405020304" pitchFamily="18" charset="0"/>
                <a:ea typeface="宋体" panose="02010600030101010101" pitchFamily="2" charset="-122"/>
                <a:cs typeface="Times New Roman" panose="02020603050405020304" pitchFamily="18" charset="0"/>
              </a:rPr>
              <a:t> Zhao*. </a:t>
            </a:r>
            <a:r>
              <a:rPr lang="en-US" altLang="zh-CN" sz="1400" i="1"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Environmental Science and Pollution Research</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(2023) 30:11959-11977</a:t>
            </a:r>
            <a:r>
              <a:rPr lang="en-US" altLang="zh-CN" sz="1400" kern="1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1400" b="1"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rPr>
              <a:t>Yong Chen, </a:t>
            </a:r>
            <a:r>
              <a:rPr lang="en-US" altLang="zh-CN" sz="1400" b="1" kern="100" dirty="0" err="1">
                <a:effectLst/>
                <a:latin typeface="Times New Roman" panose="02020603050405020304" pitchFamily="18" charset="0"/>
                <a:ea typeface="宋体" panose="02010600030101010101" pitchFamily="2" charset="-122"/>
                <a:cs typeface="Times New Roman" panose="02020603050405020304" pitchFamily="18" charset="0"/>
              </a:rPr>
              <a:t>Junfeng</a:t>
            </a:r>
            <a:r>
              <a:rPr lang="en-US" altLang="zh-CN" sz="1400" b="1" kern="100" dirty="0">
                <a:effectLst/>
                <a:latin typeface="Times New Roman" panose="02020603050405020304" pitchFamily="18" charset="0"/>
                <a:ea typeface="宋体" panose="02010600030101010101" pitchFamily="2" charset="-122"/>
                <a:cs typeface="Times New Roman" panose="02020603050405020304" pitchFamily="18" charset="0"/>
              </a:rPr>
              <a:t> Zhao*</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Lu Hu, Jing Tian, Yong Liu. </a:t>
            </a:r>
            <a:r>
              <a:rPr lang="en-US" altLang="zh-CN" sz="1400" i="1" kern="100" dirty="0">
                <a:effectLst/>
                <a:latin typeface="Times New Roman" panose="02020603050405020304" pitchFamily="18" charset="0"/>
                <a:ea typeface="宋体" panose="02010600030101010101" pitchFamily="2" charset="-122"/>
                <a:cs typeface="Times New Roman" panose="02020603050405020304" pitchFamily="18" charset="0"/>
              </a:rPr>
              <a:t>Chemosphere</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280 (2021) 130678.</a:t>
            </a:r>
            <a:endParaRPr lang="en-US" altLang="zh-CN" sz="1400" b="1"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err="1">
                <a:effectLst/>
                <a:latin typeface="Times New Roman" panose="02020603050405020304" pitchFamily="18" charset="0"/>
                <a:ea typeface="宋体" panose="02010600030101010101" pitchFamily="2" charset="-122"/>
                <a:cs typeface="Times New Roman" panose="02020603050405020304" pitchFamily="18" charset="0"/>
              </a:rPr>
              <a:t>Junfeng</a:t>
            </a:r>
            <a:r>
              <a:rPr lang="en-US" altLang="zh-CN" sz="1400" b="1" kern="100" dirty="0">
                <a:effectLst/>
                <a:latin typeface="Times New Roman" panose="02020603050405020304" pitchFamily="18" charset="0"/>
                <a:ea typeface="宋体" panose="02010600030101010101" pitchFamily="2" charset="-122"/>
                <a:cs typeface="Times New Roman" panose="02020603050405020304" pitchFamily="18" charset="0"/>
              </a:rPr>
              <a:t> Zhao</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Yiqing</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Liu,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Qun</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Wang,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Yongsheng</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Fu,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Xiaohui</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Lu,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Xiaofeng</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Bai.</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i="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Separation and Purification Technology</a:t>
            </a:r>
            <a:r>
              <a:rPr lang="en-US" altLang="zh-CN" sz="1400" b="1" i="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14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192 (2018) 412-418.</a:t>
            </a:r>
            <a:endParaRPr lang="en-US" altLang="zh-CN" sz="14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indent="-342900" algn="just">
              <a:buFont typeface="Wingdings" panose="05000000000000000000" pitchFamily="2" charset="2"/>
              <a:buChar char="Ø"/>
            </a:pPr>
            <a:r>
              <a:rPr lang="en-US" altLang="zh-CN" sz="1400" b="1" kern="100" dirty="0" err="1">
                <a:effectLst/>
                <a:latin typeface="Times New Roman" panose="02020603050405020304" pitchFamily="18" charset="0"/>
                <a:ea typeface="宋体" panose="02010600030101010101" pitchFamily="2" charset="-122"/>
                <a:cs typeface="Times New Roman" panose="02020603050405020304" pitchFamily="18" charset="0"/>
              </a:rPr>
              <a:t>Junfeng</a:t>
            </a:r>
            <a:r>
              <a:rPr lang="en-US" altLang="zh-CN" sz="1400" b="1" kern="100" dirty="0">
                <a:effectLst/>
                <a:latin typeface="Times New Roman" panose="02020603050405020304" pitchFamily="18" charset="0"/>
                <a:ea typeface="宋体" panose="02010600030101010101" pitchFamily="2" charset="-122"/>
                <a:cs typeface="Times New Roman" panose="02020603050405020304" pitchFamily="18" charset="0"/>
              </a:rPr>
              <a:t> Zhao</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Qun</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Wang,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Yongsheng</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Fu, Bo Peng,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Gaofeng</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Zhou</a:t>
            </a:r>
            <a:r>
              <a:rPr lang="zh-CN" altLang="zh-CN" sz="14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400" i="1"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Environmental Science and Pollution Research</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(2018) 25:22998–23008</a:t>
            </a:r>
            <a:r>
              <a:rPr lang="en-US" altLang="zh-CN" sz="1400" kern="1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23129" y="1326230"/>
            <a:ext cx="12382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06260" y="815679"/>
            <a:ext cx="1628940" cy="58477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祝梦</a:t>
            </a:r>
            <a:endParaRPr lang="zh-CN" altLang="en-US" sz="3200" dirty="0">
              <a:solidFill>
                <a:srgbClr val="00B050"/>
              </a:solidFill>
            </a:endParaRPr>
          </a:p>
        </p:txBody>
      </p:sp>
      <p:sp>
        <p:nvSpPr>
          <p:cNvPr id="14" name="文本框 13"/>
          <p:cNvSpPr txBox="1"/>
          <p:nvPr/>
        </p:nvSpPr>
        <p:spPr>
          <a:xfrm>
            <a:off x="214374" y="3551285"/>
            <a:ext cx="7010400" cy="1169551"/>
          </a:xfrm>
          <a:prstGeom prst="rect">
            <a:avLst/>
          </a:prstGeom>
          <a:noFill/>
        </p:spPr>
        <p:txBody>
          <a:bodyPr wrap="square">
            <a:spAutoFit/>
          </a:bodyPr>
          <a:lstStyle/>
          <a:p>
            <a:pPr algn="just"/>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        主要从事特殊润湿性材料、高性能纳米复合膜分离材料等环境功能材料的制备与表征，实现环境功能材料对油气田废水的高效处理和难降解有机污染物的降解去除。</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 </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负责</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环境监测实验</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》和《</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环境工程综合实验</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课程</a:t>
            </a:r>
            <a:r>
              <a:rPr lang="en-US" altLang="zh-CN" sz="1400" dirty="0" err="1">
                <a:effectLst/>
                <a:latin typeface="Times New Roman" panose="02020603050405020304" pitchFamily="18" charset="0"/>
                <a:ea typeface="楷体" panose="02010609060101010101" pitchFamily="49" charset="-122"/>
                <a:cs typeface="Times New Roman" panose="02020603050405020304" pitchFamily="18" charset="0"/>
              </a:rPr>
              <a:t>教学工作</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。先后在</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Chemical Engineering Journal</a:t>
            </a:r>
            <a:r>
              <a:rPr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Journal of Membrane Science</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等期刊发表论文</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10</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余篇，发表中国发明专利和美国发明专利</a:t>
            </a:r>
            <a:r>
              <a:rPr lang="en-US" altLang="zh-CN" sz="1400" dirty="0">
                <a:effectLst/>
                <a:latin typeface="Times New Roman" panose="02020603050405020304" pitchFamily="18" charset="0"/>
                <a:ea typeface="楷体" panose="02010609060101010101" pitchFamily="49" charset="-122"/>
                <a:cs typeface="Times New Roman" panose="02020603050405020304" pitchFamily="18" charset="0"/>
              </a:rPr>
              <a:t>2</a:t>
            </a:r>
            <a:r>
              <a:rPr lang="zh-CN" altLang="en-US" sz="1400" dirty="0">
                <a:effectLst/>
                <a:latin typeface="Times New Roman" panose="02020603050405020304" pitchFamily="18" charset="0"/>
                <a:ea typeface="楷体" panose="02010609060101010101" pitchFamily="49" charset="-122"/>
                <a:cs typeface="Times New Roman" panose="02020603050405020304" pitchFamily="18" charset="0"/>
              </a:rPr>
              <a:t>项。</a:t>
            </a:r>
            <a:endParaRPr lang="zh-CN" altLang="en-US" sz="1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p:nvPr/>
        </p:nvSpPr>
        <p:spPr>
          <a:xfrm>
            <a:off x="214374" y="314287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214374" y="556274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7" name="文本框 16"/>
          <p:cNvSpPr txBox="1"/>
          <p:nvPr/>
        </p:nvSpPr>
        <p:spPr>
          <a:xfrm>
            <a:off x="214374" y="7328038"/>
            <a:ext cx="2412712"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代表性成果</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9" name="文本框 18"/>
          <p:cNvSpPr txBox="1"/>
          <p:nvPr/>
        </p:nvSpPr>
        <p:spPr>
          <a:xfrm>
            <a:off x="2073275" y="1880516"/>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办公地点：化学楼</a:t>
            </a:r>
            <a:r>
              <a:rPr lang="en-US" altLang="zh-CN" dirty="0">
                <a:latin typeface="Times New Roman" panose="02020603050405020304" pitchFamily="18" charset="0"/>
                <a:ea typeface="楷体" panose="02010609060101010101" pitchFamily="49" charset="-122"/>
                <a:cs typeface="Times New Roman" panose="02020603050405020304" pitchFamily="18" charset="0"/>
              </a:rPr>
              <a:t>211</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教</a:t>
            </a:r>
            <a:r>
              <a:rPr lang="en-US" altLang="zh-CN" dirty="0">
                <a:latin typeface="Times New Roman" panose="02020603050405020304" pitchFamily="18" charset="0"/>
                <a:ea typeface="楷体" panose="02010609060101010101" pitchFamily="49" charset="-122"/>
                <a:cs typeface="Times New Roman" panose="02020603050405020304" pitchFamily="18" charset="0"/>
              </a:rPr>
              <a:t>616</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073275" y="2329400"/>
            <a:ext cx="5486400" cy="64607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15208343615</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zhumengphd@163.com</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p:nvPr/>
        </p:nvSpPr>
        <p:spPr>
          <a:xfrm>
            <a:off x="214374" y="5942981"/>
            <a:ext cx="7229186" cy="1077218"/>
          </a:xfrm>
          <a:prstGeom prst="rect">
            <a:avLst/>
          </a:prstGeom>
          <a:noFill/>
        </p:spPr>
        <p:txBody>
          <a:bodyPr wrap="square">
            <a:spAutoFit/>
          </a:bodyPr>
          <a:lstStyle/>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2013.09-2017.06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西南石油大学，学士</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2017.09-2022.06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西南石油大学，博士</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2021.03-2022.07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加拿大阿尔伯塔大学，博士联合培养</a:t>
            </a:r>
            <a:endParaRPr lang="en-US" altLang="zh-CN"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2022.09</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至今 	四川师范大学化学与材料科学学院，助理研究员</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2" name="文本框 21"/>
          <p:cNvSpPr txBox="1"/>
          <p:nvPr/>
        </p:nvSpPr>
        <p:spPr>
          <a:xfrm>
            <a:off x="214374" y="7789766"/>
            <a:ext cx="6897626" cy="2554545"/>
          </a:xfrm>
          <a:prstGeom prst="rect">
            <a:avLst/>
          </a:prstGeom>
          <a:noFill/>
        </p:spPr>
        <p:txBody>
          <a:bodyPr wrap="square">
            <a:spAutoFit/>
          </a:bodyPr>
          <a:lstStyle/>
          <a:p>
            <a:pPr marL="342900" lvl="0" indent="-342900" algn="just">
              <a:buFont typeface="Wingdings" panose="05000000000000000000" pitchFamily="2" charset="2"/>
              <a:buChar char="Ø"/>
            </a:pPr>
            <a:r>
              <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M. Zhu</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Y. Liu, M. Chen, M. </a:t>
            </a:r>
            <a:r>
              <a:rPr lang="en-US" altLang="zh-CN" sz="1600" kern="100" dirty="0" err="1">
                <a:latin typeface="Times New Roman" panose="02020603050405020304" pitchFamily="18" charset="0"/>
                <a:ea typeface="华文楷体" panose="02010600040101010101" pitchFamily="2" charset="-122"/>
                <a:cs typeface="Times New Roman" panose="02020603050405020304" pitchFamily="18" charset="0"/>
              </a:rPr>
              <a:t>Sadrzadeh</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Journal of Membrane Science, 640 (2021).</a:t>
            </a:r>
            <a:r>
              <a:rPr lang="en-US" altLang="zh-CN" sz="1600" i="1" kern="100" dirty="0">
                <a:latin typeface="Times New Roman" panose="02020603050405020304" pitchFamily="18" charset="0"/>
                <a:ea typeface="华文楷体" panose="02010600040101010101" pitchFamily="2" charset="-122"/>
                <a:cs typeface="Times New Roman" panose="02020603050405020304" pitchFamily="18" charset="0"/>
              </a:rPr>
              <a:t> 119755</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a:t>
            </a:r>
            <a:endPar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M. Zhu</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Y. Liu, Y. Zhou, Journal of Petroleum Science and Engineering, 205 (2021).108889.</a:t>
            </a:r>
            <a:endPar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nn-NO"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M. Zhu</a:t>
            </a:r>
            <a:r>
              <a:rPr lang="nn-NO" altLang="zh-CN" sz="1600" kern="100" dirty="0">
                <a:latin typeface="Times New Roman" panose="02020603050405020304" pitchFamily="18" charset="0"/>
                <a:ea typeface="华文楷体" panose="02010600040101010101" pitchFamily="2" charset="-122"/>
                <a:cs typeface="Times New Roman" panose="02020603050405020304" pitchFamily="18" charset="0"/>
              </a:rPr>
              <a:t>, Y. Liu, Y. Bai, Langmuir, 37 (2021) 8776-8788.</a:t>
            </a:r>
            <a:endParaRPr lang="nn-NO" altLang="zh-CN" sz="1600"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indent="-342900" algn="just">
              <a:buFont typeface="Wingdings" panose="05000000000000000000" pitchFamily="2" charset="2"/>
              <a:buChar char="Ø"/>
            </a:pPr>
            <a:r>
              <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M. Zhu</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 Y. Liu</a:t>
            </a:r>
            <a:r>
              <a:rPr lang="en-US" altLang="zh-CN" sz="1600" kern="100" dirty="0">
                <a:effectLst/>
                <a:latin typeface="Times New Roman" panose="02020603050405020304" pitchFamily="18" charset="0"/>
                <a:ea typeface="华文楷体" panose="02010600040101010101" pitchFamily="2" charset="-122"/>
                <a:cs typeface="Times New Roman" panose="02020603050405020304" pitchFamily="18" charset="0"/>
              </a:rPr>
              <a:t>, MY. Chen, Chinese Chemical Letters, 31(2020).2683-2688</a:t>
            </a:r>
            <a:endParaRPr lang="en-US" altLang="zh-CN" sz="16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Y. Liu, </a:t>
            </a:r>
            <a:r>
              <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M. Zhu, </a:t>
            </a: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MY. Chen, Chemical Engineering Journal, 359 (2019) 47-57</a:t>
            </a:r>
            <a:r>
              <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rPr>
              <a:t>.</a:t>
            </a:r>
            <a:endParaRPr lang="en-US" altLang="zh-CN" sz="1600" b="1" kern="100" dirty="0">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zh-CN" altLang="en-US" sz="1600" kern="100" dirty="0">
                <a:effectLst/>
                <a:latin typeface="Times New Roman" panose="02020603050405020304" pitchFamily="18" charset="0"/>
                <a:ea typeface="华文楷体" panose="02010600040101010101" pitchFamily="2" charset="-122"/>
                <a:cs typeface="Times New Roman" panose="02020603050405020304" pitchFamily="18" charset="0"/>
              </a:rPr>
              <a:t>刘宇程， 祝梦等，材料导报，</a:t>
            </a:r>
            <a:r>
              <a:rPr lang="en-US" altLang="zh-CN" sz="1600" kern="100" dirty="0">
                <a:effectLst/>
                <a:latin typeface="Times New Roman" panose="02020603050405020304" pitchFamily="18" charset="0"/>
                <a:ea typeface="华文楷体" panose="02010600040101010101" pitchFamily="2" charset="-122"/>
                <a:cs typeface="Times New Roman" panose="02020603050405020304" pitchFamily="18" charset="0"/>
              </a:rPr>
              <a:t>34(7),7003-7009</a:t>
            </a:r>
            <a:r>
              <a:rPr lang="zh-CN" altLang="en-US" sz="1600" kern="100" dirty="0">
                <a:effectLst/>
                <a:latin typeface="Times New Roman" panose="02020603050405020304" pitchFamily="18" charset="0"/>
                <a:ea typeface="华文楷体" panose="02010600040101010101" pitchFamily="2" charset="-122"/>
                <a:cs typeface="Times New Roman" panose="02020603050405020304" pitchFamily="18" charset="0"/>
              </a:rPr>
              <a:t>（封面文章）</a:t>
            </a:r>
            <a:endParaRPr lang="en-US" altLang="zh-CN" sz="16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600" kern="100" dirty="0">
                <a:latin typeface="Times New Roman" panose="02020603050405020304" pitchFamily="18" charset="0"/>
                <a:ea typeface="华文楷体" panose="02010600040101010101" pitchFamily="2" charset="-122"/>
                <a:cs typeface="Times New Roman" panose="02020603050405020304" pitchFamily="18" charset="0"/>
              </a:rPr>
              <a:t>United States Patent, Patent No:US11413609B2</a:t>
            </a:r>
            <a:r>
              <a:rPr lang="zh-CN" altLang="en-US" sz="1600" kern="100" dirty="0">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1600" kern="100" dirty="0">
                <a:effectLst/>
                <a:latin typeface="Times New Roman" panose="02020603050405020304" pitchFamily="18" charset="0"/>
                <a:ea typeface="华文楷体" panose="02010600040101010101" pitchFamily="2" charset="-122"/>
                <a:cs typeface="Times New Roman" panose="02020603050405020304" pitchFamily="18" charset="0"/>
              </a:rPr>
              <a:t>中国发明专利，专利号</a:t>
            </a:r>
            <a:r>
              <a:rPr lang="en-US" altLang="zh-CN" sz="1600" kern="100" dirty="0">
                <a:effectLst/>
                <a:latin typeface="Times New Roman" panose="02020603050405020304" pitchFamily="18" charset="0"/>
                <a:ea typeface="华文楷体" panose="02010600040101010101" pitchFamily="2" charset="-122"/>
                <a:cs typeface="Times New Roman" panose="02020603050405020304" pitchFamily="18" charset="0"/>
              </a:rPr>
              <a:t>: ZL202011476717.5</a:t>
            </a:r>
            <a:endParaRPr lang="en-US" altLang="zh-CN" sz="1600" kern="100" dirty="0">
              <a:effectLst/>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0386" y="1327894"/>
            <a:ext cx="1244848" cy="1745199"/>
          </a:xfrm>
          <a:prstGeom prst="rect">
            <a:avLst/>
          </a:prstGeom>
        </p:spPr>
      </p:pic>
      <p:sp>
        <p:nvSpPr>
          <p:cNvPr id="18" name="文本框 17"/>
          <p:cNvSpPr txBox="1"/>
          <p:nvPr/>
        </p:nvSpPr>
        <p:spPr>
          <a:xfrm>
            <a:off x="2073275" y="1513493"/>
            <a:ext cx="3831166" cy="369332"/>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职称：助理研究员</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3786"/>
            <a:ext cx="7559675" cy="726140"/>
          </a:xfrm>
          <a:prstGeom prst="rect">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solidFill>
                <a:srgbClr val="00B050"/>
              </a:solidFill>
              <a:effectLst>
                <a:outerShdw blurRad="38100" dist="38100" dir="2700000" algn="tl">
                  <a:srgbClr val="000000">
                    <a:alpha val="43137"/>
                  </a:srgbClr>
                </a:outerShdw>
              </a:effectLst>
            </a:endParaRPr>
          </a:p>
        </p:txBody>
      </p:sp>
      <p:sp>
        <p:nvSpPr>
          <p:cNvPr id="7" name="文本框 6"/>
          <p:cNvSpPr txBox="1"/>
          <p:nvPr/>
        </p:nvSpPr>
        <p:spPr>
          <a:xfrm>
            <a:off x="0" y="47674"/>
            <a:ext cx="7258718" cy="461665"/>
          </a:xfrm>
          <a:prstGeom prst="rect">
            <a:avLst/>
          </a:prstGeom>
          <a:noFill/>
        </p:spPr>
        <p:txBody>
          <a:bodyPr wrap="none" rtlCol="0">
            <a:spAutoFit/>
          </a:bodyPr>
          <a:lstStyle/>
          <a:p>
            <a:r>
              <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水处理材料与技术                                     成员简介</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77759" y="773814"/>
            <a:ext cx="1628940" cy="584775"/>
          </a:xfrm>
          <a:prstGeom prst="rect">
            <a:avLst/>
          </a:prstGeom>
          <a:noFill/>
        </p:spPr>
        <p:txBody>
          <a:bodyPr wrap="square">
            <a:spAutoFit/>
          </a:bodyPr>
          <a:lstStyle/>
          <a:p>
            <a:r>
              <a:rPr lang="zh-CN" altLang="en-US" sz="3200" dirty="0">
                <a:solidFill>
                  <a:srgbClr val="00B050"/>
                </a:solidFill>
                <a:latin typeface="楷体" panose="02010609060101010101" pitchFamily="49" charset="-122"/>
                <a:ea typeface="楷体" panose="02010609060101010101" pitchFamily="49" charset="-122"/>
              </a:rPr>
              <a:t>王晶文</a:t>
            </a:r>
            <a:endParaRPr lang="zh-CN" altLang="en-US" sz="3200" dirty="0">
              <a:solidFill>
                <a:srgbClr val="00B050"/>
              </a:solidFill>
            </a:endParaRPr>
          </a:p>
        </p:txBody>
      </p:sp>
      <p:sp>
        <p:nvSpPr>
          <p:cNvPr id="14" name="文本框 13"/>
          <p:cNvSpPr txBox="1"/>
          <p:nvPr/>
        </p:nvSpPr>
        <p:spPr>
          <a:xfrm>
            <a:off x="214374" y="3551285"/>
            <a:ext cx="7010400" cy="1077218"/>
          </a:xfrm>
          <a:prstGeom prst="rect">
            <a:avLst/>
          </a:prstGeom>
          <a:noFill/>
        </p:spPr>
        <p:txBody>
          <a:bodyPr wrap="square">
            <a:spAutoFit/>
          </a:bodyPr>
          <a:lstStyle/>
          <a:p>
            <a:pPr indent="457200" algn="just"/>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 2022</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年毕业于华中科技大学市政工程系。目前承担</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环境流体力学</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环境化学</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等课程</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的教学任务。主要从事饮用水和污废水深度处理理论与技术方面的研究。先后在</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Environmental Science &amp; Technology</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Water Research</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等期刊发表</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SCI</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论文</a:t>
            </a:r>
            <a:r>
              <a:rPr lang="en-US" altLang="zh-CN" sz="1600" dirty="0">
                <a:effectLst/>
                <a:latin typeface="Times New Roman" panose="02020603050405020304" pitchFamily="18" charset="0"/>
                <a:ea typeface="楷体" panose="02010609060101010101" pitchFamily="49" charset="-122"/>
                <a:cs typeface="Times New Roman" panose="02020603050405020304" pitchFamily="18" charset="0"/>
              </a:rPr>
              <a:t>10</a:t>
            </a:r>
            <a:r>
              <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rPr>
              <a:t>余篇。</a:t>
            </a:r>
            <a:endParaRPr lang="zh-CN" altLang="en-US" sz="1600" dirty="0">
              <a:effectLst/>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p:nvPr/>
        </p:nvSpPr>
        <p:spPr>
          <a:xfrm>
            <a:off x="214374" y="3142871"/>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个人简介</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6" name="文本框 15"/>
          <p:cNvSpPr txBox="1"/>
          <p:nvPr/>
        </p:nvSpPr>
        <p:spPr>
          <a:xfrm>
            <a:off x="214374" y="5175868"/>
            <a:ext cx="2092325"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研究及工作经历</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7" name="文本框 16"/>
          <p:cNvSpPr txBox="1"/>
          <p:nvPr/>
        </p:nvSpPr>
        <p:spPr>
          <a:xfrm>
            <a:off x="214374" y="6695412"/>
            <a:ext cx="2412712" cy="400110"/>
          </a:xfrm>
          <a:prstGeom prst="rect">
            <a:avLst/>
          </a:prstGeom>
          <a:noFill/>
        </p:spPr>
        <p:txBody>
          <a:bodyPr wrap="square">
            <a:spAutoFit/>
          </a:bodyPr>
          <a:lstStyle/>
          <a:p>
            <a:r>
              <a:rPr lang="zh-CN" altLang="en-US" sz="2000" dirty="0">
                <a:solidFill>
                  <a:srgbClr val="00B050"/>
                </a:solidFill>
                <a:latin typeface="黑体" panose="02010609060101010101" pitchFamily="49" charset="-122"/>
                <a:ea typeface="黑体" panose="02010609060101010101" pitchFamily="49" charset="-122"/>
              </a:rPr>
              <a:t>代表性成果</a:t>
            </a:r>
            <a:endParaRPr lang="zh-CN" altLang="en-US" sz="2000" dirty="0">
              <a:solidFill>
                <a:srgbClr val="00B050"/>
              </a:solidFill>
              <a:latin typeface="黑体" panose="02010609060101010101" pitchFamily="49" charset="-122"/>
              <a:ea typeface="黑体" panose="02010609060101010101" pitchFamily="49" charset="-122"/>
            </a:endParaRPr>
          </a:p>
        </p:txBody>
      </p:sp>
      <p:sp>
        <p:nvSpPr>
          <p:cNvPr id="18" name="文本框 17"/>
          <p:cNvSpPr txBox="1"/>
          <p:nvPr/>
        </p:nvSpPr>
        <p:spPr>
          <a:xfrm>
            <a:off x="2073275" y="1395778"/>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职务：讲师</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文本框 18"/>
          <p:cNvSpPr txBox="1"/>
          <p:nvPr/>
        </p:nvSpPr>
        <p:spPr>
          <a:xfrm>
            <a:off x="2073275" y="1880516"/>
            <a:ext cx="5486400" cy="36920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办公地点：化学楼</a:t>
            </a:r>
            <a:r>
              <a:rPr lang="en-US" altLang="zh-CN" dirty="0">
                <a:latin typeface="Times New Roman" panose="02020603050405020304" pitchFamily="18" charset="0"/>
                <a:ea typeface="楷体" panose="02010609060101010101" pitchFamily="49" charset="-122"/>
                <a:cs typeface="Times New Roman" panose="02020603050405020304" pitchFamily="18" charset="0"/>
              </a:rPr>
              <a:t>211</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教</a:t>
            </a:r>
            <a:r>
              <a:rPr lang="en-US" altLang="zh-CN" dirty="0">
                <a:latin typeface="Times New Roman" panose="02020603050405020304" pitchFamily="18" charset="0"/>
                <a:ea typeface="楷体" panose="02010609060101010101" pitchFamily="49" charset="-122"/>
                <a:cs typeface="Times New Roman" panose="02020603050405020304" pitchFamily="18" charset="0"/>
              </a:rPr>
              <a:t>616</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文本框 19"/>
          <p:cNvSpPr txBox="1"/>
          <p:nvPr/>
        </p:nvSpPr>
        <p:spPr>
          <a:xfrm>
            <a:off x="2073275" y="2329400"/>
            <a:ext cx="5486400" cy="646074"/>
          </a:xfrm>
          <a:prstGeom prst="rect">
            <a:avLst/>
          </a:prstGeom>
          <a:noFill/>
        </p:spPr>
        <p:txBody>
          <a:bodyPr wrap="square">
            <a:spAutoFit/>
          </a:bodyPr>
          <a:lstStyle/>
          <a:p>
            <a:pPr indent="-457200"/>
            <a:r>
              <a:rPr lang="zh-CN" altLang="en-US" dirty="0">
                <a:latin typeface="Times New Roman" panose="02020603050405020304" pitchFamily="18" charset="0"/>
                <a:ea typeface="楷体" panose="02010609060101010101" pitchFamily="49" charset="-122"/>
                <a:cs typeface="Times New Roman" panose="02020603050405020304" pitchFamily="18" charset="0"/>
              </a:rPr>
              <a:t>联系方式：</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19938140256</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indent="-457200"/>
            <a:r>
              <a:rPr lang="en-US" altLang="zh-CN" dirty="0">
                <a:latin typeface="Times New Roman" panose="02020603050405020304" pitchFamily="18" charset="0"/>
                <a:ea typeface="楷体" panose="02010609060101010101" pitchFamily="49" charset="-122"/>
                <a:cs typeface="Times New Roman" panose="02020603050405020304" pitchFamily="18" charset="0"/>
              </a:rPr>
              <a:t>	    jingwen_ese@163.com</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p:nvPr/>
        </p:nvSpPr>
        <p:spPr>
          <a:xfrm>
            <a:off x="330489" y="5575978"/>
            <a:ext cx="7229186" cy="830997"/>
          </a:xfrm>
          <a:prstGeom prst="rect">
            <a:avLst/>
          </a:prstGeom>
          <a:noFill/>
        </p:spPr>
        <p:txBody>
          <a:bodyPr wrap="square">
            <a:spAutoFit/>
          </a:bodyPr>
          <a:lstStyle/>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2013.09-2017.06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华中科技大学，学士</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2017.09-2022.06	</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华中科技大学，博士</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2022.07</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至今 	四川师范大学化学与材料科学学院，讲师</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2" name="文本框 21"/>
          <p:cNvSpPr txBox="1"/>
          <p:nvPr/>
        </p:nvSpPr>
        <p:spPr>
          <a:xfrm>
            <a:off x="214374" y="7150437"/>
            <a:ext cx="6897626" cy="2462213"/>
          </a:xfrm>
          <a:prstGeom prst="rect">
            <a:avLst/>
          </a:prstGeom>
          <a:noFill/>
        </p:spPr>
        <p:txBody>
          <a:bodyPr wrap="square">
            <a:spAutoFit/>
          </a:bodyPr>
          <a:lstStyle/>
          <a:p>
            <a:pPr marL="342900" lvl="0" indent="-342900" algn="just">
              <a:buFont typeface="Wingdings" panose="05000000000000000000" pitchFamily="2" charset="2"/>
              <a:buChar char="Ø"/>
            </a:pP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Zongping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Wang, </a:t>
            </a:r>
            <a:r>
              <a:rPr lang="en-US" altLang="zh-CN" sz="1400" b="1" kern="100" dirty="0" err="1">
                <a:effectLst/>
                <a:latin typeface="Times New Roman" panose="02020603050405020304" pitchFamily="18" charset="0"/>
                <a:ea typeface="华文楷体" panose="02010600040101010101" pitchFamily="2" charset="-122"/>
                <a:cs typeface="Times New Roman" panose="02020603050405020304" pitchFamily="18" charset="0"/>
              </a:rPr>
              <a:t>Jingwen</a:t>
            </a: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 Wang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Bin Xiong, Fan Bai,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Songlin</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Wang, Ying Wan, Li Zhang,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Pengchao</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Xie</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and Mark R. Wiesner. Environmental Science &amp; Technology 2019, 54(1):464– 475.</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err="1">
                <a:effectLst/>
                <a:latin typeface="Times New Roman" panose="02020603050405020304" pitchFamily="18" charset="0"/>
                <a:ea typeface="华文楷体" panose="02010600040101010101" pitchFamily="2" charset="-122"/>
                <a:cs typeface="Times New Roman" panose="02020603050405020304" pitchFamily="18" charset="0"/>
              </a:rPr>
              <a:t>Jingwen</a:t>
            </a: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 Wang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Ying Wan, Jiaqi Ding,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Zongping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Wang, Jun Ma,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Pengchao</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Xie</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and Mark R. Wiesner. Environmental Science &amp; Technology 2020, 54(22):14635–14645.</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err="1">
                <a:effectLst/>
                <a:latin typeface="Times New Roman" panose="02020603050405020304" pitchFamily="18" charset="0"/>
                <a:ea typeface="华文楷体" panose="02010600040101010101" pitchFamily="2" charset="-122"/>
                <a:cs typeface="Times New Roman" panose="02020603050405020304" pitchFamily="18" charset="0"/>
              </a:rPr>
              <a:t>Jingwen</a:t>
            </a: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 Wang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Zongping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Wang,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Yujie</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Cheng,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Lisan</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Cao, Fan Bai,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Siyang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Yue,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Pengchao</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Xie</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Jun Ma. Water Research 2021, 201:117291.</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err="1">
                <a:effectLst/>
                <a:latin typeface="Times New Roman" panose="02020603050405020304" pitchFamily="18" charset="0"/>
                <a:ea typeface="华文楷体" panose="02010600040101010101" pitchFamily="2" charset="-122"/>
                <a:cs typeface="Times New Roman" panose="02020603050405020304" pitchFamily="18" charset="0"/>
              </a:rPr>
              <a:t>Jingwen</a:t>
            </a: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 Wang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Bin Xiong, Lei Miao,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Songlin</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Wang,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Pengchao</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Xie</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Zongping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Wang, Jun Ma. Applied Catalysis B: Environmental 2021, 280:119422.</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a:p>
            <a:pPr marL="342900" lvl="0" indent="-342900" algn="just">
              <a:buFont typeface="Wingdings" panose="05000000000000000000" pitchFamily="2" charset="2"/>
              <a:buChar char="Ø"/>
            </a:pPr>
            <a:r>
              <a:rPr lang="en-US" altLang="zh-CN" sz="1400" b="1" kern="100" dirty="0" err="1">
                <a:effectLst/>
                <a:latin typeface="Times New Roman" panose="02020603050405020304" pitchFamily="18" charset="0"/>
                <a:ea typeface="华文楷体" panose="02010600040101010101" pitchFamily="2" charset="-122"/>
                <a:cs typeface="Times New Roman" panose="02020603050405020304" pitchFamily="18" charset="0"/>
              </a:rPr>
              <a:t>Jingwen</a:t>
            </a:r>
            <a:r>
              <a:rPr lang="en-US" altLang="zh-CN" sz="1400" b="1" kern="100" dirty="0">
                <a:effectLst/>
                <a:latin typeface="Times New Roman" panose="02020603050405020304" pitchFamily="18" charset="0"/>
                <a:ea typeface="华文楷体" panose="02010600040101010101" pitchFamily="2" charset="-122"/>
                <a:cs typeface="Times New Roman" panose="02020603050405020304" pitchFamily="18" charset="0"/>
              </a:rPr>
              <a:t> Wang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Zongping</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Wang,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Yujie</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Cheng,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Lisan</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Cao,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Pengchao</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华文楷体" panose="02010600040101010101" pitchFamily="2" charset="-122"/>
                <a:cs typeface="Times New Roman" panose="02020603050405020304" pitchFamily="18" charset="0"/>
              </a:rPr>
              <a:t>Xie</a:t>
            </a:r>
            <a:r>
              <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rPr>
              <a:t>, Jun Ma. Separation and Purification Technology 2022, 281:119854.</a:t>
            </a:r>
            <a:endParaRPr lang="en-US" altLang="zh-CN" sz="1400" kern="100" dirty="0">
              <a:effectLst/>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76800" y="1357200"/>
            <a:ext cx="1214755" cy="1701800"/>
          </a:xfrm>
          <a:prstGeom prst="rect">
            <a:avLst/>
          </a:prstGeom>
          <a:noFill/>
          <a:ln>
            <a:noFill/>
          </a:ln>
        </p:spPr>
      </p:pic>
    </p:spTree>
  </p:cSld>
  <p:clrMapOvr>
    <a:masterClrMapping/>
  </p:clrMapOvr>
</p:sld>
</file>

<file path=ppt/tags/tag1.xml><?xml version="1.0" encoding="utf-8"?>
<p:tagLst xmlns:p="http://schemas.openxmlformats.org/presentationml/2006/main">
  <p:tag name="KSO_WPP_MARK_KEY" val="f655560d-b642-4118-a2b3-5ba0d25ff84f"/>
  <p:tag name="COMMONDATA" val="eyJoZGlkIjoiZWEzYTQ4ZWUxZWY4MWI1ZWQ0ZGE0Y2U3ZDRmYzdiMTI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12825</Words>
  <Application>WPS 演示</Application>
  <PresentationFormat>自定义</PresentationFormat>
  <Paragraphs>391</Paragraphs>
  <Slides>14</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14</vt:i4>
      </vt:variant>
    </vt:vector>
  </HeadingPairs>
  <TitlesOfParts>
    <vt:vector size="32" baseType="lpstr">
      <vt:lpstr>Arial</vt:lpstr>
      <vt:lpstr>宋体</vt:lpstr>
      <vt:lpstr>Wingdings</vt:lpstr>
      <vt:lpstr>方正姚体</vt:lpstr>
      <vt:lpstr>华文行楷</vt:lpstr>
      <vt:lpstr>微软雅黑</vt:lpstr>
      <vt:lpstr>黑体</vt:lpstr>
      <vt:lpstr>Impact</vt:lpstr>
      <vt:lpstr>Yu Gothic UI Semibold</vt:lpstr>
      <vt:lpstr>Times New Roman</vt:lpstr>
      <vt:lpstr>楷体</vt:lpstr>
      <vt:lpstr>华文楷体</vt:lpstr>
      <vt:lpstr>等线</vt:lpstr>
      <vt:lpstr>Calibri</vt:lpstr>
      <vt:lpstr>Arial Unicode MS</vt:lpstr>
      <vt:lpstr>Calibri Light</vt:lpstr>
      <vt:lpstr>MS UI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Administrator</cp:lastModifiedBy>
  <cp:revision>103</cp:revision>
  <dcterms:created xsi:type="dcterms:W3CDTF">2021-04-15T01:50:00Z</dcterms:created>
  <dcterms:modified xsi:type="dcterms:W3CDTF">2023-03-07T02:14:20Z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2052-11.1.0.12980</vt:lpwstr>
  </property>
  <property fmtid="{D5CDD505-2E9C-101B-9397-08002B2CF9AE}" pid="3" name="ICV">
    <vt:lpwstr>9DF51D47A6B649CB908DCAB03C5B8DB1</vt:lpwstr>
  </property>
</Properties>
</file>