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69" r:id="rId21"/>
    <p:sldId id="288" r:id="rId22"/>
    <p:sldId id="293" r:id="rId23"/>
  </p:sldIdLst>
  <p:sldSz cx="7559675" cy="1069181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1920" y="-1133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5"/>
            </a:lvl1pPr>
            <a:lvl2pPr marL="377825" indent="0" algn="ctr">
              <a:buNone/>
              <a:defRPr sz="1655"/>
            </a:lvl2pPr>
            <a:lvl3pPr marL="755650" indent="0" algn="ctr">
              <a:buNone/>
              <a:defRPr sz="1490"/>
            </a:lvl3pPr>
            <a:lvl4pPr marL="1134110" indent="0" algn="ctr">
              <a:buNone/>
              <a:defRPr sz="1325"/>
            </a:lvl4pPr>
            <a:lvl5pPr marL="1511935" indent="0" algn="ctr">
              <a:buNone/>
              <a:defRPr sz="1325"/>
            </a:lvl5pPr>
            <a:lvl6pPr marL="1889760" indent="0" algn="ctr">
              <a:buNone/>
              <a:defRPr sz="1325"/>
            </a:lvl6pPr>
            <a:lvl7pPr marL="2267585" indent="0" algn="ctr">
              <a:buNone/>
              <a:defRPr sz="1325"/>
            </a:lvl7pPr>
            <a:lvl8pPr marL="2646045" indent="0" algn="ctr">
              <a:buNone/>
              <a:defRPr sz="1325"/>
            </a:lvl8pPr>
            <a:lvl9pPr marL="3023870" indent="0" algn="ctr">
              <a:buNone/>
              <a:defRPr sz="132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  <a:t>2023-3-6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  <a:t>2023-3-6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5">
                <a:solidFill>
                  <a:schemeClr val="tx1"/>
                </a:solidFill>
              </a:defRPr>
            </a:lvl1pPr>
            <a:lvl2pPr marL="377825" indent="0">
              <a:buNone/>
              <a:defRPr sz="1655">
                <a:solidFill>
                  <a:schemeClr val="tx1">
                    <a:tint val="75000"/>
                  </a:schemeClr>
                </a:solidFill>
              </a:defRPr>
            </a:lvl2pPr>
            <a:lvl3pPr marL="755650" indent="0">
              <a:buNone/>
              <a:defRPr sz="1490">
                <a:solidFill>
                  <a:schemeClr val="tx1">
                    <a:tint val="75000"/>
                  </a:schemeClr>
                </a:solidFill>
              </a:defRPr>
            </a:lvl3pPr>
            <a:lvl4pPr marL="113411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4pPr>
            <a:lvl5pPr marL="151193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5pPr>
            <a:lvl6pPr marL="188976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6pPr>
            <a:lvl7pPr marL="226758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7pPr>
            <a:lvl8pPr marL="264604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8pPr>
            <a:lvl9pPr marL="302387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  <a:t>2023-3-6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  <a:t>2023-3-6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7825" indent="0">
              <a:buNone/>
              <a:defRPr sz="1655" b="1"/>
            </a:lvl2pPr>
            <a:lvl3pPr marL="755650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89760" indent="0">
              <a:buNone/>
              <a:defRPr sz="1325" b="1"/>
            </a:lvl6pPr>
            <a:lvl7pPr marL="2267585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3870" indent="0">
              <a:buNone/>
              <a:defRPr sz="132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7825" indent="0">
              <a:buNone/>
              <a:defRPr sz="1655" b="1"/>
            </a:lvl2pPr>
            <a:lvl3pPr marL="755650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89760" indent="0">
              <a:buNone/>
              <a:defRPr sz="1325" b="1"/>
            </a:lvl6pPr>
            <a:lvl7pPr marL="2267585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3870" indent="0">
              <a:buNone/>
              <a:defRPr sz="132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  <a:t>2023-3-6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  <a:t>2023-3-6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  <a:t>2023-3-6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5"/>
            </a:lvl3pPr>
            <a:lvl4pPr>
              <a:defRPr sz="1655"/>
            </a:lvl4pPr>
            <a:lvl5pPr>
              <a:defRPr sz="1655"/>
            </a:lvl5pPr>
            <a:lvl6pPr>
              <a:defRPr sz="1655"/>
            </a:lvl6pPr>
            <a:lvl7pPr>
              <a:defRPr sz="1655"/>
            </a:lvl7pPr>
            <a:lvl8pPr>
              <a:defRPr sz="1655"/>
            </a:lvl8pPr>
            <a:lvl9pPr>
              <a:defRPr sz="165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5"/>
            </a:lvl1pPr>
            <a:lvl2pPr marL="377825" indent="0">
              <a:buNone/>
              <a:defRPr sz="1155"/>
            </a:lvl2pPr>
            <a:lvl3pPr marL="755650" indent="0">
              <a:buNone/>
              <a:defRPr sz="990"/>
            </a:lvl3pPr>
            <a:lvl4pPr marL="1134110" indent="0">
              <a:buNone/>
              <a:defRPr sz="825"/>
            </a:lvl4pPr>
            <a:lvl5pPr marL="1511935" indent="0">
              <a:buNone/>
              <a:defRPr sz="825"/>
            </a:lvl5pPr>
            <a:lvl6pPr marL="1889760" indent="0">
              <a:buNone/>
              <a:defRPr sz="825"/>
            </a:lvl6pPr>
            <a:lvl7pPr marL="2267585" indent="0">
              <a:buNone/>
              <a:defRPr sz="825"/>
            </a:lvl7pPr>
            <a:lvl8pPr marL="2646045" indent="0">
              <a:buNone/>
              <a:defRPr sz="825"/>
            </a:lvl8pPr>
            <a:lvl9pPr marL="3023870" indent="0">
              <a:buNone/>
              <a:defRPr sz="82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  <a:t>2023-3-6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825" indent="0">
              <a:buNone/>
              <a:defRPr sz="2315"/>
            </a:lvl2pPr>
            <a:lvl3pPr marL="755650" indent="0">
              <a:buNone/>
              <a:defRPr sz="1985"/>
            </a:lvl3pPr>
            <a:lvl4pPr marL="1134110" indent="0">
              <a:buNone/>
              <a:defRPr sz="1655"/>
            </a:lvl4pPr>
            <a:lvl5pPr marL="1511935" indent="0">
              <a:buNone/>
              <a:defRPr sz="1655"/>
            </a:lvl5pPr>
            <a:lvl6pPr marL="1889760" indent="0">
              <a:buNone/>
              <a:defRPr sz="1655"/>
            </a:lvl6pPr>
            <a:lvl7pPr marL="2267585" indent="0">
              <a:buNone/>
              <a:defRPr sz="1655"/>
            </a:lvl7pPr>
            <a:lvl8pPr marL="2646045" indent="0">
              <a:buNone/>
              <a:defRPr sz="1655"/>
            </a:lvl8pPr>
            <a:lvl9pPr marL="3023870" indent="0">
              <a:buNone/>
              <a:defRPr sz="165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5"/>
            </a:lvl1pPr>
            <a:lvl2pPr marL="377825" indent="0">
              <a:buNone/>
              <a:defRPr sz="1155"/>
            </a:lvl2pPr>
            <a:lvl3pPr marL="755650" indent="0">
              <a:buNone/>
              <a:defRPr sz="990"/>
            </a:lvl3pPr>
            <a:lvl4pPr marL="1134110" indent="0">
              <a:buNone/>
              <a:defRPr sz="825"/>
            </a:lvl4pPr>
            <a:lvl5pPr marL="1511935" indent="0">
              <a:buNone/>
              <a:defRPr sz="825"/>
            </a:lvl5pPr>
            <a:lvl6pPr marL="1889760" indent="0">
              <a:buNone/>
              <a:defRPr sz="825"/>
            </a:lvl6pPr>
            <a:lvl7pPr marL="2267585" indent="0">
              <a:buNone/>
              <a:defRPr sz="825"/>
            </a:lvl7pPr>
            <a:lvl8pPr marL="2646045" indent="0">
              <a:buNone/>
              <a:defRPr sz="825"/>
            </a:lvl8pPr>
            <a:lvl9pPr marL="3023870" indent="0">
              <a:buNone/>
              <a:defRPr sz="82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  <a:t>2023-3-6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  <a:t>2023-3-6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  <a:t>2023-3-6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07680-D2CB-4712-BBEA-B39A76D5F790}" type="datetimeFigureOut">
              <a:rPr lang="zh-CN" altLang="en-US" smtClean="0"/>
              <a:t>2023-3-6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A4755-7374-41EC-8EB5-85C44AD8C8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55650" rtl="0" eaLnBrk="1" latinLnBrk="0" hangingPunct="1">
        <a:lnSpc>
          <a:spcPct val="90000"/>
        </a:lnSpc>
        <a:spcBef>
          <a:spcPct val="0"/>
        </a:spcBef>
        <a:buNone/>
        <a:defRPr sz="36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230" indent="-189230" algn="l" defTabSz="755650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705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94488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655" kern="1200">
          <a:solidFill>
            <a:schemeClr val="tx1"/>
          </a:solidFill>
          <a:latin typeface="+mn-lt"/>
          <a:ea typeface="+mn-ea"/>
          <a:cs typeface="+mn-cs"/>
        </a:defRPr>
      </a:lvl3pPr>
      <a:lvl4pPr marL="132270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70116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207899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45681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83464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21246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1pPr>
      <a:lvl2pPr marL="37782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2pPr>
      <a:lvl3pPr marL="75565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3pPr>
      <a:lvl4pPr marL="113411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51193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188976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26758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64604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02387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tiff"/><Relationship Id="rId4" Type="http://schemas.openxmlformats.org/officeDocument/2006/relationships/image" Target="../media/image25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tif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12" Type="http://schemas.openxmlformats.org/officeDocument/2006/relationships/image" Target="../media/image52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11" Type="http://schemas.openxmlformats.org/officeDocument/2006/relationships/image" Target="../media/image51.jpeg"/><Relationship Id="rId5" Type="http://schemas.openxmlformats.org/officeDocument/2006/relationships/image" Target="../media/image45.jpeg"/><Relationship Id="rId10" Type="http://schemas.openxmlformats.org/officeDocument/2006/relationships/image" Target="../media/image50.jpeg"/><Relationship Id="rId4" Type="http://schemas.openxmlformats.org/officeDocument/2006/relationships/image" Target="../media/image44.jpeg"/><Relationship Id="rId9" Type="http://schemas.openxmlformats.org/officeDocument/2006/relationships/image" Target="../media/image4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53975"/>
            <a:ext cx="7559675" cy="5174615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6275" y="1179077"/>
            <a:ext cx="1381760" cy="14452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Yu Gothic UI Semibold" panose="020B0700000000000000" pitchFamily="34" charset="-128"/>
                <a:sym typeface="+mn-ea"/>
              </a:rPr>
              <a:t>05</a:t>
            </a:r>
            <a:endParaRPr lang="zh-CN" altLang="en-US" sz="8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Yu Gothic UI Semibold" panose="020B0700000000000000" pitchFamily="34" charset="-128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556" y="44589"/>
            <a:ext cx="3647152" cy="369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pitchFamily="2" charset="-122"/>
                <a:ea typeface="方正姚体" panose="02010601030101010101" pitchFamily="2" charset="-122"/>
              </a:rPr>
              <a:t>四川师范大学化学与材料科学学院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451679" y="50722"/>
            <a:ext cx="1107996" cy="369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pitchFamily="2" charset="-122"/>
                <a:ea typeface="方正姚体" panose="02010601030101010101" pitchFamily="2" charset="-122"/>
              </a:rPr>
              <a:t>团队介绍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26275" y="2806647"/>
            <a:ext cx="3840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无机功能材料团队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26275" y="3771986"/>
            <a:ext cx="5128327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ts val="3000"/>
              </a:lnSpc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团队负责人  </a:t>
            </a: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  </a:t>
            </a: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高道江</a:t>
            </a: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教授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ts val="3000"/>
              </a:lnSpc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联 系 方 式  </a:t>
            </a: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daojianggao@sicnu.edu.cn</a:t>
            </a:r>
          </a:p>
          <a:p>
            <a:pPr algn="l">
              <a:lnSpc>
                <a:spcPts val="3000"/>
              </a:lnSpc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办 公 地 址  </a:t>
            </a: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  </a:t>
            </a:r>
            <a:r>
              <a:rPr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四川师范大学狮子山校区四教61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26274" y="7440273"/>
            <a:ext cx="7123393" cy="3014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团队研究方向</a:t>
            </a:r>
            <a:endParaRPr lang="en-US" altLang="zh-CN" sz="2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50000"/>
              </a:lnSpc>
              <a:buClr>
                <a:srgbClr val="BD582C"/>
              </a:buClr>
              <a:buFont typeface="Wingdings" panose="05000000000000000000" pitchFamily="2" charset="2"/>
              <a:buChar char="u"/>
            </a:pP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无机功能材料设计、制备与应用研究；</a:t>
            </a:r>
            <a:endParaRPr lang="en-US" altLang="zh-CN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lvl="0" indent="-285750">
              <a:lnSpc>
                <a:spcPct val="150000"/>
              </a:lnSpc>
              <a:buClr>
                <a:srgbClr val="BD582C"/>
              </a:buClr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非线性光学材料的结构设计与定向合成；</a:t>
            </a:r>
            <a:endParaRPr lang="en-US" altLang="zh-CN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lvl="0" indent="-285750">
              <a:lnSpc>
                <a:spcPct val="150000"/>
              </a:lnSpc>
              <a:buClr>
                <a:srgbClr val="BD582C"/>
              </a:buClr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锂离子电池等新能源材料；</a:t>
            </a:r>
            <a:endParaRPr lang="en-US" altLang="zh-CN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lvl="0" indent="-285750">
              <a:lnSpc>
                <a:spcPct val="150000"/>
              </a:lnSpc>
              <a:buClr>
                <a:srgbClr val="BD582C"/>
              </a:buClr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磁性多功能材料、气敏材料；</a:t>
            </a:r>
            <a:endParaRPr lang="en-US" altLang="zh-CN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lvl="0" indent="-285750">
              <a:lnSpc>
                <a:spcPct val="150000"/>
              </a:lnSpc>
              <a:buClr>
                <a:srgbClr val="BD582C"/>
              </a:buClr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光催化降解有机废水；</a:t>
            </a:r>
            <a:endParaRPr lang="en-US" altLang="zh-CN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lvl="0" indent="-285750">
              <a:lnSpc>
                <a:spcPct val="150000"/>
              </a:lnSpc>
              <a:buClr>
                <a:srgbClr val="BD582C"/>
              </a:buClr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热电半导体能源材料。</a:t>
            </a:r>
            <a:endParaRPr lang="zh-CN" altLang="zh-CN" sz="1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26275" y="5201093"/>
            <a:ext cx="704551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团队成员</a:t>
            </a:r>
            <a:endParaRPr lang="en-US" altLang="zh-CN" sz="2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高道江 教授（团队负责人）；</a:t>
            </a:r>
            <a:endParaRPr lang="en-US" altLang="zh-CN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毕剑 教授；赖欣 教授；赵燕 教授；黄玲 研究员；吴江涛 教授；</a:t>
            </a:r>
            <a:endParaRPr lang="en-US" altLang="zh-CN" b="1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宁张磊 副教授；刘梦娇 高级实验师；周婷 副研究员；</a:t>
            </a:r>
            <a:endParaRPr lang="en-US" altLang="zh-CN" b="1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曹礼玲 博士；董雪华 博士。</a:t>
            </a:r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580" y="81964"/>
            <a:ext cx="7117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无机功能材料团队                                           研究方向</a:t>
            </a:r>
          </a:p>
        </p:txBody>
      </p:sp>
      <p:pic>
        <p:nvPicPr>
          <p:cNvPr id="7" name="Picture 2" descr="D:\川师大\PPT素材\团队介绍-发光\发光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491" y="4869497"/>
            <a:ext cx="4991376" cy="534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/>
        </p:nvSpPr>
        <p:spPr>
          <a:xfrm>
            <a:off x="648094" y="829753"/>
            <a:ext cx="5957811" cy="3584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无机发光材料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buClr>
                <a:schemeClr val="accent2"/>
              </a:buClr>
            </a:pP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u"/>
            </a:pPr>
            <a:r>
              <a:rPr lang="zh-CN" altLang="en-US" sz="22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钨钼酸盐发光材料的设计、制备及发光性能研究；</a:t>
            </a:r>
            <a:endParaRPr lang="en-US" altLang="zh-CN" sz="2200" b="1" dirty="0">
              <a:solidFill>
                <a:schemeClr val="accent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u"/>
            </a:pPr>
            <a:r>
              <a:rPr lang="zh-CN" altLang="en-US" sz="22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氟化物发光材料的设计、控制合成与发光性能调控；</a:t>
            </a:r>
            <a:endParaRPr lang="en-US" altLang="zh-CN" sz="2200" b="1" dirty="0">
              <a:solidFill>
                <a:schemeClr val="accent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u"/>
            </a:pPr>
            <a:r>
              <a:rPr lang="zh-CN" altLang="en-US" sz="22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稀土配合物的设计、控制合成和应用。</a:t>
            </a:r>
            <a:endParaRPr lang="en-US" altLang="zh-CN" sz="2200" b="1" dirty="0">
              <a:solidFill>
                <a:schemeClr val="accent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580" y="81964"/>
            <a:ext cx="7117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无机功能材料团队                                           研究方向</a:t>
            </a:r>
          </a:p>
        </p:txBody>
      </p:sp>
      <p:sp>
        <p:nvSpPr>
          <p:cNvPr id="3" name="矩形 2"/>
          <p:cNvSpPr/>
          <p:nvPr/>
        </p:nvSpPr>
        <p:spPr>
          <a:xfrm>
            <a:off x="117730" y="744672"/>
            <a:ext cx="5987537" cy="4818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 钨钼酸盐发光材料的设计、制备及发光性能研究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705" y="1551200"/>
            <a:ext cx="3432888" cy="1329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矩形 31"/>
          <p:cNvSpPr/>
          <p:nvPr/>
        </p:nvSpPr>
        <p:spPr>
          <a:xfrm>
            <a:off x="2183617" y="2903518"/>
            <a:ext cx="10599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Eu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(MoO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1400" baseline="-25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308" y="3322149"/>
            <a:ext cx="1932791" cy="1295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矩形 43"/>
          <p:cNvSpPr/>
          <p:nvPr/>
        </p:nvSpPr>
        <p:spPr>
          <a:xfrm>
            <a:off x="5108686" y="2903518"/>
            <a:ext cx="8242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CaMoO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1400" baseline="-25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2713189" y="5146376"/>
            <a:ext cx="23391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几种典型钨钼酸盐晶体结构</a:t>
            </a:r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75"/>
          <a:stretch>
            <a:fillRect/>
          </a:stretch>
        </p:blipFill>
        <p:spPr bwMode="auto">
          <a:xfrm>
            <a:off x="4648832" y="3348297"/>
            <a:ext cx="1624459" cy="1364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矩形 41"/>
          <p:cNvSpPr/>
          <p:nvPr/>
        </p:nvSpPr>
        <p:spPr>
          <a:xfrm>
            <a:off x="1316308" y="4720225"/>
            <a:ext cx="22006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Li</a:t>
            </a:r>
            <a:r>
              <a:rPr lang="en-US" altLang="zh-CN" sz="1400" i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Na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1-</a:t>
            </a:r>
            <a:r>
              <a:rPr lang="en-US" altLang="zh-CN" sz="1400" i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Eu(WO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1400" baseline="-25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389632" y="4720225"/>
            <a:ext cx="16722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Li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1/3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Sr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1/3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Eu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1/3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MoO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1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5" name="Picture 9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462"/>
          <a:stretch>
            <a:fillRect/>
          </a:stretch>
        </p:blipFill>
        <p:spPr bwMode="auto">
          <a:xfrm>
            <a:off x="3491541" y="3263949"/>
            <a:ext cx="1176193" cy="1364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2" t="1699" r="2949"/>
          <a:stretch>
            <a:fillRect/>
          </a:stretch>
        </p:blipFill>
        <p:spPr bwMode="auto">
          <a:xfrm>
            <a:off x="1923648" y="8044113"/>
            <a:ext cx="4005264" cy="22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109" y="5596322"/>
            <a:ext cx="1865938" cy="2024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矩形 39"/>
          <p:cNvSpPr/>
          <p:nvPr/>
        </p:nvSpPr>
        <p:spPr>
          <a:xfrm>
            <a:off x="1624019" y="7563036"/>
            <a:ext cx="44120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NaGd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0.5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Tb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0.5-</a:t>
            </a:r>
            <a:r>
              <a:rPr lang="en-US" altLang="zh-CN" sz="1400" i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Eu</a:t>
            </a:r>
            <a:r>
              <a:rPr lang="en-US" altLang="zh-CN" sz="1400" i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(MoO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材料多色可调及发光机理</a:t>
            </a: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044" y="5682974"/>
            <a:ext cx="2572236" cy="1842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" name="矩形 54"/>
          <p:cNvSpPr/>
          <p:nvPr/>
        </p:nvSpPr>
        <p:spPr>
          <a:xfrm>
            <a:off x="1546782" y="10264415"/>
            <a:ext cx="47396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Li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0.1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Na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0.9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Gd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0.5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Tb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0.5-</a:t>
            </a:r>
            <a:r>
              <a:rPr lang="en-US" altLang="zh-CN" sz="1400" i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Eu</a:t>
            </a:r>
            <a:r>
              <a:rPr lang="en-US" altLang="zh-CN" sz="1400" i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(MoO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温度稳定性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1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580" y="81964"/>
            <a:ext cx="7117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无机功能材料团队                                           研究方向</a:t>
            </a:r>
          </a:p>
        </p:txBody>
      </p:sp>
      <p:sp>
        <p:nvSpPr>
          <p:cNvPr id="37" name="矩形 36"/>
          <p:cNvSpPr/>
          <p:nvPr/>
        </p:nvSpPr>
        <p:spPr>
          <a:xfrm>
            <a:off x="128388" y="658947"/>
            <a:ext cx="6245621" cy="4818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 氟化物发光材料的设计、控制合成与发光性能调控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22605" y="1431290"/>
            <a:ext cx="3141345" cy="4288155"/>
            <a:chOff x="1478" y="2009"/>
            <a:chExt cx="4947" cy="6753"/>
          </a:xfrm>
        </p:grpSpPr>
        <p:sp>
          <p:nvSpPr>
            <p:cNvPr id="4" name="矩形 3"/>
            <p:cNvSpPr/>
            <p:nvPr/>
          </p:nvSpPr>
          <p:spPr>
            <a:xfrm>
              <a:off x="1787" y="8278"/>
              <a:ext cx="4639" cy="4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altLang="zh-CN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β-NaGdF</a:t>
              </a:r>
              <a:r>
                <a:rPr lang="es-ES" altLang="zh-CN" sz="1400" baseline="-25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多色可调发光性能和机理</a:t>
              </a:r>
            </a:p>
          </p:txBody>
        </p:sp>
        <p:pic>
          <p:nvPicPr>
            <p:cNvPr id="4105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4" y="2009"/>
              <a:ext cx="4489" cy="23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8" name="组合 47"/>
            <p:cNvGrpSpPr/>
            <p:nvPr/>
          </p:nvGrpSpPr>
          <p:grpSpPr>
            <a:xfrm>
              <a:off x="1478" y="4387"/>
              <a:ext cx="2242" cy="1848"/>
              <a:chOff x="2953576" y="3047194"/>
              <a:chExt cx="1423736" cy="1173655"/>
            </a:xfrm>
          </p:grpSpPr>
          <p:pic>
            <p:nvPicPr>
              <p:cNvPr id="49" name="Picture 8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2120"/>
              <a:stretch>
                <a:fillRect/>
              </a:stretch>
            </p:blipFill>
            <p:spPr bwMode="auto">
              <a:xfrm>
                <a:off x="2953576" y="3047194"/>
                <a:ext cx="1423736" cy="11736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60" name="矩形 59"/>
              <p:cNvSpPr/>
              <p:nvPr/>
            </p:nvSpPr>
            <p:spPr>
              <a:xfrm>
                <a:off x="3083050" y="3131164"/>
                <a:ext cx="133350" cy="1000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1485" y="6349"/>
              <a:ext cx="2257" cy="1781"/>
              <a:chOff x="2958069" y="4293269"/>
              <a:chExt cx="1433055" cy="1131248"/>
            </a:xfrm>
          </p:grpSpPr>
          <p:pic>
            <p:nvPicPr>
              <p:cNvPr id="4104" name="Picture 8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/>
              <a:stretch>
                <a:fillRect/>
              </a:stretch>
            </p:blipFill>
            <p:spPr bwMode="auto">
              <a:xfrm>
                <a:off x="2958069" y="4293269"/>
                <a:ext cx="1433055" cy="11312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61" name="矩形 60"/>
              <p:cNvSpPr/>
              <p:nvPr/>
            </p:nvSpPr>
            <p:spPr>
              <a:xfrm>
                <a:off x="4207773" y="4373379"/>
                <a:ext cx="133350" cy="1000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3799" y="4695"/>
              <a:ext cx="2401" cy="3219"/>
              <a:chOff x="4377312" y="3047194"/>
              <a:chExt cx="1795527" cy="2407336"/>
            </a:xfrm>
          </p:grpSpPr>
          <p:pic>
            <p:nvPicPr>
              <p:cNvPr id="4099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77312" y="3047194"/>
                <a:ext cx="1795527" cy="24073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62" name="矩形 61"/>
              <p:cNvSpPr/>
              <p:nvPr/>
            </p:nvSpPr>
            <p:spPr>
              <a:xfrm>
                <a:off x="5929264" y="3093063"/>
                <a:ext cx="133350" cy="1000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1388745" y="6055360"/>
            <a:ext cx="4607560" cy="4391660"/>
            <a:chOff x="6678" y="2016"/>
            <a:chExt cx="7256" cy="6916"/>
          </a:xfrm>
        </p:grpSpPr>
        <p:sp>
          <p:nvSpPr>
            <p:cNvPr id="40" name="矩形 39"/>
            <p:cNvSpPr/>
            <p:nvPr/>
          </p:nvSpPr>
          <p:spPr>
            <a:xfrm>
              <a:off x="7740" y="8108"/>
              <a:ext cx="5721" cy="8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新型</a:t>
              </a:r>
              <a:r>
                <a:rPr lang="en-US" altLang="zh-CN" sz="1400" dirty="0" err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BaGe</a:t>
              </a:r>
              <a:r>
                <a:rPr lang="en-US" altLang="zh-CN" sz="1400" baseline="-25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(1-</a:t>
              </a:r>
              <a:r>
                <a:rPr lang="en-US" altLang="zh-CN" sz="1400" i="1" baseline="-25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x</a:t>
              </a:r>
              <a:r>
                <a:rPr lang="en-US" altLang="zh-CN" sz="1400" baseline="-25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)</a:t>
              </a:r>
              <a:r>
                <a:rPr lang="en-US" altLang="zh-CN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Ti</a:t>
              </a:r>
              <a:r>
                <a:rPr lang="en-US" altLang="zh-CN" sz="1400" i="1" baseline="-25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x</a:t>
              </a:r>
              <a:r>
                <a:rPr lang="en-US" altLang="zh-CN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F</a:t>
              </a:r>
              <a:r>
                <a:rPr lang="en-US" altLang="zh-CN" sz="1400" baseline="-25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r>
                <a:rPr lang="en-US" altLang="zh-CN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:Mn</a:t>
              </a:r>
              <a:r>
                <a:rPr lang="en-US" altLang="zh-CN" sz="1400" baseline="30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4+</a:t>
              </a:r>
              <a:r>
                <a:rPr lang="zh-CN" altLang="en-US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红色荧光粉的设计、控制合成及其在暖白光</a:t>
              </a:r>
              <a:r>
                <a:rPr lang="en-US" altLang="zh-CN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LED</a:t>
              </a:r>
              <a:r>
                <a:rPr lang="zh-CN" altLang="en-US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中的应用</a:t>
              </a: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6678" y="2016"/>
              <a:ext cx="7257" cy="6057"/>
              <a:chOff x="6624963" y="1542053"/>
              <a:chExt cx="4607911" cy="3846356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9416353" y="1542053"/>
                <a:ext cx="1707681" cy="1869834"/>
                <a:chOff x="8669338" y="797007"/>
                <a:chExt cx="2288246" cy="2505527"/>
              </a:xfrm>
            </p:grpSpPr>
            <p:pic>
              <p:nvPicPr>
                <p:cNvPr id="4100" name="Picture 4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338" y="797007"/>
                  <a:ext cx="2288246" cy="25055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102" name="Picture 6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9539" y="1718766"/>
                  <a:ext cx="991722" cy="66200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45" name="组合 44"/>
              <p:cNvGrpSpPr/>
              <p:nvPr/>
            </p:nvGrpSpPr>
            <p:grpSpPr>
              <a:xfrm>
                <a:off x="6624963" y="1600625"/>
                <a:ext cx="2716504" cy="1786755"/>
                <a:chOff x="6624963" y="1600625"/>
                <a:chExt cx="2716504" cy="1786755"/>
              </a:xfrm>
            </p:grpSpPr>
            <p:pic>
              <p:nvPicPr>
                <p:cNvPr id="4106" name="Picture 10"/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44589" b="51784"/>
                <a:stretch>
                  <a:fillRect/>
                </a:stretch>
              </p:blipFill>
              <p:spPr bwMode="auto">
                <a:xfrm>
                  <a:off x="6624963" y="1600625"/>
                  <a:ext cx="2716504" cy="178675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42" name="矩形 41"/>
                <p:cNvSpPr/>
                <p:nvPr/>
              </p:nvSpPr>
              <p:spPr>
                <a:xfrm>
                  <a:off x="7543800" y="1676399"/>
                  <a:ext cx="133350" cy="10001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3" name="组合 42"/>
              <p:cNvGrpSpPr/>
              <p:nvPr/>
            </p:nvGrpSpPr>
            <p:grpSpPr>
              <a:xfrm>
                <a:off x="7140996" y="3644105"/>
                <a:ext cx="1974948" cy="1572849"/>
                <a:chOff x="7140996" y="3644105"/>
                <a:chExt cx="1974948" cy="1572849"/>
              </a:xfrm>
            </p:grpSpPr>
            <p:pic>
              <p:nvPicPr>
                <p:cNvPr id="52" name="Picture 10"/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7177" t="50000" b="4882"/>
                <a:stretch>
                  <a:fillRect/>
                </a:stretch>
              </p:blipFill>
              <p:spPr bwMode="auto">
                <a:xfrm>
                  <a:off x="7140996" y="3644105"/>
                  <a:ext cx="1974948" cy="157284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54" name="矩形 53"/>
                <p:cNvSpPr/>
                <p:nvPr/>
              </p:nvSpPr>
              <p:spPr>
                <a:xfrm>
                  <a:off x="8898296" y="3699033"/>
                  <a:ext cx="133350" cy="10001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grpSp>
            <p:nvGrpSpPr>
              <p:cNvPr id="44" name="组合 43"/>
              <p:cNvGrpSpPr/>
              <p:nvPr/>
            </p:nvGrpSpPr>
            <p:grpSpPr>
              <a:xfrm>
                <a:off x="9204942" y="3634021"/>
                <a:ext cx="2027932" cy="1754388"/>
                <a:chOff x="9204942" y="3634021"/>
                <a:chExt cx="2027932" cy="1754388"/>
              </a:xfrm>
            </p:grpSpPr>
            <p:pic>
              <p:nvPicPr>
                <p:cNvPr id="4101" name="Picture 5"/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1066" y="3634021"/>
                  <a:ext cx="1981808" cy="17543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55" name="矩形 54"/>
                <p:cNvSpPr/>
                <p:nvPr/>
              </p:nvSpPr>
              <p:spPr>
                <a:xfrm>
                  <a:off x="9204942" y="3691888"/>
                  <a:ext cx="133350" cy="10001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5" name="组合 4"/>
          <p:cNvGrpSpPr/>
          <p:nvPr/>
        </p:nvGrpSpPr>
        <p:grpSpPr>
          <a:xfrm>
            <a:off x="4175760" y="1276350"/>
            <a:ext cx="2938780" cy="4483100"/>
            <a:chOff x="14285" y="1846"/>
            <a:chExt cx="4628" cy="7060"/>
          </a:xfrm>
        </p:grpSpPr>
        <p:grpSp>
          <p:nvGrpSpPr>
            <p:cNvPr id="51" name="组合 50"/>
            <p:cNvGrpSpPr/>
            <p:nvPr/>
          </p:nvGrpSpPr>
          <p:grpSpPr>
            <a:xfrm>
              <a:off x="15145" y="5821"/>
              <a:ext cx="2353" cy="2081"/>
              <a:chOff x="6918326" y="4273483"/>
              <a:chExt cx="1494215" cy="1321403"/>
            </a:xfrm>
          </p:grpSpPr>
          <p:pic>
            <p:nvPicPr>
              <p:cNvPr id="4107" name="Picture 11"/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079" t="7079" b="51583"/>
              <a:stretch>
                <a:fillRect/>
              </a:stretch>
            </p:blipFill>
            <p:spPr bwMode="auto">
              <a:xfrm>
                <a:off x="7660561" y="4273483"/>
                <a:ext cx="751980" cy="6508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11"/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997" t="6998" r="51348" b="51762"/>
              <a:stretch>
                <a:fillRect/>
              </a:stretch>
            </p:blipFill>
            <p:spPr bwMode="auto">
              <a:xfrm>
                <a:off x="6918326" y="4278245"/>
                <a:ext cx="729802" cy="6493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0" name="Picture 11"/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86" t="58092" r="51081"/>
              <a:stretch>
                <a:fillRect/>
              </a:stretch>
            </p:blipFill>
            <p:spPr bwMode="auto">
              <a:xfrm>
                <a:off x="6918326" y="4935025"/>
                <a:ext cx="738188" cy="6598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11"/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844" t="58358"/>
              <a:stretch>
                <a:fillRect/>
              </a:stretch>
            </p:blipFill>
            <p:spPr bwMode="auto">
              <a:xfrm>
                <a:off x="7669189" y="4935025"/>
                <a:ext cx="738590" cy="6556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56" name="组合 55"/>
            <p:cNvGrpSpPr/>
            <p:nvPr/>
          </p:nvGrpSpPr>
          <p:grpSpPr>
            <a:xfrm>
              <a:off x="14383" y="1846"/>
              <a:ext cx="3338" cy="3911"/>
              <a:chOff x="9348560" y="1220711"/>
              <a:chExt cx="2119540" cy="2483342"/>
            </a:xfrm>
          </p:grpSpPr>
          <p:pic>
            <p:nvPicPr>
              <p:cNvPr id="4108" name="Picture 12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48560" y="1220711"/>
                <a:ext cx="2119540" cy="24833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3" name="矩形 52"/>
              <p:cNvSpPr/>
              <p:nvPr/>
            </p:nvSpPr>
            <p:spPr>
              <a:xfrm>
                <a:off x="9365456" y="2150269"/>
                <a:ext cx="128588" cy="1047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9348560" y="1227097"/>
                <a:ext cx="128588" cy="1047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8" name="矩形 57"/>
            <p:cNvSpPr/>
            <p:nvPr/>
          </p:nvSpPr>
          <p:spPr>
            <a:xfrm>
              <a:off x="14285" y="8082"/>
              <a:ext cx="4629" cy="8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BaYF</a:t>
              </a:r>
              <a:r>
                <a:rPr lang="en-US" altLang="zh-CN" sz="1400" baseline="-25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en-US" altLang="zh-CN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:Yb</a:t>
              </a:r>
              <a:r>
                <a:rPr lang="en-US" altLang="zh-CN" sz="1400" baseline="30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3+</a:t>
              </a:r>
              <a:r>
                <a:rPr lang="en-US" altLang="zh-CN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,Er</a:t>
              </a:r>
              <a:r>
                <a:rPr lang="en-US" altLang="zh-CN" sz="1400" baseline="30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3+</a:t>
              </a:r>
              <a:r>
                <a:rPr lang="en-US" altLang="zh-CN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,Bi</a:t>
              </a:r>
              <a:r>
                <a:rPr lang="en-US" altLang="zh-CN" sz="1400" baseline="30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3+</a:t>
              </a:r>
              <a:r>
                <a:rPr lang="zh-CN" altLang="en-US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上转换增强发光纳米粒子及其在</a:t>
              </a:r>
              <a:r>
                <a:rPr lang="en-US" altLang="zh-CN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CT</a:t>
              </a:r>
              <a:r>
                <a:rPr lang="zh-CN" altLang="en-US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成像中的应用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580" y="81964"/>
            <a:ext cx="7117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无机功能材料团队                                           研究方向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775335" y="1085215"/>
            <a:ext cx="5753100" cy="4471670"/>
            <a:chOff x="1221" y="2006"/>
            <a:chExt cx="9060" cy="7042"/>
          </a:xfrm>
        </p:grpSpPr>
        <p:pic>
          <p:nvPicPr>
            <p:cNvPr id="3080" name="Picture 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5" y="2076"/>
              <a:ext cx="3567" cy="3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82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1" y="2006"/>
              <a:ext cx="5444" cy="4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3404" y="8564"/>
              <a:ext cx="5380" cy="4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不同微观结构</a:t>
              </a:r>
              <a:r>
                <a:rPr lang="en-US" altLang="zh-CN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Tb-MOFs</a:t>
              </a:r>
              <a:r>
                <a:rPr lang="zh-CN" altLang="en-US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的设计与控制合成</a:t>
              </a: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3025" y="6079"/>
              <a:ext cx="5990" cy="2387"/>
              <a:chOff x="1142997" y="3848012"/>
              <a:chExt cx="3803623" cy="1515765"/>
            </a:xfrm>
          </p:grpSpPr>
          <p:pic>
            <p:nvPicPr>
              <p:cNvPr id="3079" name="Picture 7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2997" y="3848012"/>
                <a:ext cx="3803623" cy="15157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8" name="矩形 7"/>
              <p:cNvSpPr/>
              <p:nvPr/>
            </p:nvSpPr>
            <p:spPr>
              <a:xfrm>
                <a:off x="3029568" y="3878492"/>
                <a:ext cx="125112" cy="2134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7" name="矩形 36"/>
          <p:cNvSpPr/>
          <p:nvPr/>
        </p:nvSpPr>
        <p:spPr>
          <a:xfrm>
            <a:off x="249500" y="567960"/>
            <a:ext cx="469712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 稀土配合物的设计、控制合成和应用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1145540" y="5557520"/>
            <a:ext cx="5807075" cy="4969510"/>
            <a:chOff x="2587" y="8752"/>
            <a:chExt cx="9145" cy="7826"/>
          </a:xfrm>
        </p:grpSpPr>
        <p:pic>
          <p:nvPicPr>
            <p:cNvPr id="3078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7" y="13034"/>
              <a:ext cx="4799" cy="26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矩形 4"/>
            <p:cNvSpPr/>
            <p:nvPr/>
          </p:nvSpPr>
          <p:spPr>
            <a:xfrm>
              <a:off x="4102" y="12530"/>
              <a:ext cx="5380" cy="4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Tb-MOFs</a:t>
              </a:r>
              <a:r>
                <a:rPr lang="zh-CN" altLang="en-US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对挥发性有机化合物的传感性能</a:t>
              </a: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3755" y="8752"/>
              <a:ext cx="5989" cy="3780"/>
              <a:chOff x="6067038" y="887255"/>
              <a:chExt cx="4073023" cy="2570389"/>
            </a:xfrm>
          </p:grpSpPr>
          <p:pic>
            <p:nvPicPr>
              <p:cNvPr id="3074" name="Picture 2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67038" y="887255"/>
                <a:ext cx="4073023" cy="25703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0" name="矩形 9"/>
              <p:cNvSpPr/>
              <p:nvPr/>
            </p:nvSpPr>
            <p:spPr>
              <a:xfrm>
                <a:off x="6234113" y="887255"/>
                <a:ext cx="138112" cy="9858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8402215" y="890347"/>
                <a:ext cx="138112" cy="9858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6094999" y="2697002"/>
                <a:ext cx="138112" cy="9858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7933" y="12927"/>
              <a:ext cx="3092" cy="2979"/>
              <a:chOff x="9627650" y="3714078"/>
              <a:chExt cx="2215056" cy="2430704"/>
            </a:xfrm>
          </p:grpSpPr>
          <p:pic>
            <p:nvPicPr>
              <p:cNvPr id="3077" name="Picture 5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27650" y="4053660"/>
                <a:ext cx="2215056" cy="20911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6" name="矩形 5"/>
              <p:cNvSpPr/>
              <p:nvPr/>
            </p:nvSpPr>
            <p:spPr>
              <a:xfrm>
                <a:off x="9627650" y="3714078"/>
                <a:ext cx="113250" cy="13393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9636650" y="5286904"/>
                <a:ext cx="113250" cy="13393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7766" y="16094"/>
              <a:ext cx="3966" cy="4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Tb-MOFs</a:t>
              </a:r>
              <a:r>
                <a:rPr lang="zh-CN" altLang="en-US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对苯乙烯的传感机理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3366" y="16058"/>
              <a:ext cx="3118" cy="4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逻辑门和电子等效电路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580" y="81964"/>
            <a:ext cx="7117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无机功能材料团队                                           研究方向</a:t>
            </a:r>
          </a:p>
        </p:txBody>
      </p:sp>
      <p:sp>
        <p:nvSpPr>
          <p:cNvPr id="4" name="矩形 3"/>
          <p:cNvSpPr/>
          <p:nvPr/>
        </p:nvSpPr>
        <p:spPr>
          <a:xfrm>
            <a:off x="158864" y="859311"/>
            <a:ext cx="64814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非线性光学晶体的结构设计与定向合成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4625" y="1858010"/>
            <a:ext cx="7322820" cy="4107815"/>
            <a:chOff x="275" y="2224"/>
            <a:chExt cx="11532" cy="6469"/>
          </a:xfrm>
        </p:grpSpPr>
        <p:pic>
          <p:nvPicPr>
            <p:cNvPr id="5" name="图片 4" descr="(NH4)2SbF(P2O7)-合图.t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5" y="2243"/>
              <a:ext cx="6708" cy="5485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618" y="7869"/>
              <a:ext cx="6084" cy="8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latin typeface="黑体" panose="02010609060101010101" pitchFamily="49" charset="-122"/>
                  <a:ea typeface="黑体" panose="02010609060101010101" pitchFamily="49" charset="-122"/>
                </a:rPr>
                <a:t>新型锑基含氧酸盐体系紫外非线性光学晶体的设计与合成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7631" y="7869"/>
              <a:ext cx="4177" cy="8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新型双</a:t>
              </a:r>
              <a:r>
                <a:rPr lang="en-US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π</a:t>
              </a:r>
              <a:r>
                <a:rPr lang="zh-CN" altLang="en-US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共轭阴离子体系层状</a:t>
              </a:r>
              <a:r>
                <a:rPr lang="zh-CN" altLang="en-US" sz="1400" dirty="0">
                  <a:latin typeface="黑体" panose="02010609060101010101" pitchFamily="49" charset="-122"/>
                  <a:ea typeface="黑体" panose="02010609060101010101" pitchFamily="49" charset="-122"/>
                </a:rPr>
                <a:t>非线性光学晶体的设计与合成</a:t>
              </a:r>
              <a:endPara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3" name="图片 12" descr="TOC1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30" y="2224"/>
              <a:ext cx="3123" cy="5663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70485" y="6491605"/>
            <a:ext cx="7451090" cy="3394075"/>
            <a:chOff x="111" y="9872"/>
            <a:chExt cx="11734" cy="5345"/>
          </a:xfrm>
        </p:grpSpPr>
        <p:pic>
          <p:nvPicPr>
            <p:cNvPr id="7" name="图片 6" descr="fig.2.t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5" y="9872"/>
              <a:ext cx="6100" cy="4829"/>
            </a:xfrm>
            <a:prstGeom prst="rect">
              <a:avLst/>
            </a:prstGeom>
          </p:spPr>
        </p:pic>
        <p:pic>
          <p:nvPicPr>
            <p:cNvPr id="8" name="图片 7" descr="TOC-最新.ti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22" y="10317"/>
              <a:ext cx="4685" cy="3223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111" y="14733"/>
              <a:ext cx="7025" cy="4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latin typeface="黑体" panose="02010609060101010101" pitchFamily="49" charset="-122"/>
                  <a:ea typeface="黑体" panose="02010609060101010101" pitchFamily="49" charset="-122"/>
                </a:rPr>
                <a:t>化学共取代法在增大磷灰石体系晶体双折射率中的应用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6215" y="13825"/>
              <a:ext cx="5630" cy="4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zh-CN" altLang="en-US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能带工程在增大</a:t>
              </a:r>
              <a:r>
                <a:rPr lang="en-US" altLang="zh-CN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KTP</a:t>
              </a:r>
              <a:r>
                <a:rPr lang="zh-CN" altLang="en-US" sz="1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体系晶体带隙中的应用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580" y="81964"/>
            <a:ext cx="7117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无机功能材料团队                                           研究方向</a:t>
            </a:r>
          </a:p>
        </p:txBody>
      </p:sp>
      <p:sp>
        <p:nvSpPr>
          <p:cNvPr id="3" name="矩形 2"/>
          <p:cNvSpPr/>
          <p:nvPr/>
        </p:nvSpPr>
        <p:spPr>
          <a:xfrm>
            <a:off x="801129" y="881823"/>
            <a:ext cx="5957811" cy="2999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锂离子电池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buClr>
                <a:schemeClr val="accent2"/>
              </a:buClr>
            </a:pP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u"/>
            </a:pPr>
            <a:r>
              <a:rPr lang="zh-CN" altLang="en-US" sz="22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钨钼酸盐电极材料的设计、制备及电化学性能研究；</a:t>
            </a:r>
            <a:endParaRPr lang="en-US" altLang="zh-CN" sz="2200" b="1" dirty="0">
              <a:solidFill>
                <a:schemeClr val="accent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u"/>
            </a:pPr>
            <a:r>
              <a:rPr lang="zh-CN" altLang="en-US" sz="22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碳酸盐电极材料的设计、控制合成及电化学性能研究。</a:t>
            </a:r>
            <a:endParaRPr lang="en-US" altLang="zh-CN" sz="2200" b="1" dirty="0">
              <a:solidFill>
                <a:schemeClr val="accent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44" y="4689194"/>
            <a:ext cx="5275123" cy="498820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580" y="81964"/>
            <a:ext cx="7117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无机功能材料团队                                           研究方向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742617" y="1269259"/>
            <a:ext cx="4091146" cy="4911177"/>
            <a:chOff x="-1" y="28409"/>
            <a:chExt cx="4652344" cy="6298906"/>
          </a:xfrm>
        </p:grpSpPr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2492896"/>
              <a:ext cx="4652343" cy="38344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7" y="28409"/>
              <a:ext cx="4642456" cy="24644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1957915" y="6227250"/>
            <a:ext cx="35157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Co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0.8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Zn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0.2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MoO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的设计及其前驱体解离机制</a:t>
            </a:r>
          </a:p>
        </p:txBody>
      </p:sp>
      <p:sp>
        <p:nvSpPr>
          <p:cNvPr id="5" name="矩形 4"/>
          <p:cNvSpPr/>
          <p:nvPr/>
        </p:nvSpPr>
        <p:spPr>
          <a:xfrm>
            <a:off x="171572" y="556077"/>
            <a:ext cx="624562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 钨钼酸盐电极材料的设计、制备及电化学性能研究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51" name="Picture 3" descr="C:\Users\Windows10\Desktop\图片2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27" y="6621057"/>
            <a:ext cx="6239435" cy="329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268603" y="10030941"/>
            <a:ext cx="2717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ZnWO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的控制合成及电化学性能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580" y="81964"/>
            <a:ext cx="7117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无机功能材料团队                                           研究方向</a:t>
            </a:r>
          </a:p>
        </p:txBody>
      </p:sp>
      <p:sp>
        <p:nvSpPr>
          <p:cNvPr id="3" name="矩形 2"/>
          <p:cNvSpPr/>
          <p:nvPr/>
        </p:nvSpPr>
        <p:spPr>
          <a:xfrm>
            <a:off x="165178" y="676092"/>
            <a:ext cx="663354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 碳酸盐电极材料的设计、控制合成及电化学性能研究 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8430" y="1212850"/>
            <a:ext cx="3749675" cy="4120515"/>
            <a:chOff x="730264" y="1110075"/>
            <a:chExt cx="4633775" cy="495581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6847" y="1110075"/>
              <a:ext cx="4580298" cy="34038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264" y="4498163"/>
              <a:ext cx="1891911" cy="15598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4490" y="4518213"/>
              <a:ext cx="2829549" cy="15476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164876" y="5333170"/>
            <a:ext cx="3776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掺杂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MnCO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的设计、控制合成及电化学性能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8907" y="10057488"/>
            <a:ext cx="30780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三维花状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MnCO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的制备及其形成机理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20675" y="5863590"/>
            <a:ext cx="3385820" cy="4092575"/>
            <a:chOff x="2505284" y="908720"/>
            <a:chExt cx="3973566" cy="4489348"/>
          </a:xfrm>
        </p:grpSpPr>
        <p:pic>
          <p:nvPicPr>
            <p:cNvPr id="16" name="Picture 2" descr="机理图 - 副本 - 2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001" b="4033"/>
            <a:stretch>
              <a:fillRect/>
            </a:stretch>
          </p:blipFill>
          <p:spPr bwMode="auto">
            <a:xfrm>
              <a:off x="2505284" y="2853522"/>
              <a:ext cx="3973566" cy="2544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5284" y="908720"/>
              <a:ext cx="3973566" cy="1935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692" y="4029693"/>
            <a:ext cx="3172362" cy="3986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701633" y="8057778"/>
            <a:ext cx="20810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MnCO</a:t>
            </a:r>
            <a:r>
              <a:rPr lang="en-US" altLang="zh-CN" sz="1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-RGO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的控制合成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580" y="81964"/>
            <a:ext cx="7117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无机功能材料团队                                           研究方向</a:t>
            </a:r>
          </a:p>
        </p:txBody>
      </p:sp>
      <p:sp>
        <p:nvSpPr>
          <p:cNvPr id="2" name="矩形 1"/>
          <p:cNvSpPr/>
          <p:nvPr/>
        </p:nvSpPr>
        <p:spPr>
          <a:xfrm>
            <a:off x="257337" y="637691"/>
            <a:ext cx="1459054" cy="442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u"/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气敏材料 </a:t>
            </a:r>
            <a:endParaRPr lang="en-US" altLang="zh-CN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8" name="Picture 4" descr="D:\已发表文章\Fe2O3-oxygen defect sensing\SNB-sub-3\图片\TOC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12" y="1296514"/>
            <a:ext cx="2758953" cy="195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已发表文章\MPB sensor\revised\revise-sub\3.文章大图\TOC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122" y="3810711"/>
            <a:ext cx="5098869" cy="250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已发表文章\Fe2O3-oxygen defect sensing\sub-sens b\figure\Fig.5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365" y="1363410"/>
            <a:ext cx="2412900" cy="188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1"/>
          <p:cNvSpPr txBox="1"/>
          <p:nvPr/>
        </p:nvSpPr>
        <p:spPr>
          <a:xfrm>
            <a:off x="2375784" y="3502934"/>
            <a:ext cx="2159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氧缺陷对气敏性质的增强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75784" y="6165889"/>
            <a:ext cx="20008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MPB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对气敏性质的增强</a:t>
            </a:r>
          </a:p>
        </p:txBody>
      </p:sp>
      <p:sp>
        <p:nvSpPr>
          <p:cNvPr id="14" name="矩形 13"/>
          <p:cNvSpPr/>
          <p:nvPr/>
        </p:nvSpPr>
        <p:spPr>
          <a:xfrm>
            <a:off x="247284" y="6631283"/>
            <a:ext cx="1459054" cy="442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u"/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磁性材料 </a:t>
            </a:r>
            <a:endParaRPr lang="en-US" altLang="zh-CN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276" y="7333492"/>
            <a:ext cx="3416592" cy="2318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012256" y="9902986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磁极反转研究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76" y="7238798"/>
            <a:ext cx="3349699" cy="2507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971032" y="9903097"/>
            <a:ext cx="20890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LiFe</a:t>
            </a:r>
            <a:r>
              <a:rPr lang="en-US" altLang="zh-CN" sz="1400" baseline="-250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zh-CN" sz="1400" baseline="-250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高性能磁电材料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580" y="81964"/>
            <a:ext cx="7117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无机功能材料团队                                           成员介绍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876004" y="675777"/>
            <a:ext cx="1944688" cy="2653712"/>
            <a:chOff x="1050925" y="1697626"/>
            <a:chExt cx="1944688" cy="2653712"/>
          </a:xfrm>
        </p:grpSpPr>
        <p:pic>
          <p:nvPicPr>
            <p:cNvPr id="5" name="图片 5"/>
            <p:cNvPicPr preferRelativeResize="0"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94893" y="1697626"/>
              <a:ext cx="1754645" cy="199022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文本框 12"/>
            <p:cNvSpPr txBox="1">
              <a:spLocks noChangeArrowheads="1"/>
            </p:cNvSpPr>
            <p:nvPr/>
          </p:nvSpPr>
          <p:spPr bwMode="auto">
            <a:xfrm>
              <a:off x="1050925" y="3889375"/>
              <a:ext cx="194468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400" b="1" dirty="0">
                  <a:solidFill>
                    <a:srgbClr val="CC3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高道江 教授</a:t>
              </a:r>
            </a:p>
          </p:txBody>
        </p:sp>
      </p:grpSp>
      <p:grpSp>
        <p:nvGrpSpPr>
          <p:cNvPr id="7" name="组合 34"/>
          <p:cNvGrpSpPr/>
          <p:nvPr/>
        </p:nvGrpSpPr>
        <p:grpSpPr bwMode="auto">
          <a:xfrm>
            <a:off x="304821" y="3243723"/>
            <a:ext cx="6985738" cy="7285239"/>
            <a:chOff x="2652526" y="483381"/>
            <a:chExt cx="6231222" cy="6833365"/>
          </a:xfrm>
        </p:grpSpPr>
        <p:grpSp>
          <p:nvGrpSpPr>
            <p:cNvPr id="8" name="组合 35"/>
            <p:cNvGrpSpPr/>
            <p:nvPr/>
          </p:nvGrpSpPr>
          <p:grpSpPr bwMode="auto">
            <a:xfrm>
              <a:off x="2652526" y="651468"/>
              <a:ext cx="4757885" cy="4396926"/>
              <a:chOff x="2652526" y="651468"/>
              <a:chExt cx="4757885" cy="4396926"/>
            </a:xfrm>
          </p:grpSpPr>
          <p:grpSp>
            <p:nvGrpSpPr>
              <p:cNvPr id="22" name="组合 49"/>
              <p:cNvGrpSpPr/>
              <p:nvPr/>
            </p:nvGrpSpPr>
            <p:grpSpPr bwMode="auto">
              <a:xfrm>
                <a:off x="2652526" y="668430"/>
                <a:ext cx="1410939" cy="1979147"/>
                <a:chOff x="2652526" y="668430"/>
                <a:chExt cx="1410939" cy="1979147"/>
              </a:xfrm>
            </p:grpSpPr>
            <p:sp>
              <p:nvSpPr>
                <p:cNvPr id="33" name="文本框 12"/>
                <p:cNvSpPr txBox="1">
                  <a:spLocks noChangeArrowheads="1"/>
                </p:cNvSpPr>
                <p:nvPr/>
              </p:nvSpPr>
              <p:spPr bwMode="auto">
                <a:xfrm>
                  <a:off x="2694168" y="2301145"/>
                  <a:ext cx="1269990" cy="3464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/>
                  <a:r>
                    <a:rPr lang="zh-CN" altLang="en-US" sz="1800" b="1" dirty="0">
                      <a:solidFill>
                        <a:srgbClr val="CC33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毕剑 教授</a:t>
                  </a:r>
                </a:p>
              </p:txBody>
            </p:sp>
            <p:pic>
              <p:nvPicPr>
                <p:cNvPr id="35" name="图片 34" descr="毕老师1.jpg"/>
                <p:cNvPicPr preferRelativeResize="0"/>
                <p:nvPr/>
              </p:nvPicPr>
              <p:blipFill>
                <a:blip r:embed="rId3" cstate="print"/>
                <a:stretch>
                  <a:fillRect/>
                </a:stretch>
              </p:blipFill>
              <p:spPr bwMode="auto">
                <a:xfrm>
                  <a:off x="2652526" y="668430"/>
                  <a:ext cx="1410939" cy="1614876"/>
                </a:xfrm>
                <a:prstGeom prst="ellipse">
                  <a:avLst/>
                </a:prstGeom>
                <a:ln>
                  <a:noFill/>
                </a:ln>
                <a:effectLst>
                  <a:softEdge rad="112500"/>
                </a:effectLst>
              </p:spPr>
            </p:pic>
          </p:grpSp>
          <p:grpSp>
            <p:nvGrpSpPr>
              <p:cNvPr id="23" name="组合 19"/>
              <p:cNvGrpSpPr/>
              <p:nvPr/>
            </p:nvGrpSpPr>
            <p:grpSpPr bwMode="auto">
              <a:xfrm>
                <a:off x="4266008" y="668438"/>
                <a:ext cx="1410942" cy="1985604"/>
                <a:chOff x="2292061" y="774096"/>
                <a:chExt cx="2159997" cy="3530988"/>
              </a:xfrm>
            </p:grpSpPr>
            <p:pic>
              <p:nvPicPr>
                <p:cNvPr id="30" name="图片 29" descr="赖欣1.jpg"/>
                <p:cNvPicPr preferRelativeResize="0"/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2292061" y="774096"/>
                  <a:ext cx="2159997" cy="2879998"/>
                </a:xfrm>
                <a:prstGeom prst="ellipse">
                  <a:avLst/>
                </a:prstGeom>
                <a:ln>
                  <a:noFill/>
                </a:ln>
                <a:effectLst>
                  <a:softEdge rad="112500"/>
                </a:effectLst>
              </p:spPr>
            </p:pic>
            <p:sp>
              <p:nvSpPr>
                <p:cNvPr id="31" name="文本框 15"/>
                <p:cNvSpPr txBox="1">
                  <a:spLocks noChangeArrowheads="1"/>
                </p:cNvSpPr>
                <p:nvPr/>
              </p:nvSpPr>
              <p:spPr bwMode="auto">
                <a:xfrm>
                  <a:off x="2508087" y="3689025"/>
                  <a:ext cx="1872211" cy="6160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/>
                  <a:r>
                    <a:rPr lang="zh-CN" altLang="en-US" sz="1800" b="1">
                      <a:solidFill>
                        <a:srgbClr val="CC33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赖欣 教授</a:t>
                  </a:r>
                </a:p>
              </p:txBody>
            </p:sp>
          </p:grpSp>
          <p:grpSp>
            <p:nvGrpSpPr>
              <p:cNvPr id="24" name="组合 20"/>
              <p:cNvGrpSpPr/>
              <p:nvPr/>
            </p:nvGrpSpPr>
            <p:grpSpPr bwMode="auto">
              <a:xfrm>
                <a:off x="5905400" y="651468"/>
                <a:ext cx="1505011" cy="1988158"/>
                <a:chOff x="4801785" y="734515"/>
                <a:chExt cx="2304006" cy="3573150"/>
              </a:xfrm>
            </p:grpSpPr>
            <p:sp>
              <p:nvSpPr>
                <p:cNvPr id="28" name="文本框 16"/>
                <p:cNvSpPr txBox="1">
                  <a:spLocks noChangeArrowheads="1"/>
                </p:cNvSpPr>
                <p:nvPr/>
              </p:nvSpPr>
              <p:spPr bwMode="auto">
                <a:xfrm>
                  <a:off x="4945799" y="3685051"/>
                  <a:ext cx="2159992" cy="6226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/>
                  <a:r>
                    <a:rPr lang="zh-CN" altLang="en-US" sz="1800" b="1" dirty="0">
                      <a:solidFill>
                        <a:srgbClr val="CC33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赵燕 教授</a:t>
                  </a:r>
                </a:p>
              </p:txBody>
            </p:sp>
            <p:pic>
              <p:nvPicPr>
                <p:cNvPr id="29" name="图片 28"/>
                <p:cNvPicPr>
                  <a:picLocks noChangeAspect="1"/>
                </p:cNvPicPr>
                <p:nvPr/>
              </p:nvPicPr>
              <p:blipFill rotWithShape="1">
                <a:blip r:embed="rId5" cstate="print"/>
                <a:srcRect l="30848" r="23066" b="32664"/>
                <a:stretch>
                  <a:fillRect/>
                </a:stretch>
              </p:blipFill>
              <p:spPr>
                <a:xfrm>
                  <a:off x="4801785" y="734515"/>
                  <a:ext cx="2159995" cy="2879996"/>
                </a:xfrm>
                <a:prstGeom prst="ellipse">
                  <a:avLst/>
                </a:prstGeom>
                <a:ln>
                  <a:noFill/>
                </a:ln>
                <a:effectLst>
                  <a:softEdge rad="112500"/>
                </a:effectLst>
              </p:spPr>
            </p:pic>
          </p:grpSp>
          <p:grpSp>
            <p:nvGrpSpPr>
              <p:cNvPr id="25" name="组合 36"/>
              <p:cNvGrpSpPr/>
              <p:nvPr/>
            </p:nvGrpSpPr>
            <p:grpSpPr bwMode="auto">
              <a:xfrm>
                <a:off x="4832829" y="2843969"/>
                <a:ext cx="1492707" cy="2204425"/>
                <a:chOff x="3231812" y="3973711"/>
                <a:chExt cx="2285168" cy="3374338"/>
              </a:xfrm>
            </p:grpSpPr>
            <p:pic>
              <p:nvPicPr>
                <p:cNvPr id="26" name="图片 25" descr="宁张磊.jpg"/>
                <p:cNvPicPr preferRelativeResize="0"/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3479299" y="3973711"/>
                  <a:ext cx="1891908" cy="2522543"/>
                </a:xfrm>
                <a:prstGeom prst="ellipse">
                  <a:avLst/>
                </a:prstGeom>
                <a:ln>
                  <a:noFill/>
                </a:ln>
                <a:effectLst>
                  <a:softEdge rad="112500"/>
                </a:effectLst>
              </p:spPr>
            </p:pic>
            <p:sp>
              <p:nvSpPr>
                <p:cNvPr id="27" name="文本框 35"/>
                <p:cNvSpPr txBox="1">
                  <a:spLocks noChangeArrowheads="1"/>
                </p:cNvSpPr>
                <p:nvPr/>
              </p:nvSpPr>
              <p:spPr bwMode="auto">
                <a:xfrm>
                  <a:off x="3231812" y="6817761"/>
                  <a:ext cx="2285168" cy="530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/>
                  <a:r>
                    <a:rPr lang="zh-CN" altLang="en-US" sz="1800" b="1" dirty="0">
                      <a:solidFill>
                        <a:srgbClr val="CC33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宁张磊 副教授</a:t>
                  </a:r>
                </a:p>
              </p:txBody>
            </p:sp>
          </p:grpSp>
        </p:grpSp>
        <p:grpSp>
          <p:nvGrpSpPr>
            <p:cNvPr id="9" name="组合 36"/>
            <p:cNvGrpSpPr/>
            <p:nvPr/>
          </p:nvGrpSpPr>
          <p:grpSpPr bwMode="auto">
            <a:xfrm>
              <a:off x="3210347" y="483381"/>
              <a:ext cx="5673401" cy="6833365"/>
              <a:chOff x="3210347" y="483381"/>
              <a:chExt cx="5673401" cy="6833365"/>
            </a:xfrm>
          </p:grpSpPr>
          <p:grpSp>
            <p:nvGrpSpPr>
              <p:cNvPr id="10" name="组合 37"/>
              <p:cNvGrpSpPr/>
              <p:nvPr/>
            </p:nvGrpSpPr>
            <p:grpSpPr bwMode="auto">
              <a:xfrm>
                <a:off x="3224457" y="2820683"/>
                <a:ext cx="1556572" cy="2214096"/>
                <a:chOff x="854794" y="3886225"/>
                <a:chExt cx="2382936" cy="3389142"/>
              </a:xfrm>
            </p:grpSpPr>
            <p:sp>
              <p:nvSpPr>
                <p:cNvPr id="20" name="文本框 14"/>
                <p:cNvSpPr txBox="1">
                  <a:spLocks noChangeArrowheads="1"/>
                </p:cNvSpPr>
                <p:nvPr/>
              </p:nvSpPr>
              <p:spPr bwMode="auto">
                <a:xfrm>
                  <a:off x="854794" y="6745079"/>
                  <a:ext cx="2382936" cy="530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/>
                  <a:r>
                    <a:rPr lang="zh-CN" altLang="en-US" sz="1800" b="1" dirty="0">
                      <a:solidFill>
                        <a:srgbClr val="CC33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吴江涛 教授</a:t>
                  </a:r>
                </a:p>
              </p:txBody>
            </p:sp>
            <p:pic>
              <p:nvPicPr>
                <p:cNvPr id="21" name="图片 20" descr="吴江涛2-1.jpg"/>
                <p:cNvPicPr preferRelativeResize="0"/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927321" y="3886225"/>
                  <a:ext cx="2160004" cy="2880000"/>
                </a:xfrm>
                <a:prstGeom prst="ellipse">
                  <a:avLst/>
                </a:prstGeom>
                <a:ln>
                  <a:noFill/>
                </a:ln>
                <a:effectLst>
                  <a:softEdge rad="112500"/>
                </a:effectLst>
              </p:spPr>
            </p:pic>
          </p:grpSp>
          <p:grpSp>
            <p:nvGrpSpPr>
              <p:cNvPr id="3" name="组合 39"/>
              <p:cNvGrpSpPr/>
              <p:nvPr/>
            </p:nvGrpSpPr>
            <p:grpSpPr bwMode="auto">
              <a:xfrm>
                <a:off x="6396273" y="2844991"/>
                <a:ext cx="1916425" cy="2203660"/>
                <a:chOff x="5884510" y="3850264"/>
                <a:chExt cx="2933841" cy="3373169"/>
              </a:xfrm>
            </p:grpSpPr>
            <p:pic>
              <p:nvPicPr>
                <p:cNvPr id="18" name="图片 17" descr="liumengjiao.jpg"/>
                <p:cNvPicPr preferRelativeResize="0"/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6327531" y="3850264"/>
                  <a:ext cx="2160005" cy="2879997"/>
                </a:xfrm>
                <a:prstGeom prst="ellipse">
                  <a:avLst/>
                </a:prstGeom>
                <a:ln>
                  <a:noFill/>
                </a:ln>
                <a:effectLst>
                  <a:softEdge rad="112500"/>
                </a:effectLst>
              </p:spPr>
            </p:pic>
            <p:sp>
              <p:nvSpPr>
                <p:cNvPr id="19" name="文本框 33"/>
                <p:cNvSpPr txBox="1">
                  <a:spLocks noChangeArrowheads="1"/>
                </p:cNvSpPr>
                <p:nvPr/>
              </p:nvSpPr>
              <p:spPr bwMode="auto">
                <a:xfrm>
                  <a:off x="5884510" y="6693158"/>
                  <a:ext cx="2933841" cy="5302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/>
                  <a:r>
                    <a:rPr lang="zh-CN" altLang="en-US" sz="1800" b="1" dirty="0">
                      <a:solidFill>
                        <a:srgbClr val="CC33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刘梦娇 高级实验师</a:t>
                  </a:r>
                </a:p>
              </p:txBody>
            </p:sp>
          </p:grpSp>
          <p:grpSp>
            <p:nvGrpSpPr>
              <p:cNvPr id="4" name="组合 38"/>
              <p:cNvGrpSpPr/>
              <p:nvPr/>
            </p:nvGrpSpPr>
            <p:grpSpPr bwMode="auto">
              <a:xfrm>
                <a:off x="7472802" y="483381"/>
                <a:ext cx="1410946" cy="2142631"/>
                <a:chOff x="7561338" y="308470"/>
                <a:chExt cx="2160000" cy="3279751"/>
              </a:xfrm>
            </p:grpSpPr>
            <p:pic>
              <p:nvPicPr>
                <p:cNvPr id="16" name="图片 15"/>
                <p:cNvPicPr preferRelativeResize="0"/>
                <p:nvPr/>
              </p:nvPicPr>
              <p:blipFill>
                <a:blip r:embed="rId9" cstate="print"/>
                <a:stretch>
                  <a:fillRect/>
                </a:stretch>
              </p:blipFill>
              <p:spPr>
                <a:xfrm>
                  <a:off x="7561338" y="308470"/>
                  <a:ext cx="2160000" cy="2879759"/>
                </a:xfrm>
                <a:prstGeom prst="ellipse">
                  <a:avLst/>
                </a:prstGeom>
                <a:ln>
                  <a:noFill/>
                </a:ln>
                <a:effectLst>
                  <a:softEdge rad="112500"/>
                </a:effectLst>
              </p:spPr>
            </p:pic>
            <p:sp>
              <p:nvSpPr>
                <p:cNvPr id="17" name="文本框 34"/>
                <p:cNvSpPr txBox="1">
                  <a:spLocks noChangeArrowheads="1"/>
                </p:cNvSpPr>
                <p:nvPr/>
              </p:nvSpPr>
              <p:spPr bwMode="auto">
                <a:xfrm>
                  <a:off x="7719959" y="3057933"/>
                  <a:ext cx="1944216" cy="530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/>
                  <a:r>
                    <a:rPr lang="zh-CN" altLang="en-US" sz="1800" b="1">
                      <a:solidFill>
                        <a:srgbClr val="CC33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黄玲 研究员</a:t>
                  </a:r>
                </a:p>
              </p:txBody>
            </p:sp>
          </p:grpSp>
          <p:grpSp>
            <p:nvGrpSpPr>
              <p:cNvPr id="13" name="组合 40"/>
              <p:cNvGrpSpPr/>
              <p:nvPr/>
            </p:nvGrpSpPr>
            <p:grpSpPr bwMode="auto">
              <a:xfrm>
                <a:off x="3210347" y="5144546"/>
                <a:ext cx="1583617" cy="2172200"/>
                <a:chOff x="3210347" y="5144546"/>
                <a:chExt cx="1583617" cy="2172200"/>
              </a:xfrm>
            </p:grpSpPr>
            <p:pic>
              <p:nvPicPr>
                <p:cNvPr id="14" name="图片 13"/>
                <p:cNvPicPr>
                  <a:picLocks noChangeAspect="1"/>
                </p:cNvPicPr>
                <p:nvPr/>
              </p:nvPicPr>
              <p:blipFill>
                <a:blip r:embed="rId10" cstate="print"/>
                <a:stretch>
                  <a:fillRect/>
                </a:stretch>
              </p:blipFill>
              <p:spPr>
                <a:xfrm>
                  <a:off x="3312349" y="5144546"/>
                  <a:ext cx="1270800" cy="1816084"/>
                </a:xfrm>
                <a:prstGeom prst="ellipse">
                  <a:avLst/>
                </a:prstGeom>
                <a:effectLst>
                  <a:softEdge rad="112522"/>
                </a:effectLst>
              </p:spPr>
            </p:pic>
            <p:sp>
              <p:nvSpPr>
                <p:cNvPr id="15" name="文本框 33"/>
                <p:cNvSpPr txBox="1">
                  <a:spLocks noChangeArrowheads="1"/>
                </p:cNvSpPr>
                <p:nvPr/>
              </p:nvSpPr>
              <p:spPr bwMode="auto">
                <a:xfrm>
                  <a:off x="3210347" y="6970322"/>
                  <a:ext cx="1583617" cy="3464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Verdan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/>
                  <a:r>
                    <a:rPr lang="zh-CN" altLang="en-US" sz="1800" b="1" dirty="0">
                      <a:solidFill>
                        <a:srgbClr val="CC33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周婷 副研究员</a:t>
                  </a:r>
                </a:p>
              </p:txBody>
            </p:sp>
          </p:grpSp>
        </p:grpSp>
      </p:grpSp>
      <p:grpSp>
        <p:nvGrpSpPr>
          <p:cNvPr id="32" name="组合 31"/>
          <p:cNvGrpSpPr/>
          <p:nvPr/>
        </p:nvGrpSpPr>
        <p:grpSpPr>
          <a:xfrm>
            <a:off x="2837345" y="8227634"/>
            <a:ext cx="1581108" cy="2231269"/>
            <a:chOff x="2249631" y="8213120"/>
            <a:chExt cx="1581108" cy="2231269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354427" y="8213120"/>
              <a:ext cx="1379476" cy="193112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6" name="文本框 33"/>
            <p:cNvSpPr txBox="1">
              <a:spLocks noChangeArrowheads="1"/>
            </p:cNvSpPr>
            <p:nvPr/>
          </p:nvSpPr>
          <p:spPr bwMode="auto">
            <a:xfrm>
              <a:off x="2249631" y="10076089"/>
              <a:ext cx="158110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1800" b="1" dirty="0">
                  <a:solidFill>
                    <a:srgbClr val="CC3300"/>
                  </a:solidFill>
                  <a:latin typeface="微软雅黑" pitchFamily="34" charset="-122"/>
                  <a:ea typeface="微软雅黑" pitchFamily="34" charset="-122"/>
                </a:rPr>
                <a:t>曹礼玲 博士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806722" y="8213120"/>
            <a:ext cx="1581108" cy="2245783"/>
            <a:chOff x="4219008" y="8198606"/>
            <a:chExt cx="1581108" cy="2245783"/>
          </a:xfrm>
        </p:grpSpPr>
        <p:pic>
          <p:nvPicPr>
            <p:cNvPr id="1026" name="Picture 2" descr="F:\QQ\1105151078\FileRecv\董雪华照片.pn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8875" y="8198606"/>
              <a:ext cx="1357536" cy="190209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文本框 33"/>
            <p:cNvSpPr txBox="1">
              <a:spLocks noChangeArrowheads="1"/>
            </p:cNvSpPr>
            <p:nvPr/>
          </p:nvSpPr>
          <p:spPr bwMode="auto">
            <a:xfrm>
              <a:off x="4219008" y="10076089"/>
              <a:ext cx="158110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1800" b="1" dirty="0">
                  <a:solidFill>
                    <a:srgbClr val="CC3300"/>
                  </a:solidFill>
                  <a:latin typeface="微软雅黑" pitchFamily="34" charset="-122"/>
                  <a:ea typeface="微软雅黑" pitchFamily="34" charset="-122"/>
                </a:rPr>
                <a:t>董雪华 博士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580" y="81964"/>
            <a:ext cx="7117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无机功能材料团队                                           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成员介绍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20015" y="566420"/>
            <a:ext cx="7300595" cy="3451860"/>
          </a:xfrm>
          <a:prstGeom prst="rect">
            <a:avLst/>
          </a:prstGeom>
          <a:noFill/>
          <a:ln>
            <a:noFill/>
          </a:ln>
        </p:spPr>
        <p:txBody>
          <a:bodyPr wrap="square" lIns="54000" tIns="126000" rIns="54000" bIns="126000" anchor="ctr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高道江 </a:t>
            </a:r>
            <a:r>
              <a:rPr lang="en-US" altLang="zh-CN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(1969.06-)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，教授、工学博士，</a:t>
            </a:r>
            <a:r>
              <a:rPr lang="zh-CN" altLang="en-US" sz="1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团队负责人。</a:t>
            </a:r>
            <a:endParaRPr lang="en-US" altLang="zh-CN" sz="16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四川省学术技术带头人后备人选，四川师范大学学术委员会委员、院学术委员会主任，四川师范大学学报（自然科学版）编委，四川省化学化工学会无机化学专业委员会副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主任。</a:t>
            </a:r>
            <a:r>
              <a:rPr lang="zh-CN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主持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项、</a:t>
            </a:r>
            <a:r>
              <a:rPr lang="zh-CN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参与完成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项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国家</a:t>
            </a:r>
            <a:r>
              <a:rPr lang="zh-CN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自然科学基金项目，主持完成了多项省厅级项目。</a:t>
            </a:r>
            <a:r>
              <a:rPr lang="zh-CN" altLang="en-US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目前</a:t>
            </a:r>
            <a:r>
              <a:rPr lang="zh-CN" altLang="zh-CN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发表</a:t>
            </a:r>
            <a:r>
              <a:rPr lang="zh-CN" altLang="en-US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相关研究论文</a:t>
            </a:r>
            <a:r>
              <a:rPr lang="en-US" altLang="zh-CN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200</a:t>
            </a:r>
            <a:r>
              <a:rPr lang="zh-CN" altLang="en-US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余</a:t>
            </a:r>
            <a:r>
              <a:rPr lang="zh-CN" altLang="zh-CN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篇</a:t>
            </a:r>
            <a:r>
              <a:rPr lang="zh-CN" altLang="en-US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(SCI</a:t>
            </a:r>
            <a:r>
              <a:rPr lang="zh-CN" altLang="en-US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英文论文</a:t>
            </a:r>
            <a:r>
              <a:rPr lang="en-US" altLang="zh-CN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130</a:t>
            </a:r>
            <a:r>
              <a:rPr lang="zh-CN" altLang="en-US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多篇</a:t>
            </a:r>
            <a:r>
              <a:rPr lang="en-US" altLang="zh-CN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)</a:t>
            </a:r>
            <a:r>
              <a:rPr lang="zh-CN" altLang="zh-CN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，授权</a:t>
            </a:r>
            <a:r>
              <a:rPr lang="en-US" altLang="zh-CN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zh-CN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项国家发明专利，出版教材</a:t>
            </a:r>
            <a:r>
              <a:rPr lang="en-US" altLang="zh-CN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zh-CN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部。</a:t>
            </a:r>
            <a:endParaRPr lang="en-US" altLang="zh-CN" sz="1600" b="1" kern="1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主要研究方向：无机功能材料设计、制备与应用、纳米材料、锂离子电池材料、环境材料。</a:t>
            </a:r>
          </a:p>
        </p:txBody>
      </p: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169759" y="3829980"/>
            <a:ext cx="53721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教育经历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2007.9-2008.9   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香港理工大学应用物理系、访问研究</a:t>
            </a:r>
            <a:endParaRPr lang="en-US" altLang="zh-CN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1999.9-2003.7   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四川大学（博士、材料物理与化学）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1991.9-1994.4   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北京理工大学（硕士、应用化学）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1987.9-1991.7   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四川师范大学（本科、化学）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219502" y="7252330"/>
            <a:ext cx="7120669" cy="318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代表性成果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Y. Xiang, Z. Y. Liu, Y. Gao, L. Feng, T. Zhou*, M. J. Liu, Y. Zhao, X. Lai, J. Bi*,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D. J. Gao*.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Chem. Eng. J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2023, 140901.</a:t>
            </a:r>
            <a:endParaRPr lang="en-US" altLang="zh-CN" sz="1600" b="1" u="sng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en-US" altLang="zh-CN" sz="16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T. Yang, C. L. Dong, M. F. Li, L. X. Li, X. Jiang, R. Gao, R.J. Wang, L. J. Zhang, Z. L. Ning</a:t>
            </a:r>
            <a:r>
              <a:rPr lang="en-US" altLang="zh-CN" sz="16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</a:t>
            </a:r>
            <a:r>
              <a:rPr lang="en-US" altLang="zh-CN" sz="16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1600" b="1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 </a:t>
            </a:r>
            <a:r>
              <a:rPr lang="en-US" altLang="zh-CN" sz="1600" b="1" u="sng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J. </a:t>
            </a:r>
            <a:r>
              <a:rPr lang="en-US" altLang="zh-CN" sz="1600" b="1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Gao</a:t>
            </a:r>
            <a:r>
              <a:rPr lang="en-US" altLang="zh-CN" sz="1600" b="1" u="sng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</a:t>
            </a:r>
            <a:r>
              <a:rPr lang="en-US" altLang="zh-CN" sz="16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J. Bi. </a:t>
            </a:r>
            <a:r>
              <a:rPr lang="en-US" altLang="zh-CN" sz="16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J. Hazard. Mater., </a:t>
            </a:r>
            <a:r>
              <a:rPr lang="en-US" altLang="zh-CN" sz="16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2020</a:t>
            </a:r>
            <a:r>
              <a:rPr lang="en-US" altLang="zh-CN" sz="16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388: 121816.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Liu, Q. Wang, Z. Liu, Y. Zhao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X. Lai, J. Bi, </a:t>
            </a:r>
            <a:r>
              <a:rPr lang="en-US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J. </a:t>
            </a:r>
            <a:r>
              <a:rPr lang="en-US" altLang="zh-CN" sz="1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Gao</a:t>
            </a:r>
            <a:r>
              <a:rPr lang="zh-CN" alt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Chem. Eng. J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383, 123161.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（高被引）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R.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Luo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L. Chen,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Q.Y.Li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J. Zhou, L.Q. Mei, Z.L.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Ning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Y. Zhao,* M.J. Liu, X. Lai, J. Bi, W.Y. Yin,*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D. J. </a:t>
            </a:r>
            <a:r>
              <a:rPr lang="en-US" altLang="zh-CN" sz="1600" b="1" u="sng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Gao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sv-SE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Inorg. Chem</a:t>
            </a:r>
            <a:r>
              <a:rPr lang="sv-SE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sv-SE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2020</a:t>
            </a:r>
            <a:r>
              <a:rPr lang="sv-SE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59, 17906−17915.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Q.Y. Li, R.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Luo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L.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Feng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C.L. Dong, Z.L.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Ning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M.J. Liu, Y. Zhao, X. Lai,* J. Bi,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D. J. </a:t>
            </a:r>
            <a:r>
              <a:rPr lang="en-US" altLang="zh-CN" sz="1600" b="1" u="sng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Gao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J. Mater. Chem. C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2019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7, 11265.</a:t>
            </a:r>
          </a:p>
        </p:txBody>
      </p:sp>
      <p:sp>
        <p:nvSpPr>
          <p:cNvPr id="7" name="矩形 1"/>
          <p:cNvSpPr>
            <a:spLocks noChangeArrowheads="1"/>
          </p:cNvSpPr>
          <p:nvPr/>
        </p:nvSpPr>
        <p:spPr bwMode="auto">
          <a:xfrm>
            <a:off x="186904" y="5631407"/>
            <a:ext cx="53721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工作经历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1994.8-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至今       四川师范大学化学与材料科学学院任教</a:t>
            </a:r>
          </a:p>
        </p:txBody>
      </p:sp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189444" y="6312860"/>
            <a:ext cx="54629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办公地点：四川师范大学狮子山校区四教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612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电子邮箱：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daojianggao@sicnu.edu.cn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580" y="81964"/>
            <a:ext cx="7117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无机功能材料团队                                           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成员介绍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05740" y="652780"/>
            <a:ext cx="7094855" cy="2713355"/>
          </a:xfrm>
          <a:prstGeom prst="rect">
            <a:avLst/>
          </a:prstGeom>
          <a:noFill/>
          <a:ln>
            <a:noFill/>
          </a:ln>
        </p:spPr>
        <p:txBody>
          <a:bodyPr wrap="square" lIns="54000" tIns="126000" rIns="54000" bIns="126000" anchor="ctr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毕剑</a:t>
            </a:r>
            <a:r>
              <a:rPr lang="zh-CN" altLang="en-US" sz="1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(1971.08-)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，教授、工学博士，</a:t>
            </a:r>
            <a:r>
              <a:rPr lang="zh-CN" altLang="en-US" sz="1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四川师范大学教务处处长。</a:t>
            </a:r>
            <a:endParaRPr lang="en-US" altLang="zh-CN" sz="16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四川省学术和技术带头人后备人选。先后参与了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项国家自然科学基金及多项其他国家级项目，主持并完成多项四川省科技厅和教育厅科研项目。目前发表相关研究论文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200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余篇 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(SCI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英文论文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120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多篇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) 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endParaRPr lang="en-US" altLang="zh-CN" sz="16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主要研究方向：无机功能材料的软化学合成及应用研究、陶瓷薄膜、无机发光材料、锂离子电池材料等。</a:t>
            </a:r>
          </a:p>
        </p:txBody>
      </p:sp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261219" y="5490488"/>
            <a:ext cx="5410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办公地点：四川师范大学狮子山校区四教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612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电子邮箱：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bijian686@126.com</a:t>
            </a:r>
          </a:p>
        </p:txBody>
      </p:sp>
      <p:sp>
        <p:nvSpPr>
          <p:cNvPr id="8" name="矩形 1"/>
          <p:cNvSpPr>
            <a:spLocks noChangeArrowheads="1"/>
          </p:cNvSpPr>
          <p:nvPr/>
        </p:nvSpPr>
        <p:spPr bwMode="auto">
          <a:xfrm>
            <a:off x="244074" y="3282766"/>
            <a:ext cx="5410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教育经历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2001.9-2005.6    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四川大学，材料科学与工程学院，博士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1990.9-1994.6    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四川师范大学，化学学院， 本科</a:t>
            </a:r>
            <a:endParaRPr lang="en-US" altLang="zh-CN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1"/>
          <p:cNvSpPr>
            <a:spLocks noChangeArrowheads="1"/>
          </p:cNvSpPr>
          <p:nvPr/>
        </p:nvSpPr>
        <p:spPr bwMode="auto">
          <a:xfrm>
            <a:off x="261219" y="4548187"/>
            <a:ext cx="5410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工作经历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1994.7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－至今    四川师范大学化学与材料科学学院任教</a:t>
            </a:r>
          </a:p>
        </p:txBody>
      </p: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312420" y="6655251"/>
            <a:ext cx="6267864" cy="350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代表性成果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Liu, Q. Wang, Z. Liu, Y. Zhao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X. Lai, </a:t>
            </a:r>
            <a:r>
              <a:rPr lang="en-US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Bi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D.J.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Gao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Chem. Eng. J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383, 123161.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（高被引）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H. Chen, S.H. Ai, C.L. Dong, H. Wang, Z.L.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Ning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M.J. Liu,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J. Bi*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Y. Zhao, X. Lai, D.J. Gao.*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J. </a:t>
            </a:r>
            <a:r>
              <a:rPr lang="en-US" altLang="zh-CN" sz="16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Lumin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2020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222, 117116.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R.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Luo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L. Chen,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Q.Y.Li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J. Zhou, L.Q. Mei, Z.L.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Ning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Y. Zhao,* M.J. Liu, X. Lai,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J. Bi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W.Y. Yin,* D.J.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Gao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*. </a:t>
            </a:r>
            <a:r>
              <a:rPr lang="sv-SE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Inorg. Chem</a:t>
            </a:r>
            <a:r>
              <a:rPr lang="sv-SE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sv-SE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2020</a:t>
            </a:r>
            <a:r>
              <a:rPr lang="sv-SE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59, 17906−17915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H. Wang, Y.M. Li, Z.L.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Ning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L. Huang, C.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Zhong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C. Wang, M.J. Liu, X. Lai, D.J.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Gao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J. Bi*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J. </a:t>
            </a:r>
            <a:r>
              <a:rPr lang="en-US" altLang="zh-CN" sz="16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Lumin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2018, 201, 364–371.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H. Wang, T. Yang, L. </a:t>
            </a:r>
            <a:r>
              <a:rPr lang="en-US" altLang="zh-CN" sz="16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Feng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Z. L. </a:t>
            </a:r>
            <a:r>
              <a:rPr lang="en-US" altLang="zh-CN" sz="16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Ning</a:t>
            </a:r>
            <a:r>
              <a:rPr lang="en-US" altLang="zh-CN" sz="16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 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M. J. Liu, X. Lai, D. J. </a:t>
            </a:r>
            <a:r>
              <a:rPr lang="en-US" altLang="zh-CN" sz="16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Gao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1600" b="1" u="sng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J. Bi</a:t>
            </a:r>
            <a:r>
              <a:rPr lang="en-US" altLang="zh-CN" sz="1600" b="1" u="sng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altLang="zh-CN" sz="16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J. Electron. Mater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., </a:t>
            </a:r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2018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47(11): 6494-6506.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580" y="81964"/>
            <a:ext cx="7117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无机功能材料团队                                           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成员介绍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98475" y="760095"/>
            <a:ext cx="6670675" cy="2343785"/>
          </a:xfrm>
          <a:prstGeom prst="rect">
            <a:avLst/>
          </a:prstGeom>
          <a:noFill/>
          <a:ln>
            <a:noFill/>
          </a:ln>
        </p:spPr>
        <p:txBody>
          <a:bodyPr wrap="square" lIns="54000" tIns="126000" rIns="54000" bIns="126000" anchor="ctr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赖欣</a:t>
            </a:r>
            <a:r>
              <a:rPr lang="zh-CN" altLang="en-US" sz="1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(1972.09-)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，女，教授、硕士、硕士生导师。</a:t>
            </a:r>
            <a:endParaRPr lang="en-US" altLang="zh-CN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主持和参与完成了多项国家级及省厅级项目。发表中英文论文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100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多篇 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(SCI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英文论文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60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多篇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)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，授权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项发明专利，参编教材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部。</a:t>
            </a:r>
            <a:endParaRPr lang="en-US" altLang="zh-CN" sz="16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主要研究方向：功能无机材料制备与应用、纳米材料制备与应用、精细化工等。</a:t>
            </a:r>
          </a:p>
        </p:txBody>
      </p:sp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515498" y="5457719"/>
            <a:ext cx="54629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办公地点：四川师范大学狮子山校区四教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612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电子邮箱：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laixin1972@sicnu.edu.cn</a:t>
            </a:r>
          </a:p>
        </p:txBody>
      </p: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515498" y="3288481"/>
            <a:ext cx="660004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教育经历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1994.9-1997.7  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四川师范大学化学学院（硕士、材料学）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1990.9-1994.7  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四川师范大学化学学院（本科、化学）</a:t>
            </a:r>
          </a:p>
        </p:txBody>
      </p:sp>
      <p:sp>
        <p:nvSpPr>
          <p:cNvPr id="7" name="矩形 1"/>
          <p:cNvSpPr>
            <a:spLocks noChangeArrowheads="1"/>
          </p:cNvSpPr>
          <p:nvPr/>
        </p:nvSpPr>
        <p:spPr bwMode="auto">
          <a:xfrm>
            <a:off x="515620" y="6737801"/>
            <a:ext cx="6007100" cy="3431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代表性成果</a:t>
            </a:r>
          </a:p>
          <a:p>
            <a:pPr algn="just" eaLnBrk="1" hangingPunct="1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 L. Dong, M. F. Li, T. Yang, L. </a:t>
            </a:r>
            <a:r>
              <a:rPr lang="en-US" altLang="zh-CN" sz="16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Feng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Y. W. Ai, Z. L. </a:t>
            </a:r>
            <a:r>
              <a:rPr lang="en-US" altLang="zh-CN" sz="16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Ning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*, M. J. Liu, </a:t>
            </a:r>
            <a:r>
              <a:rPr lang="en-US" altLang="zh-CN" sz="1600" b="1" u="sng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X. Lai*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D. J. </a:t>
            </a:r>
            <a:r>
              <a:rPr lang="en-US" altLang="zh-CN" sz="16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Gao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altLang="zh-CN" sz="1600" i="1" dirty="0"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Rare Met.,</a:t>
            </a:r>
            <a:r>
              <a:rPr lang="en-US" altLang="zh-CN" sz="1600" dirty="0"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2021</a:t>
            </a:r>
            <a:r>
              <a:rPr lang="en-US" altLang="zh-CN" sz="1600" dirty="0"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, 40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1600" dirty="0"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 505-512.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2. R. </a:t>
            </a:r>
            <a:r>
              <a:rPr lang="en-US" altLang="zh-CN" sz="1600" dirty="0" err="1"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Luo</a:t>
            </a:r>
            <a:r>
              <a:rPr lang="en-US" altLang="zh-CN" sz="1600" dirty="0"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, Q.Y. Li, J. Wang, Z.L </a:t>
            </a:r>
            <a:r>
              <a:rPr lang="en-US" altLang="zh-CN" sz="1600" dirty="0" err="1"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Ning</a:t>
            </a:r>
            <a:r>
              <a:rPr lang="en-US" altLang="zh-CN" sz="1600" dirty="0"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, Y. Zhao, M.J. Liu, </a:t>
            </a:r>
            <a:r>
              <a:rPr lang="en-US" altLang="zh-CN" sz="1600" b="1" u="sng" dirty="0"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X. Lai*</a:t>
            </a:r>
            <a:r>
              <a:rPr lang="en-US" altLang="zh-CN" sz="1600" dirty="0"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, C. </a:t>
            </a:r>
            <a:r>
              <a:rPr lang="en-US" altLang="zh-CN" sz="1600" dirty="0" err="1"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Zhong</a:t>
            </a:r>
            <a:r>
              <a:rPr lang="en-US" altLang="zh-CN" sz="1600" dirty="0"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, J. Bi, D.J. </a:t>
            </a:r>
            <a:r>
              <a:rPr lang="en-US" altLang="zh-CN" sz="1600" dirty="0" err="1"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Gao</a:t>
            </a:r>
            <a:r>
              <a:rPr lang="en-US" altLang="zh-CN" sz="1600" dirty="0"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,* </a:t>
            </a:r>
            <a:r>
              <a:rPr lang="en-US" altLang="zh-CN" sz="1600" i="1" dirty="0"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J. Alloy. Comp</a:t>
            </a:r>
            <a:r>
              <a:rPr lang="en-US" altLang="zh-CN" sz="1600" dirty="0"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. </a:t>
            </a:r>
            <a:r>
              <a:rPr lang="en-US" altLang="zh-CN" sz="1600" b="1" dirty="0"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2020</a:t>
            </a:r>
            <a:r>
              <a:rPr lang="en-US" altLang="zh-CN" sz="1600" dirty="0"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, 828, 154375.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T. Yang, Q. R. Xiang, T. Yang g, C. L. Dong, X. R. Zhang, Z. L. </a:t>
            </a:r>
            <a:r>
              <a:rPr lang="en-US" altLang="zh-CN" sz="16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Ning</a:t>
            </a:r>
            <a:r>
              <a:rPr lang="en-US" altLang="zh-CN" sz="16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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1600" b="1" u="sng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X. Lai</a:t>
            </a:r>
            <a:r>
              <a:rPr lang="en-US" altLang="zh-CN" sz="1600" b="1" u="sng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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D. J. </a:t>
            </a:r>
            <a:r>
              <a:rPr lang="en-US" altLang="zh-CN" sz="16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Gao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J. </a:t>
            </a:r>
            <a:r>
              <a:rPr lang="en-US" altLang="zh-CN" sz="16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Lumin</a:t>
            </a:r>
            <a:r>
              <a:rPr lang="en-US" altLang="zh-CN" sz="16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.,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2019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214</a:t>
            </a:r>
            <a:r>
              <a:rPr lang="en-US" altLang="zh-CN" sz="1600" dirty="0">
                <a:latin typeface="Times New Roman" panose="02020603050405020304" pitchFamily="18" charset="0"/>
                <a:ea typeface="Segoe UI Emoji" panose="020B0502040204020203" pitchFamily="34" charset="0"/>
                <a:cs typeface="Times New Roman" panose="02020603050405020304" pitchFamily="18" charset="0"/>
              </a:rPr>
              <a:t>: 116567.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T. Yang, L. </a:t>
            </a:r>
            <a:r>
              <a:rPr lang="en-US" altLang="zh-CN" sz="16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Feng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B. Y. Chen, L. T., J. M. Wang, Z. L. </a:t>
            </a:r>
            <a:r>
              <a:rPr lang="en-US" altLang="zh-CN" sz="16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Ning</a:t>
            </a:r>
            <a:r>
              <a:rPr lang="en-US" altLang="zh-CN" sz="16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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J. Bi, D. J. </a:t>
            </a:r>
            <a:r>
              <a:rPr lang="en-US" altLang="zh-CN" sz="16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Gao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1600" b="1" u="sng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X. Lai</a:t>
            </a:r>
            <a:r>
              <a:rPr lang="en-US" altLang="zh-CN" sz="1600" b="1" u="sng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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W. J. Li., Opt. Mater., </a:t>
            </a:r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2018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81: 64-70.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T. Li, Y.M. Li, R.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Luo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Z.L.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Ning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Y. Zhao, M.J. Liu,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X. Lai,*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C.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Zhong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C. Wang, J.Q. Zhang, J. Bi, D.J.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Gao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*. </a:t>
            </a:r>
            <a:r>
              <a:rPr lang="en-US" altLang="zh-CN" sz="1600" i="1" dirty="0"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J. Alloy. Comp</a:t>
            </a:r>
            <a:r>
              <a:rPr lang="en-US" altLang="zh-CN" sz="1600" dirty="0"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.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2018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740, 1204-1214.</a:t>
            </a:r>
          </a:p>
        </p:txBody>
      </p:sp>
      <p:sp>
        <p:nvSpPr>
          <p:cNvPr id="8" name="矩形 1"/>
          <p:cNvSpPr>
            <a:spLocks noChangeArrowheads="1"/>
          </p:cNvSpPr>
          <p:nvPr/>
        </p:nvSpPr>
        <p:spPr bwMode="auto">
          <a:xfrm>
            <a:off x="515498" y="4534300"/>
            <a:ext cx="660004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工作经历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1997.7-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至今     四川师范大学化学与材料科学学院任教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580" y="81964"/>
            <a:ext cx="7117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无机功能材料团队                                           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成员介绍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37185" y="722630"/>
            <a:ext cx="7011670" cy="3082925"/>
          </a:xfrm>
          <a:prstGeom prst="rect">
            <a:avLst/>
          </a:prstGeom>
          <a:noFill/>
          <a:ln>
            <a:noFill/>
          </a:ln>
        </p:spPr>
        <p:txBody>
          <a:bodyPr wrap="square" lIns="54000" tIns="126000" rIns="54000" bIns="126000" anchor="ctr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赵燕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(1982.07-) 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，女，教授、博士、硕士生导师。四川师范大学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251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人才第三层次。</a:t>
            </a:r>
            <a:endParaRPr lang="en-US" altLang="zh-CN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主持和参与完成多项省厅级项目，在无机功能材料制备与应用、结构与性能关系、无机合成机理等方面开展了较为系统的研究工作，发表了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50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余篇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SCI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英文文章，参编教材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部。 </a:t>
            </a:r>
            <a:endParaRPr lang="en-US" altLang="zh-CN" sz="16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主要研究方向：无机功能材料制备与应用、无机合成机理、锂离子电池材料、超级电容器等。</a:t>
            </a:r>
          </a:p>
        </p:txBody>
      </p:sp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337287" y="5746618"/>
            <a:ext cx="54629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办公地点：四川师范大学狮子山校区四教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612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电子邮箱：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zhaoyan@sicnu.edu.cn</a:t>
            </a:r>
          </a:p>
        </p:txBody>
      </p: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337287" y="3751783"/>
            <a:ext cx="660004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教育经历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2005.9 – 2010.6    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四川大学化学学院  博士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2000.9 − 2004.6    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四川师范大学化学学院  本科</a:t>
            </a:r>
          </a:p>
        </p:txBody>
      </p:sp>
      <p:sp>
        <p:nvSpPr>
          <p:cNvPr id="7" name="矩形 1"/>
          <p:cNvSpPr>
            <a:spLocks noChangeArrowheads="1"/>
          </p:cNvSpPr>
          <p:nvPr/>
        </p:nvSpPr>
        <p:spPr bwMode="auto">
          <a:xfrm>
            <a:off x="370477" y="6702919"/>
            <a:ext cx="5822044" cy="3431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代表性成果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M. Liu, Q. Wang, Z. Liu, </a:t>
            </a:r>
            <a:r>
              <a:rPr lang="en-US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Y. Zhao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X. Lai, J. Bi, D.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Gao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Chem. Eng. J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383, 123161.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（高被引）</a:t>
            </a:r>
            <a:endParaRPr lang="en-US" altLang="zh-CN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W. Liang, S. He, L.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Wang, M. Liu, </a:t>
            </a:r>
            <a:r>
              <a:rPr lang="en-US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Y. Zhao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X. Lai, J. Bi, D.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W. Zhang*,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ACS. Appl. Mater. Interfaces,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11, 42139-42148.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Y. Zhao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Y. Mu, L. Wang, M. Liu, X. Lai, J. Bi, D.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Y. Chen*,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Electrochim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Acta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317, 786-794.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Y. Mu, L. Wang, </a:t>
            </a:r>
            <a:r>
              <a:rPr lang="en-US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Y. Zhao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Liu, W. Zhang, J. Wu, X. Lai, G. Fan, J. Bi, D.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*,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Electrochim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Acta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251, 119-128. 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L. Wang, X. Wang, L.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Zhong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W. Liang, M. Liu, </a:t>
            </a:r>
            <a:r>
              <a:rPr lang="en-US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Y. Zhao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X. Lai, J. Bi, D.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*,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Ceram. Int.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46, 24257-24266.</a:t>
            </a:r>
            <a:endParaRPr lang="zh-CN" altLang="en-US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1"/>
          <p:cNvSpPr>
            <a:spLocks noChangeArrowheads="1"/>
          </p:cNvSpPr>
          <p:nvPr/>
        </p:nvSpPr>
        <p:spPr bwMode="auto">
          <a:xfrm>
            <a:off x="337287" y="4900994"/>
            <a:ext cx="660004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工作经历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2010.7 – 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至今       四川师范大学化学与材料科学学院任教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580" y="81964"/>
            <a:ext cx="7117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无机功能材料团队                                           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成员介绍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91770" y="599440"/>
            <a:ext cx="7120890" cy="2713355"/>
          </a:xfrm>
          <a:prstGeom prst="rect">
            <a:avLst/>
          </a:prstGeom>
          <a:noFill/>
          <a:ln>
            <a:noFill/>
          </a:ln>
        </p:spPr>
        <p:txBody>
          <a:bodyPr wrap="square" lIns="54000" tIns="126000" rIns="54000" bIns="126000" anchor="ctr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黄玲 </a:t>
            </a:r>
            <a:r>
              <a:rPr lang="zh-CN" altLang="en-US" sz="1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(1985.12-) 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，女，研究员、博士，硕士生导师，四川师范大学首届“狮山青年学者”。</a:t>
            </a:r>
            <a:endParaRPr lang="en-US" altLang="zh-CN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主持国家自然科学基金面上项目和青年项目共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项。在非线性光学晶体的设计合成、结构与性能关系等方面开展了较为系统的研究。共发表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SCI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论文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30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余篇，引用超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1000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次。 </a:t>
            </a:r>
            <a:endParaRPr lang="en-US" altLang="zh-CN" sz="16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主要研究方向：新型非线性光学晶态材料的结构设计与定向合成</a:t>
            </a:r>
          </a:p>
        </p:txBody>
      </p:sp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227057" y="5974501"/>
            <a:ext cx="54629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办公地点：四川师范大学狮子山校区四教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612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电子邮箱：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huangl026@sina.com</a:t>
            </a:r>
          </a:p>
        </p:txBody>
      </p: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227057" y="3130480"/>
            <a:ext cx="546292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教育经历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2008.9-2013.6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中国科学院福建物质结构研究所，结构化学国家重点实验室，博士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2004.9-2008.6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东北师范大学，化学学院，本科</a:t>
            </a:r>
          </a:p>
        </p:txBody>
      </p:sp>
      <p:sp>
        <p:nvSpPr>
          <p:cNvPr id="7" name="矩形 1"/>
          <p:cNvSpPr>
            <a:spLocks noChangeArrowheads="1"/>
          </p:cNvSpPr>
          <p:nvPr/>
        </p:nvSpPr>
        <p:spPr bwMode="auto">
          <a:xfrm>
            <a:off x="227551" y="6834641"/>
            <a:ext cx="6267864" cy="3754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代表性成果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Yang, L. Wang, </a:t>
            </a:r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 Huang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G. H.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*,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Coordination Chemistry Reviews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423, 213491.</a:t>
            </a:r>
            <a:endParaRPr lang="en-US" altLang="zh-CN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Y. L. Deng</a:t>
            </a:r>
            <a:r>
              <a:rPr lang="en-US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 Huang</a:t>
            </a:r>
            <a:r>
              <a:rPr lang="en-US" sz="1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X. H. Dong, L. Wang, K. M. Ok, H. M.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Z. E. Lin, G. H.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*,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Angew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Chem. Int. Ed</a:t>
            </a:r>
            <a:r>
              <a:rPr 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59, 21151-21156.</a:t>
            </a:r>
            <a:endParaRPr lang="en-US" altLang="zh-CN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Y. L. Deng, L. Wang, Y. W.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 Huang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 J.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 Bi, G. H.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*,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Communication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56, 9982-9985. 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F. F. He,</a:t>
            </a:r>
            <a:r>
              <a:rPr lang="en-US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Y. L. Deng,</a:t>
            </a:r>
            <a:r>
              <a:rPr lang="en-US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X. Y. Zhao, </a:t>
            </a:r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 Huang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J.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 Bi,</a:t>
            </a:r>
            <a:r>
              <a:rPr lang="en-US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X. Wang,</a:t>
            </a:r>
            <a:r>
              <a:rPr lang="en-US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 H.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*,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Materials Chemistry C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7, 5748-5754. 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Q. Wang, F. Yang, X. Wang, J. Zhou, J.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 Huang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 J.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Bi, G. H.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*,</a:t>
            </a:r>
            <a:r>
              <a:rPr 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Inorganic Chemistry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58, 5949-5955. 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 Huang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S. Wang, J. W. Zhao*, L. Cheng, G. Y. Yang*,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the American chemical society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2014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136, 7637-7642.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 1"/>
          <p:cNvSpPr>
            <a:spLocks noChangeArrowheads="1"/>
          </p:cNvSpPr>
          <p:nvPr/>
        </p:nvSpPr>
        <p:spPr bwMode="auto">
          <a:xfrm>
            <a:off x="227057" y="4527158"/>
            <a:ext cx="546292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工作经历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2016. 3-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至今    四川师范大学，化学与材料科学学院任教</a:t>
            </a:r>
            <a:endParaRPr lang="en-US" altLang="zh-CN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2013.7-2016.3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化工材料研究所，四川省新材料研究中心，助理研究员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580" y="81964"/>
            <a:ext cx="7117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无机功能材料团队                                           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成员介绍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83515" y="637540"/>
            <a:ext cx="7136130" cy="3082925"/>
          </a:xfrm>
          <a:prstGeom prst="rect">
            <a:avLst/>
          </a:prstGeom>
          <a:noFill/>
          <a:ln>
            <a:noFill/>
          </a:ln>
        </p:spPr>
        <p:txBody>
          <a:bodyPr wrap="square" lIns="54000" tIns="126000" rIns="54000" bIns="126000" anchor="ctr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吴江涛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(1985.04-) 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，男，教授、博士、硕士生导师，四川师范大学首届“狮山青年学者”。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主持完成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项国家自然科学基金青年基金、主持两项重点实验室（国家和教育部）开放课题。在无机磁性功能材料制备与应用、多铁材料的结构与性能关系等方面开展了较为系统的研究工作，发表了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40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多篇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SCI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英文文章。 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主要研究方向：无机磁性材料制备与应用、多铁材料的制备与应用、气敏材料及器件等。</a:t>
            </a:r>
          </a:p>
        </p:txBody>
      </p:sp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186078" y="6572537"/>
            <a:ext cx="43972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办公地点：四川师范大学狮子山校区四教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612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电子邮箱：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jtwu@sicnu.edu.cn</a:t>
            </a:r>
          </a:p>
        </p:txBody>
      </p: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186076" y="3525549"/>
            <a:ext cx="5530461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教育经历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2007.9-2013.12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厦门大学，化学化工学院，博士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2012.10-2013.10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Simon Fraser University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，化学系，留学基金委联合培养博士研究生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2003.9-2007.6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西南大学，化学化工学院，本科</a:t>
            </a:r>
          </a:p>
        </p:txBody>
      </p:sp>
      <p:sp>
        <p:nvSpPr>
          <p:cNvPr id="8" name="矩形 1"/>
          <p:cNvSpPr>
            <a:spLocks noChangeArrowheads="1"/>
          </p:cNvSpPr>
          <p:nvPr/>
        </p:nvSpPr>
        <p:spPr bwMode="auto">
          <a:xfrm>
            <a:off x="202927" y="7369330"/>
            <a:ext cx="5921829" cy="318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代表性成果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Ma, L.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 Li, Y. Zhang, Z. Wang, J. Bi, D.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Wu*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Sens. Actuators B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339 (2021) 129907.</a:t>
            </a:r>
            <a:endParaRPr lang="en-US" altLang="zh-CN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Z. Wang, Q. Yuan, Y. Zhang, M. Ma, D.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 Bi, </a:t>
            </a:r>
            <a:r>
              <a:rPr lang="en-US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Wu*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Ceram. Int.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(2021) In press.</a:t>
            </a:r>
            <a:endParaRPr lang="en-US" altLang="zh-CN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S.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Ma, W. Yang, Z. Wang, Z. Wang, J. Bi, </a:t>
            </a:r>
            <a:r>
              <a:rPr lang="en-US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Wu*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Sens. Actuators B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313 (2020) 128060.</a:t>
            </a:r>
            <a:endParaRPr lang="en-US" altLang="zh-CN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S.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Z. Wang, R. Liu, J. Bi, </a:t>
            </a:r>
            <a:r>
              <a:rPr lang="en-US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Wu*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Sens. Actuators B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288 (2019) 649-655.</a:t>
            </a:r>
            <a:endParaRPr lang="en-US" altLang="zh-CN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R. Liu, L. Pan, S.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Qin, J. Bi, </a:t>
            </a:r>
            <a:r>
              <a:rPr lang="en-US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Wu*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H. Wu, Z.-G. Ye,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Mater. Chem. C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7(7) (2019) 1999-2004.</a:t>
            </a:r>
            <a:endParaRPr lang="zh-CN" altLang="en-US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1"/>
          <p:cNvSpPr>
            <a:spLocks noChangeArrowheads="1"/>
          </p:cNvSpPr>
          <p:nvPr/>
        </p:nvSpPr>
        <p:spPr bwMode="auto">
          <a:xfrm>
            <a:off x="186077" y="5389455"/>
            <a:ext cx="553046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工作经历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2014.1-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至今     四川师范大学，化学与材料科学学院任教</a:t>
            </a:r>
            <a:endParaRPr lang="en-US" altLang="zh-CN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2017.7-2018.6  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成都市环境保护局大气处副处长。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580" y="81964"/>
            <a:ext cx="7117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无机功能材料团队                                           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成员介绍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37160" y="580390"/>
            <a:ext cx="7206615" cy="2713355"/>
          </a:xfrm>
          <a:prstGeom prst="rect">
            <a:avLst/>
          </a:prstGeom>
          <a:noFill/>
          <a:ln>
            <a:noFill/>
          </a:ln>
        </p:spPr>
        <p:txBody>
          <a:bodyPr wrap="square" lIns="54000" tIns="126000" rIns="54000" bIns="126000" anchor="ctr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宁张磊 </a:t>
            </a:r>
            <a:r>
              <a:rPr lang="zh-CN" altLang="en-US" sz="1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(1984.09-) 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，女，副教授、博士，硕士生导师。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主持和参与完成多项省厅级项目，在无机发光材料制备与应用、稀土配合物的设计、控制合成和应用等方面开展了较为系统的研究工作，发表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30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多篇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SCI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英文文章，申请发明专利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项。 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主要研究方向：无机发光材料制备与应用、稀土配合物的设计、控制合成和应用。</a:t>
            </a:r>
          </a:p>
        </p:txBody>
      </p:sp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194104" y="5704518"/>
            <a:ext cx="5462920" cy="827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办公地点：四川师范大学狮子山校区四教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612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电子邮箱：</a:t>
            </a:r>
            <a:r>
              <a:rPr lang="en-US" altLang="zh-CN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zlning@sicnu.edu.cn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194104" y="3252056"/>
            <a:ext cx="660004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教育经历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2009.9-2013.1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北京科技大学，化学与生物工程学院，博士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2007.9-2009.6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北京科技大学，应用科学学院，硕士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2003.9-2007.6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北京科技大学，应用科学学院，本科</a:t>
            </a:r>
          </a:p>
        </p:txBody>
      </p:sp>
      <p:sp>
        <p:nvSpPr>
          <p:cNvPr id="7" name="矩形 1"/>
          <p:cNvSpPr>
            <a:spLocks noChangeArrowheads="1"/>
          </p:cNvSpPr>
          <p:nvPr/>
        </p:nvSpPr>
        <p:spPr bwMode="auto">
          <a:xfrm>
            <a:off x="194146" y="6617550"/>
            <a:ext cx="6123937" cy="3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代表性成果</a:t>
            </a:r>
          </a:p>
          <a:p>
            <a:pPr algn="just"/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 L. Dong, M. F. Li, T. Yang, L. Feng, Y. W. Ai, </a:t>
            </a:r>
            <a:r>
              <a:rPr lang="en-US" altLang="zh-CN" sz="1400" b="1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Z. L. Nin</a:t>
            </a:r>
            <a:r>
              <a:rPr lang="en-US" altLang="zh-CN" sz="14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*, M. J. Liu, X. Lai*, D. J. Gao. </a:t>
            </a:r>
            <a:r>
              <a:rPr lang="en-US" altLang="zh-CN" sz="1400" i="1" dirty="0">
                <a:effectLst/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Rare Met.,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effectLst/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2021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, 40</a:t>
            </a:r>
            <a:r>
              <a:rPr lang="en-US" altLang="zh-CN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Arial Unicode MS" panose="020B0604020202020204" charset="-122"/>
                <a:cs typeface="Times New Roman" panose="02020603050405020304" pitchFamily="18" charset="0"/>
              </a:rPr>
              <a:t> 505-512.</a:t>
            </a:r>
            <a:endParaRPr lang="en-US" altLang="zh-CN" sz="1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T. Yang, C. L. Dong, M. F. Li, L. X. Li, X. Jiang, R. Gao, R.J. Wang, L. J. Zhang, </a:t>
            </a:r>
            <a:r>
              <a:rPr lang="en-US" altLang="zh-CN" sz="1400" b="1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Z. L. Ning</a:t>
            </a:r>
            <a:r>
              <a:rPr lang="en-US" altLang="zh-CN" sz="1400" b="1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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D. </a:t>
            </a:r>
            <a:r>
              <a:rPr lang="en-US" altLang="zh-CN" sz="1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J. 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Gao</a:t>
            </a:r>
            <a:r>
              <a:rPr lang="en-US" altLang="zh-CN" sz="14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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J. Bi. </a:t>
            </a:r>
            <a:r>
              <a:rPr lang="en-US" altLang="zh-CN" sz="14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J. Hazard. Mater., </a:t>
            </a:r>
            <a:r>
              <a:rPr lang="en-US" altLang="zh-CN" sz="14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2020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388: 121816.</a:t>
            </a:r>
            <a:endParaRPr lang="en-US" altLang="zh-CN" sz="1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T. Yang, Q. R. Xiang, T. Yang g, C. L. Dong, X. R. Zhang, </a:t>
            </a:r>
            <a:r>
              <a:rPr lang="en-US" altLang="zh-CN" sz="1400" b="1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Z. L. Ning</a:t>
            </a:r>
            <a:r>
              <a:rPr lang="en-US" altLang="zh-CN" sz="1400" b="1" u="sng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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X. Lai</a:t>
            </a:r>
            <a:r>
              <a:rPr lang="en-US" altLang="zh-CN" sz="14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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D. J. Gao, </a:t>
            </a:r>
            <a:r>
              <a:rPr lang="en-US" altLang="zh-CN" sz="14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J. </a:t>
            </a:r>
            <a:r>
              <a:rPr lang="en-US" altLang="zh-CN" sz="1400" i="1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Lumin</a:t>
            </a:r>
            <a:r>
              <a:rPr lang="en-US" altLang="zh-CN" sz="14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.,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2019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214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Segoe UI Emoji" panose="020B0502040204020203" pitchFamily="34" charset="0"/>
                <a:cs typeface="Times New Roman" panose="02020603050405020304" pitchFamily="18" charset="0"/>
              </a:rPr>
              <a:t>: 116567.</a:t>
            </a:r>
            <a:endParaRPr lang="en-US" altLang="zh-CN" sz="1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L. Feng</a:t>
            </a:r>
            <a:r>
              <a:rPr lang="en-US" altLang="zh-CN" sz="1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 L. Dong, W. L. Jiang, X. L. Gu, M. J Xiao, C. X. Li, </a:t>
            </a:r>
            <a:r>
              <a:rPr lang="en-US" altLang="zh-CN" sz="1400" b="1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Z. L. Ning</a:t>
            </a:r>
            <a:r>
              <a:rPr lang="en-US" altLang="zh-CN" sz="1400" b="1" u="sng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 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D. J. Gao</a:t>
            </a:r>
            <a:r>
              <a:rPr lang="en-US" altLang="zh-CN" sz="14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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J. Mater. Sci. Mater. Electron., </a:t>
            </a:r>
            <a:r>
              <a:rPr lang="en-US" altLang="zh-CN" sz="14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2019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30(21): 19247-19253.</a:t>
            </a:r>
            <a:endParaRPr lang="en-US" altLang="zh-CN" sz="1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H. Wang, T. Yang, L. Feng, </a:t>
            </a:r>
            <a:r>
              <a:rPr lang="en-US" altLang="zh-CN" sz="1400" b="1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Z. L. Ning</a:t>
            </a:r>
            <a:r>
              <a:rPr lang="en-US" altLang="zh-CN" sz="1400" b="1" u="sng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 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M. </a:t>
            </a:r>
            <a:r>
              <a:rPr lang="en-US" altLang="zh-CN" sz="1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J. 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Liu, X. Lai, D. J. Gao, J. Bi</a:t>
            </a:r>
            <a:r>
              <a:rPr lang="en-US" altLang="zh-CN" sz="14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J. Electron. Mater., </a:t>
            </a:r>
            <a:r>
              <a:rPr lang="en-US" altLang="zh-CN" sz="14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2018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47(11): 6494-6506.</a:t>
            </a:r>
            <a:endParaRPr lang="en-US" altLang="zh-CN" sz="1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T. Yang, L. Feng, B. Y. Chen, L. T., J. </a:t>
            </a:r>
            <a:r>
              <a:rPr lang="en-US" altLang="zh-CN" sz="1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M.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Wang, </a:t>
            </a:r>
            <a:r>
              <a:rPr lang="en-US" altLang="zh-CN" sz="1400" b="1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Z. L. Ning</a:t>
            </a:r>
            <a:r>
              <a:rPr lang="en-US" altLang="zh-CN" sz="1400" b="1" u="sng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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J. Bi, D. J. Gao, X. Lai</a:t>
            </a:r>
            <a:r>
              <a:rPr lang="en-US" altLang="zh-CN" sz="14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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W. </a:t>
            </a:r>
            <a:r>
              <a:rPr lang="en-US" altLang="zh-CN" sz="1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J.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Li., Opt. Mater., </a:t>
            </a:r>
            <a:r>
              <a:rPr lang="en-US" altLang="zh-CN" sz="14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2018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81: 64-70.</a:t>
            </a:r>
            <a:endParaRPr lang="en-US" altLang="zh-CN" sz="1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400" b="1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Z. L. Ning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X. He, L. He, X. T. Lei, Y. </a:t>
            </a:r>
            <a:r>
              <a:rPr lang="en-US" altLang="zh-CN" sz="1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J. 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Lu, J. Bi, D. J. Gao</a:t>
            </a:r>
            <a:r>
              <a:rPr lang="en-US" altLang="zh-CN" sz="14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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C. </a:t>
            </a:r>
            <a:r>
              <a:rPr lang="en-US" altLang="zh-CN" sz="1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Y.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Sun, W. J. Li</a:t>
            </a:r>
            <a:r>
              <a:rPr lang="en-US" altLang="zh-CN" sz="14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4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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J. Mater. Sci. Mater. Electron., </a:t>
            </a:r>
            <a:r>
              <a:rPr lang="en-US" altLang="zh-CN" sz="14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2017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28 (7): 12885-12890.</a:t>
            </a:r>
            <a:endParaRPr lang="en-US" altLang="zh-CN" sz="1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400" b="1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Z. L. Ning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W. J. Li</a:t>
            </a:r>
            <a:r>
              <a:rPr lang="en-US" altLang="zh-CN" sz="14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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Z. D. Chang, D. J. Gao</a:t>
            </a:r>
            <a:r>
              <a:rPr lang="en-US" altLang="zh-CN" sz="14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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J. Bi, Mater. Res. Bull., </a:t>
            </a:r>
            <a:r>
              <a:rPr lang="en-US" altLang="zh-CN" sz="14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2016</a:t>
            </a:r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83:302-308.</a:t>
            </a:r>
            <a:endParaRPr lang="zh-CN" altLang="en-US" sz="1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1"/>
          <p:cNvSpPr>
            <a:spLocks noChangeArrowheads="1"/>
          </p:cNvSpPr>
          <p:nvPr/>
        </p:nvSpPr>
        <p:spPr bwMode="auto">
          <a:xfrm>
            <a:off x="194104" y="4850391"/>
            <a:ext cx="660004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工作经历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2013. 1-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至今     四川师范大学，化学与材料科学学院任教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580" y="81964"/>
            <a:ext cx="7117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无机功能材料团队                                           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成员介绍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70815" y="761365"/>
            <a:ext cx="7147560" cy="2713355"/>
          </a:xfrm>
          <a:prstGeom prst="rect">
            <a:avLst/>
          </a:prstGeom>
          <a:noFill/>
          <a:ln>
            <a:noFill/>
          </a:ln>
        </p:spPr>
        <p:txBody>
          <a:bodyPr wrap="square" lIns="54000" tIns="126000" rIns="54000" bIns="126000" anchor="ctr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刘梦娇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(1989.5-) 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，女，高级实验师、硕士。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主持和参与完成多项省厅级项目、在无机功能材料制备与应用、结构与性能关系、无机合成机理等方面开展了较为系统的研究工作，发表了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50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余篇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SCI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英文文章。 </a:t>
            </a:r>
            <a:endParaRPr lang="en-US" altLang="zh-CN" sz="16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主要研究方向：无机功能材料制备与应用、无机合成机理、锂离子电池材料、超级电容器等。</a:t>
            </a:r>
          </a:p>
        </p:txBody>
      </p:sp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222840" y="5600214"/>
            <a:ext cx="54629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办公地点：四川师范大学狮子山校区四教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612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电子邮箱：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liumengjiao@sicnu.edu.cn</a:t>
            </a:r>
          </a:p>
        </p:txBody>
      </p: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222840" y="3501636"/>
            <a:ext cx="531970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教育经历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2010.9-2013.6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四川师范大学，化学与材料科学学院，硕士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2006.9-2010.6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四川师范大学，化学与材料科学学院，本科</a:t>
            </a:r>
            <a:endParaRPr lang="en-US" altLang="zh-CN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1"/>
          <p:cNvSpPr>
            <a:spLocks noChangeArrowheads="1"/>
          </p:cNvSpPr>
          <p:nvPr/>
        </p:nvSpPr>
        <p:spPr bwMode="auto">
          <a:xfrm>
            <a:off x="230774" y="6564876"/>
            <a:ext cx="5437733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代表性成果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en-US" altLang="zh-CN" sz="1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Mengjiao</a:t>
            </a:r>
            <a:r>
              <a:rPr lang="en-US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Liu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Qin Wang,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Zhiyao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Liu ,etc.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Engineering Journal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383 (2020) 123161.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pt-BR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Mengjiao Liu</a:t>
            </a:r>
            <a:r>
              <a:rPr lang="pt-B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 Wang,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Yanlin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Mu,</a:t>
            </a:r>
            <a:r>
              <a:rPr lang="pt-B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etc. </a:t>
            </a:r>
            <a:r>
              <a:rPr lang="pt-BR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Scripta Materialia</a:t>
            </a:r>
            <a:r>
              <a:rPr lang="pt-B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146 (2018) 13–17.</a:t>
            </a:r>
            <a:endParaRPr lang="en-US" altLang="zh-CN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Filippo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S.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Mengjiao</a:t>
            </a:r>
            <a:r>
              <a:rPr lang="en-US" altLang="zh-C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Liu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JiaChen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Xia , etc.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Carbon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145 (2019) 690-693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矩形 1"/>
          <p:cNvSpPr>
            <a:spLocks noChangeArrowheads="1"/>
          </p:cNvSpPr>
          <p:nvPr/>
        </p:nvSpPr>
        <p:spPr bwMode="auto">
          <a:xfrm>
            <a:off x="222840" y="4693264"/>
            <a:ext cx="531970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工作经历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2013.7-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至今    四川师范大学，化学与材料科学学院任教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580" y="81964"/>
            <a:ext cx="7040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无机功能材料团队                                          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成员介绍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77495" y="517255"/>
            <a:ext cx="6901180" cy="3086005"/>
          </a:xfrm>
          <a:prstGeom prst="rect">
            <a:avLst/>
          </a:prstGeom>
          <a:noFill/>
          <a:ln>
            <a:noFill/>
          </a:ln>
        </p:spPr>
        <p:txBody>
          <a:bodyPr wrap="square" lIns="54000" tIns="126000" rIns="54000" bIns="126000" anchor="ctr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周婷</a:t>
            </a:r>
            <a:r>
              <a:rPr lang="zh-CN" altLang="en-US" sz="1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(1990.4-) 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，女，副研究员、博士、硕士生导师。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主持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项国家自然科学基金青年项目和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项四川省科技厅自然科学基金、主研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项国家自然科学基金面上项目、参与完成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项国家自然科学基金、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项四川省科技厅基金。发表中英文论文近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30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篇（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SCI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英文论文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余篇）；申请国内外专利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17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项，授权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项。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主要研究方向：热电半导体能源材料，包括热电材料的合成、电声输运调控、热电器件相关研究等；无机发光材料体系设计、制备与性能研究。</a:t>
            </a:r>
          </a:p>
        </p:txBody>
      </p:sp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278133" y="6138309"/>
            <a:ext cx="54629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办公地点：四川师范大学狮子山校区四教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612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电子邮箱：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ting_zhou@sicnu.edu.cn</a:t>
            </a:r>
          </a:p>
        </p:txBody>
      </p: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278133" y="3417111"/>
            <a:ext cx="5615931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教育经历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2016.9−2020.6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电子科技大学，电子科学与工程学院，博士</a:t>
            </a:r>
            <a:endParaRPr lang="en-US" altLang="zh-CN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2017.12−2018.11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美国休斯顿大学，德州超导中心，联合培养博士研究生</a:t>
            </a:r>
            <a:endParaRPr lang="en-US" altLang="zh-CN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2013.9−2016.6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四川师范大学，化学与材料科学学院，硕士</a:t>
            </a:r>
            <a:endParaRPr lang="en-US" altLang="zh-CN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340716" y="6933187"/>
            <a:ext cx="5811163" cy="3524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代表性成果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T. Zhou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Z.Z.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Feng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J. Mao, J. Jiang, H.T. Zhu, D. J. Singh,* C. Wang,* Z.F.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Ren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*.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Chem. Mater.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2020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776−784.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T. Zhou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J. Mao, J. Jiang, S.W. Song, H.T. Zhu, Q. Zhu, Q.Y. Zhang, W.Y.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Ren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Z.M. Wang, C. Wang*, Z.F.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Ren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*.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J. Mater. Chem. C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2019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434−440.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C. Wang*†,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T. Zhou†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J. Jiang, H.Y.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Geng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Z.L.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Ning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X. Lai, J. Bi, D.J.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Gao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ACS Appl. Mater. Interfaces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2017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9, 26184−26190.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T. Zhou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R.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Luo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Y.M. Li, T. Li, Y. Zhao*, M.J. Liu, X. Lai, J. Bi, D.J.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Gao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*.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J. </a:t>
            </a:r>
            <a:r>
              <a:rPr lang="en-US" altLang="zh-CN" sz="16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Lumin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2019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211, 363−374.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T. Zhou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X.J. Jiang, C.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Zhong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X.X. Tang, S.S.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Ren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Y. Zhao, M.J. Liu, X. Lai, J. Bi, D.J.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Gao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*.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J. </a:t>
            </a:r>
            <a:r>
              <a:rPr lang="en-US" altLang="zh-CN" sz="16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Lumin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2016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175, 1−8.</a:t>
            </a:r>
          </a:p>
        </p:txBody>
      </p:sp>
      <p:sp>
        <p:nvSpPr>
          <p:cNvPr id="8" name="矩形 1"/>
          <p:cNvSpPr>
            <a:spLocks noChangeArrowheads="1"/>
          </p:cNvSpPr>
          <p:nvPr/>
        </p:nvSpPr>
        <p:spPr bwMode="auto">
          <a:xfrm>
            <a:off x="278133" y="5312561"/>
            <a:ext cx="56159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工作经历</a:t>
            </a:r>
            <a:endParaRPr lang="en-US" altLang="zh-CN" sz="1600" b="1" dirty="0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2020.7-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至今          四川师范大学，化学与材料科学学院任教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580" y="81964"/>
            <a:ext cx="7040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无机功能材料团队                                          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成员介绍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77495" y="888365"/>
            <a:ext cx="6901180" cy="2343785"/>
          </a:xfrm>
          <a:prstGeom prst="rect">
            <a:avLst/>
          </a:prstGeom>
          <a:noFill/>
          <a:ln>
            <a:noFill/>
          </a:ln>
        </p:spPr>
        <p:txBody>
          <a:bodyPr wrap="square" lIns="54000" tIns="126000" rIns="54000" bIns="126000" anchor="ctr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曹礼玲</a:t>
            </a:r>
            <a:r>
              <a:rPr lang="zh-CN" altLang="en-US" sz="1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(1991.10-) 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，女，讲师、博士。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主持国家自然科学基金青年项目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项。在紫外和可见光区非线性光学晶体的设计合成、结构与性能关系等方面开展了较为系统的研究。共发表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SCI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论文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10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余篇。 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主要研究方向：新型非线性光学晶态材料的结构设计与定向合成</a:t>
            </a:r>
          </a:p>
        </p:txBody>
      </p:sp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278133" y="5804487"/>
            <a:ext cx="54629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办公地点：四川师范大学狮子山校区四教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602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电子邮箱：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llcao@sicnu.edu.cn</a:t>
            </a:r>
          </a:p>
        </p:txBody>
      </p: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278133" y="3083289"/>
            <a:ext cx="587374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教育经历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2016.9−2020.6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中科院福建物构所，博士</a:t>
            </a:r>
            <a:endParaRPr lang="en-US" altLang="zh-CN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2015.9−2018.6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福建师范大学与中科院福建物构所联培，硕士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2010.9−2014.6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乐山师范学院，化学学院，本科</a:t>
            </a:r>
            <a:endParaRPr lang="en-US" altLang="zh-CN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340716" y="6759019"/>
            <a:ext cx="5811163" cy="3801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代表性成果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L. L. Cao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H. T.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Tian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D. X. Lin, C. S. Lin, F.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Xu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Y. L. Han, T. Yan, J. D. Chen, B. X. Li, N. Ye, M.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Luo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*, Chem. Sci.,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2022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13, 6990.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T.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Zheng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Q. Wang, J. X.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Ren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L. L. Cao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*, L. Huang, D.J.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Gao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J. Bi and G. H.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Zou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*, </a:t>
            </a:r>
            <a:r>
              <a:rPr lang="en-US" altLang="zh-CN" sz="16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Inorg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Chem. Front.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2022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9, 4705.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L. L. Cao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Y. X. Song, G.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Peng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M.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Luo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Y. Yang, C. S. Lin, D. Zhao, F.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Xu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Z. S. Lin, and N. Ye*,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Chem. Mater.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2019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31, 2130-2137.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L. L. Cao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M.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Luo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C. S. Lin, Y. Q.  Zhou, D. Zhao, T. Yan and N. Ye*,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Chem. </a:t>
            </a:r>
            <a:r>
              <a:rPr lang="en-US" altLang="zh-CN" sz="16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Commun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2020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56, 10734-10737.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L. L. Cao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S. Z. Zhang, D. Zhao, B. X. Li, T. Yan, G. S. Yang, Z. S. Lin, M. </a:t>
            </a: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Luo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*, and N. Ye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*, </a:t>
            </a:r>
            <a:r>
              <a:rPr lang="en-US" altLang="zh-CN" sz="16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Inorg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Chem.,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2021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60, 6040−6046.</a:t>
            </a:r>
          </a:p>
        </p:txBody>
      </p:sp>
      <p:sp>
        <p:nvSpPr>
          <p:cNvPr id="8" name="矩形 1"/>
          <p:cNvSpPr>
            <a:spLocks noChangeArrowheads="1"/>
          </p:cNvSpPr>
          <p:nvPr/>
        </p:nvSpPr>
        <p:spPr bwMode="auto">
          <a:xfrm>
            <a:off x="278133" y="4978739"/>
            <a:ext cx="56159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工作经历</a:t>
            </a:r>
            <a:endParaRPr lang="en-US" altLang="zh-CN" sz="1600" b="1" dirty="0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2021.8-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至今          四川师范大学，化学与材料科学学院任教</a:t>
            </a:r>
          </a:p>
        </p:txBody>
      </p:sp>
    </p:spTree>
    <p:extLst>
      <p:ext uri="{BB962C8B-B14F-4D97-AF65-F5344CB8AC3E}">
        <p14:creationId xmlns:p14="http://schemas.microsoft.com/office/powerpoint/2010/main" val="28396558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580" y="81964"/>
            <a:ext cx="7040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无机功能材料团队                                          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成员介绍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77495" y="965518"/>
            <a:ext cx="6901180" cy="1974850"/>
          </a:xfrm>
          <a:prstGeom prst="rect">
            <a:avLst/>
          </a:prstGeom>
          <a:noFill/>
          <a:ln>
            <a:noFill/>
          </a:ln>
        </p:spPr>
        <p:txBody>
          <a:bodyPr wrap="square" lIns="54000" tIns="126000" rIns="54000" bIns="126000" anchor="ctr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董雪华</a:t>
            </a:r>
            <a:r>
              <a:rPr lang="zh-CN" altLang="en-US" sz="1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(1994.3-) 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，女，助理研究员、博士。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参与完成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项国家自然科学基金、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项四川省科技厅基金。发表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SCI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论文近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篇。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主要研究方向：新型无机固态光电晶体功能材料的合成、结构与性能研究。</a:t>
            </a:r>
          </a:p>
        </p:txBody>
      </p:sp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278133" y="5251402"/>
            <a:ext cx="5462920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办公地点：四川师范大学狮子山校区四教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602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电子邮箱：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dongxh@sicnu.edu.cn</a:t>
            </a:r>
          </a:p>
        </p:txBody>
      </p: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278133" y="2926444"/>
            <a:ext cx="5615931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教育经历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2017.9−2022.6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四川大学，化学学院，博士</a:t>
            </a:r>
            <a:endParaRPr lang="en-US" altLang="zh-CN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2013.9−2017.6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许昌学院，化学与材料科学学院，本科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340716" y="6181169"/>
            <a:ext cx="5811163" cy="444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代表性成果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1.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X. H. Dong*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, Y. Long, L. Huang, L. L. Cao, D. J. Gao, J. Bi, G. H. Zou*.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Inorg. Chem. Front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.,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2022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9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, 6441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2.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X. H. Dong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, Z. Z. Zhang, L. Huang, G. H. Zou*.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Inorg. Chem. Front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.,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2022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9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, 5572.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3.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X. H. Dong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, Y. Long, L. Huang*, L. L. Cao, D. J. Gao, J. Bi, G. H. Zou*.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J. Mater. Chem. C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2022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10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, 17577.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4.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X. H. Dong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, L. Huang, H. M. Zeng, Z. E. Lin, K. M. Ok*, G. H. Zou*.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Angew. Chem. Int. Ed.,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2022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61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, e202116790.</a:t>
            </a:r>
            <a:endParaRPr lang="en-US" altLang="zh-CN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X. H. Dong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L. Huang, C. F. Hu, H. M. Zeng, Z. E. Lin, X. Wang, K. M. Ok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*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G. H. Zou*.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Angew. Chem. Int. Ed.,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2019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58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6528.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X. H. Dong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, L. Huang,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Q. Y. Liu, 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H. M. Zeng, Z. E. Lin, D. G. Xu, G. H. Zou*.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Chem. Commun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.,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2018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54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, 5792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60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 </a:t>
            </a:r>
            <a:r>
              <a:rPr lang="en-US" altLang="zh-CN" sz="16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X. H. Dong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Y. Long, X. Y. Zhao, L. Huang, 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H. M. Zeng, Z. E. Lin, X. Wang, G. H. Zou*.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Inorg. Chem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., </a:t>
            </a: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2020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59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, 8345.</a:t>
            </a:r>
          </a:p>
        </p:txBody>
      </p:sp>
      <p:sp>
        <p:nvSpPr>
          <p:cNvPr id="8" name="矩形 1"/>
          <p:cNvSpPr>
            <a:spLocks noChangeArrowheads="1"/>
          </p:cNvSpPr>
          <p:nvPr/>
        </p:nvSpPr>
        <p:spPr bwMode="auto">
          <a:xfrm>
            <a:off x="278133" y="4227534"/>
            <a:ext cx="5615931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工作经历</a:t>
            </a:r>
            <a:endParaRPr lang="en-US" altLang="zh-CN" sz="1600" b="1" dirty="0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2022.7-</a:t>
            </a:r>
            <a:r>
              <a: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至今          四川师范大学，化学与材料科学学院任教</a:t>
            </a:r>
          </a:p>
        </p:txBody>
      </p:sp>
    </p:spTree>
    <p:extLst>
      <p:ext uri="{BB962C8B-B14F-4D97-AF65-F5344CB8AC3E}">
        <p14:creationId xmlns:p14="http://schemas.microsoft.com/office/powerpoint/2010/main" val="3935063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</TotalTime>
  <Words>5447</Words>
  <Application>Microsoft Office PowerPoint</Application>
  <PresentationFormat>自定义</PresentationFormat>
  <Paragraphs>283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方正姚体</vt:lpstr>
      <vt:lpstr>黑体</vt:lpstr>
      <vt:lpstr>微软雅黑</vt:lpstr>
      <vt:lpstr>Arial</vt:lpstr>
      <vt:lpstr>Calibri</vt:lpstr>
      <vt:lpstr>Calibri Light</vt:lpstr>
      <vt:lpstr>Impact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Windows User</cp:lastModifiedBy>
  <cp:revision>92</cp:revision>
  <dcterms:created xsi:type="dcterms:W3CDTF">2021-04-15T01:50:00Z</dcterms:created>
  <dcterms:modified xsi:type="dcterms:W3CDTF">2023-03-06T05:39:58Z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A76A5C8AF7F049E79BB58092310FD9AF</vt:lpwstr>
  </property>
  <property fmtid="{D5CDD505-2E9C-101B-9397-08002B2CF9AE}" pid="3" name="KSOProductBuildVer">
    <vt:lpwstr>2052-11.1.0.9662</vt:lpwstr>
  </property>
</Properties>
</file>