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webp" ContentType="image/webp"/>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428" r:id="rId4"/>
    <p:sldId id="433" r:id="rId5"/>
    <p:sldId id="458" r:id="rId6"/>
    <p:sldId id="424" r:id="rId7"/>
    <p:sldId id="443" r:id="rId8"/>
    <p:sldId id="450" r:id="rId9"/>
    <p:sldId id="452" r:id="rId10"/>
    <p:sldId id="416" r:id="rId11"/>
    <p:sldId id="418" r:id="rId12"/>
    <p:sldId id="453" r:id="rId13"/>
    <p:sldId id="420" r:id="rId14"/>
    <p:sldId id="442" r:id="rId15"/>
  </p:sldIdLst>
  <p:sldSz cx="7559675" cy="10691495"/>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256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gs" Target="tags/tag4.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webp"/></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GIF"/><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GIF"/></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tags" Target="../tags/tag1.xml"/><Relationship Id="rId2" Type="http://schemas.openxmlformats.org/officeDocument/2006/relationships/image" Target="../media/image12.tiff"/><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787"/>
            <a:ext cx="7559675" cy="5365375"/>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8" name="文本框 7"/>
          <p:cNvSpPr txBox="1"/>
          <p:nvPr/>
        </p:nvSpPr>
        <p:spPr>
          <a:xfrm>
            <a:off x="326275" y="2806647"/>
            <a:ext cx="6853158" cy="707886"/>
          </a:xfrm>
          <a:prstGeom prst="rect">
            <a:avLst/>
          </a:prstGeom>
          <a:noFill/>
        </p:spPr>
        <p:txBody>
          <a:bodyPr wrap="none" rtlCol="0">
            <a:spAutoFit/>
          </a:bodyPr>
          <a:lstStyle/>
          <a:p>
            <a:r>
              <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化学与生物传感分析研究团队</a:t>
            </a:r>
            <a:endPar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326275" y="3771986"/>
            <a:ext cx="4783682" cy="1205266"/>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熊小莉 教授</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xiongxiaoli2000@163.com</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狮子山校区四教</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602</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32146" y="6912888"/>
            <a:ext cx="6907124" cy="3784600"/>
          </a:xfrm>
          <a:prstGeom prst="rect">
            <a:avLst/>
          </a:prstGeom>
          <a:noFill/>
        </p:spPr>
        <p:txBody>
          <a:bodyPr wrap="square" rtlCol="0">
            <a:spAutoFit/>
          </a:bodyPr>
          <a:lstStyle/>
          <a:p>
            <a:pPr>
              <a:lnSpc>
                <a:spcPts val="3600"/>
              </a:lnSpc>
            </a:pPr>
            <a:r>
              <a:rPr lang="zh-CN" altLang="en-US" sz="2000" b="1" dirty="0">
                <a:solidFill>
                  <a:schemeClr val="accent2"/>
                </a:solidFill>
                <a:latin typeface="微软雅黑" panose="020B0503020204020204" pitchFamily="34" charset="-122"/>
                <a:ea typeface="微软雅黑" panose="020B0503020204020204" pitchFamily="34" charset="-122"/>
              </a:rPr>
              <a:t>团队研究方向</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a:lnSpc>
                <a:spcPts val="3600"/>
              </a:lnSpc>
            </a:pPr>
            <a:r>
              <a:rPr lang="zh-CN" altLang="en-US" sz="1800" b="1" dirty="0">
                <a:latin typeface="黑体" panose="02010609060101010101" pitchFamily="49" charset="-122"/>
                <a:ea typeface="黑体" panose="02010609060101010101" pitchFamily="49" charset="-122"/>
              </a:rPr>
              <a:t>基于光</a:t>
            </a:r>
            <a:r>
              <a:rPr lang="en-US" altLang="zh-CN" sz="1800" b="1" dirty="0">
                <a:latin typeface="黑体" panose="02010609060101010101" pitchFamily="49" charset="-122"/>
                <a:ea typeface="黑体" panose="02010609060101010101" pitchFamily="49" charset="-122"/>
              </a:rPr>
              <a:t>/</a:t>
            </a:r>
            <a:r>
              <a:rPr lang="zh-CN" altLang="en-US" sz="1800" b="1" dirty="0">
                <a:latin typeface="黑体" panose="02010609060101010101" pitchFamily="49" charset="-122"/>
                <a:ea typeface="黑体" panose="02010609060101010101" pitchFamily="49" charset="-122"/>
              </a:rPr>
              <a:t>电化学</a:t>
            </a:r>
            <a:r>
              <a:rPr lang="en-US" altLang="zh-CN" sz="1800" b="1" dirty="0">
                <a:latin typeface="黑体" panose="02010609060101010101" pitchFamily="49" charset="-122"/>
                <a:ea typeface="黑体" panose="02010609060101010101" pitchFamily="49" charset="-122"/>
              </a:rPr>
              <a:t>/</a:t>
            </a:r>
            <a:r>
              <a:rPr lang="zh-CN" altLang="en-US" sz="1800" b="1" dirty="0">
                <a:latin typeface="黑体" panose="02010609060101010101" pitchFamily="49" charset="-122"/>
                <a:ea typeface="黑体" panose="02010609060101010101" pitchFamily="49" charset="-122"/>
              </a:rPr>
              <a:t>生物传感新方法的开发及相关研究。</a:t>
            </a:r>
            <a:endParaRPr lang="en-US" altLang="zh-CN" sz="1800" b="1" dirty="0">
              <a:latin typeface="黑体" panose="02010609060101010101" pitchFamily="49" charset="-122"/>
              <a:ea typeface="黑体" panose="02010609060101010101" pitchFamily="49" charset="-122"/>
            </a:endParaRPr>
          </a:p>
          <a:p>
            <a:pPr>
              <a:lnSpc>
                <a:spcPts val="3600"/>
              </a:lnSpc>
            </a:pPr>
            <a:r>
              <a:rPr lang="zh-CN" altLang="en-US" sz="1800" b="1" dirty="0">
                <a:latin typeface="黑体" panose="02010609060101010101" pitchFamily="49" charset="-122"/>
                <a:ea typeface="黑体" panose="02010609060101010101" pitchFamily="49" charset="-122"/>
              </a:rPr>
              <a:t>主要研究内容包括：</a:t>
            </a:r>
            <a:endParaRPr lang="en-US" altLang="zh-CN" sz="1800" b="1" dirty="0">
              <a:latin typeface="黑体" panose="02010609060101010101" pitchFamily="49" charset="-122"/>
              <a:ea typeface="黑体" panose="02010609060101010101" pitchFamily="49" charset="-122"/>
            </a:endParaRPr>
          </a:p>
          <a:p>
            <a:pPr marL="285750" indent="-285750">
              <a:lnSpc>
                <a:spcPts val="36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电化学生物传感分析</a:t>
            </a:r>
            <a:endParaRPr lang="en-US" altLang="zh-CN" sz="1800" b="1" dirty="0">
              <a:latin typeface="黑体" panose="02010609060101010101" pitchFamily="49" charset="-122"/>
              <a:ea typeface="黑体" panose="02010609060101010101" pitchFamily="49" charset="-122"/>
            </a:endParaRPr>
          </a:p>
          <a:p>
            <a:pPr marL="285750" indent="-285750">
              <a:lnSpc>
                <a:spcPts val="36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分子荧光光谱分析</a:t>
            </a:r>
            <a:endParaRPr lang="zh-CN" altLang="en-US" sz="1800" b="1" dirty="0">
              <a:latin typeface="黑体" panose="02010609060101010101" pitchFamily="49" charset="-122"/>
              <a:ea typeface="黑体" panose="02010609060101010101" pitchFamily="49" charset="-122"/>
            </a:endParaRPr>
          </a:p>
          <a:p>
            <a:pPr marL="285750" indent="-285750">
              <a:lnSpc>
                <a:spcPts val="36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小型化分析仪器的开发</a:t>
            </a:r>
            <a:endParaRPr lang="en-US" altLang="zh-CN" sz="1800" b="1" dirty="0">
              <a:latin typeface="黑体" panose="02010609060101010101" pitchFamily="49" charset="-122"/>
              <a:ea typeface="黑体" panose="02010609060101010101" pitchFamily="49" charset="-122"/>
            </a:endParaRPr>
          </a:p>
          <a:p>
            <a:pPr marL="285750" indent="-285750">
              <a:lnSpc>
                <a:spcPts val="36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原子及分子光谱生物传感分析</a:t>
            </a:r>
            <a:endParaRPr lang="en-US" altLang="zh-CN" sz="1800" b="1" dirty="0">
              <a:latin typeface="黑体" panose="02010609060101010101" pitchFamily="49" charset="-122"/>
              <a:ea typeface="黑体" panose="02010609060101010101" pitchFamily="49" charset="-122"/>
            </a:endParaRPr>
          </a:p>
          <a:p>
            <a:pPr marL="285750" indent="-285750">
              <a:lnSpc>
                <a:spcPts val="3600"/>
              </a:lnSpc>
              <a:buFont typeface="Wingdings" panose="05000000000000000000" pitchFamily="2" charset="2"/>
              <a:buChar char="Ø"/>
            </a:pPr>
            <a:r>
              <a:rPr lang="zh-CN" altLang="en-US" sz="1800" b="1" dirty="0">
                <a:latin typeface="黑体" panose="02010609060101010101" pitchFamily="49" charset="-122"/>
                <a:ea typeface="黑体" panose="02010609060101010101" pitchFamily="49" charset="-122"/>
              </a:rPr>
              <a:t>纳米功能材料的合成及应用研究</a:t>
            </a:r>
            <a:endParaRPr lang="en-US" altLang="zh-CN" sz="1800" b="1" dirty="0">
              <a:latin typeface="黑体" panose="02010609060101010101" pitchFamily="49" charset="-122"/>
              <a:ea typeface="黑体" panose="02010609060101010101" pitchFamily="49" charset="-122"/>
            </a:endParaRPr>
          </a:p>
        </p:txBody>
      </p:sp>
      <p:sp>
        <p:nvSpPr>
          <p:cNvPr id="20" name="文本框 19"/>
          <p:cNvSpPr txBox="1"/>
          <p:nvPr/>
        </p:nvSpPr>
        <p:spPr>
          <a:xfrm>
            <a:off x="232410" y="5508625"/>
            <a:ext cx="8088630" cy="1681480"/>
          </a:xfrm>
          <a:prstGeom prst="rect">
            <a:avLst/>
          </a:prstGeom>
          <a:noFill/>
        </p:spPr>
        <p:txBody>
          <a:bodyPr wrap="square" rtlCol="0">
            <a:spAutoFit/>
          </a:bodyPr>
          <a:lstStyle/>
          <a:p>
            <a:pPr>
              <a:lnSpc>
                <a:spcPts val="3100"/>
              </a:lnSpc>
            </a:pPr>
            <a:r>
              <a:rPr lang="zh-CN" altLang="en-US" sz="2000" b="1" dirty="0">
                <a:solidFill>
                  <a:schemeClr val="accent2"/>
                </a:solidFill>
                <a:latin typeface="微软雅黑" panose="020B0503020204020204" pitchFamily="34" charset="-122"/>
                <a:ea typeface="微软雅黑" panose="020B0503020204020204" pitchFamily="34" charset="-122"/>
              </a:rPr>
              <a:t>团队成员</a:t>
            </a:r>
            <a:endParaRPr lang="en-US" altLang="zh-CN" sz="2000" b="1" dirty="0">
              <a:solidFill>
                <a:schemeClr val="accent2"/>
              </a:solidFill>
              <a:latin typeface="微软雅黑" panose="020B0503020204020204" pitchFamily="34" charset="-122"/>
              <a:ea typeface="微软雅黑" panose="020B0503020204020204" pitchFamily="34" charset="-122"/>
            </a:endParaRPr>
          </a:p>
          <a:p>
            <a:pPr>
              <a:lnSpc>
                <a:spcPts val="3100"/>
              </a:lnSpc>
            </a:pPr>
            <a:r>
              <a:rPr lang="zh-CN" altLang="en-US" b="1" dirty="0">
                <a:latin typeface="黑体" panose="02010609060101010101" pitchFamily="49" charset="-122"/>
                <a:ea typeface="黑体" panose="02010609060101010101" pitchFamily="49" charset="-122"/>
              </a:rPr>
              <a:t>黄科 教授级实验师；罗虹 副教授；江雪 高级实验师；</a:t>
            </a:r>
            <a:r>
              <a:rPr lang="zh-CN" altLang="en-US" b="1" dirty="0">
                <a:latin typeface="黑体" panose="02010609060101010101" pitchFamily="49" charset="-122"/>
                <a:ea typeface="黑体" panose="02010609060101010101" pitchFamily="49" charset="-122"/>
                <a:sym typeface="+mn-ea"/>
              </a:rPr>
              <a:t>邹志荣 副教授</a:t>
            </a:r>
            <a:endParaRPr lang="en-US" altLang="zh-CN" b="1" dirty="0">
              <a:latin typeface="黑体" panose="02010609060101010101" pitchFamily="49" charset="-122"/>
              <a:ea typeface="黑体" panose="02010609060101010101" pitchFamily="49" charset="-122"/>
            </a:endParaRPr>
          </a:p>
          <a:p>
            <a:pPr>
              <a:lnSpc>
                <a:spcPts val="3100"/>
              </a:lnSpc>
            </a:pPr>
            <a:r>
              <a:rPr lang="zh-CN" altLang="en-US" b="1" dirty="0">
                <a:latin typeface="黑体" panose="02010609060101010101" pitchFamily="49" charset="-122"/>
                <a:ea typeface="黑体" panose="02010609060101010101" pitchFamily="49" charset="-122"/>
              </a:rPr>
              <a:t>余慧敏 高级实验师；杨庆</a:t>
            </a:r>
            <a:r>
              <a:rPr lang="en-US" altLang="zh-CN" b="1" dirty="0">
                <a:latin typeface="黑体" panose="02010609060101010101" pitchFamily="49" charset="-122"/>
                <a:ea typeface="黑体" panose="02010609060101010101" pitchFamily="49" charset="-122"/>
              </a:rPr>
              <a:t> </a:t>
            </a:r>
            <a:r>
              <a:rPr lang="zh-CN" altLang="en-US" b="1" dirty="0">
                <a:latin typeface="黑体" panose="02010609060101010101" pitchFamily="49" charset="-122"/>
                <a:ea typeface="黑体" panose="02010609060101010101" pitchFamily="49" charset="-122"/>
              </a:rPr>
              <a:t>实验师；肖婷 博士；朱丽萍</a:t>
            </a:r>
            <a:r>
              <a:rPr lang="en-US" altLang="zh-CN" b="1" dirty="0">
                <a:latin typeface="黑体" panose="02010609060101010101" pitchFamily="49" charset="-122"/>
                <a:ea typeface="黑体" panose="02010609060101010101" pitchFamily="49" charset="-122"/>
              </a:rPr>
              <a:t> </a:t>
            </a:r>
            <a:r>
              <a:rPr lang="zh-CN" altLang="en-US" b="1" dirty="0">
                <a:latin typeface="黑体" panose="02010609060101010101" pitchFamily="49" charset="-122"/>
                <a:ea typeface="黑体" panose="02010609060101010101" pitchFamily="49" charset="-122"/>
              </a:rPr>
              <a:t>博士</a:t>
            </a:r>
            <a:endParaRPr lang="en-US" altLang="zh-CN" b="1" dirty="0">
              <a:latin typeface="黑体" panose="02010609060101010101" pitchFamily="49" charset="-122"/>
              <a:ea typeface="黑体" panose="02010609060101010101" pitchFamily="49" charset="-122"/>
            </a:endParaRPr>
          </a:p>
          <a:p>
            <a:pPr>
              <a:lnSpc>
                <a:spcPts val="3100"/>
              </a:lnSpc>
            </a:pPr>
            <a:endParaRPr lang="zh-CN" altLang="en-US" b="1" dirty="0">
              <a:latin typeface="黑体" panose="02010609060101010101" pitchFamily="49" charset="-122"/>
              <a:ea typeface="黑体" panose="02010609060101010101" pitchFamily="49"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85677" y="726131"/>
            <a:ext cx="2520000" cy="1823063"/>
          </a:xfrm>
          <a:prstGeom prst="rect">
            <a:avLst/>
          </a:prstGeom>
        </p:spPr>
      </p:pic>
      <p:sp>
        <p:nvSpPr>
          <p:cNvPr id="5" name="文本框 4"/>
          <p:cNvSpPr txBox="1"/>
          <p:nvPr/>
        </p:nvSpPr>
        <p:spPr>
          <a:xfrm>
            <a:off x="326275" y="1179077"/>
            <a:ext cx="1379855" cy="1445260"/>
          </a:xfrm>
          <a:prstGeom prst="rect">
            <a:avLst/>
          </a:prstGeom>
          <a:noFill/>
        </p:spPr>
        <p:txBody>
          <a:bodyPr wrap="none" rtlCol="0">
            <a:spAutoFit/>
          </a:bodyPr>
          <a:p>
            <a:r>
              <a:rPr lang="en-US" altLang="zh-CN" sz="8800" dirty="0" smtClean="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08</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2214068"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主要研究方向</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203200" y="785731"/>
            <a:ext cx="6533685" cy="559769"/>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400" b="1" dirty="0">
                <a:solidFill>
                  <a:schemeClr val="accent5"/>
                </a:solidFill>
                <a:latin typeface="黑体" panose="02010609060101010101" pitchFamily="49" charset="-122"/>
                <a:ea typeface="黑体" panose="02010609060101010101" pitchFamily="49" charset="-122"/>
              </a:rPr>
              <a:t>电化学分析</a:t>
            </a:r>
            <a:endParaRPr lang="en-US" altLang="zh-CN" sz="2400" b="1" dirty="0">
              <a:solidFill>
                <a:schemeClr val="accent5"/>
              </a:solidFill>
              <a:latin typeface="黑体" panose="02010609060101010101" pitchFamily="49" charset="-122"/>
              <a:ea typeface="黑体" panose="02010609060101010101" pitchFamily="49" charset="-122"/>
            </a:endParaRPr>
          </a:p>
        </p:txBody>
      </p:sp>
      <p:sp>
        <p:nvSpPr>
          <p:cNvPr id="18" name="文本框 17"/>
          <p:cNvSpPr txBox="1"/>
          <p:nvPr/>
        </p:nvSpPr>
        <p:spPr>
          <a:xfrm>
            <a:off x="203200" y="1319721"/>
            <a:ext cx="6533684" cy="2722880"/>
          </a:xfrm>
          <a:prstGeom prst="rect">
            <a:avLst/>
          </a:prstGeom>
          <a:noFill/>
        </p:spPr>
        <p:txBody>
          <a:bodyPr wrap="square">
            <a:spAutoFit/>
          </a:bodyPr>
          <a:lstStyle/>
          <a:p>
            <a:pPr>
              <a:lnSpc>
                <a:spcPct val="150000"/>
              </a:lnSpc>
            </a:pPr>
            <a:r>
              <a:rPr lang="zh-CN" altLang="en-US" sz="2000" b="1" dirty="0">
                <a:solidFill>
                  <a:srgbClr val="000000"/>
                </a:solidFill>
                <a:latin typeface="Times New Roman" panose="02020603050405020304" pitchFamily="18" charset="0"/>
                <a:ea typeface="楷体" panose="02010609060101010101" pitchFamily="49" charset="-122"/>
              </a:rPr>
              <a:t>（ </a:t>
            </a:r>
            <a:r>
              <a:rPr lang="en-US" altLang="zh-CN" sz="2000" b="1" dirty="0">
                <a:solidFill>
                  <a:srgbClr val="000000"/>
                </a:solidFill>
                <a:latin typeface="Times New Roman" panose="02020603050405020304" pitchFamily="18" charset="0"/>
                <a:ea typeface="楷体" panose="02010609060101010101" pitchFamily="49" charset="-122"/>
              </a:rPr>
              <a:t>I</a:t>
            </a:r>
            <a:r>
              <a:rPr lang="zh-CN" altLang="en-US" sz="2000" b="1" dirty="0">
                <a:solidFill>
                  <a:srgbClr val="000000"/>
                </a:solidFill>
                <a:latin typeface="Times New Roman" panose="02020603050405020304" pitchFamily="18" charset="0"/>
                <a:ea typeface="楷体" panose="02010609060101010101" pitchFamily="49" charset="-122"/>
              </a:rPr>
              <a:t>）新型电催化活性纳米材料的制备与性能研究</a:t>
            </a:r>
            <a:endParaRPr lang="en-US" altLang="zh-CN" sz="2000" b="1" dirty="0">
              <a:solidFill>
                <a:srgbClr val="000000"/>
              </a:solidFill>
              <a:latin typeface="Times New Roman" panose="02020603050405020304" pitchFamily="18" charset="0"/>
              <a:ea typeface="楷体" panose="02010609060101010101" pitchFamily="49" charset="-122"/>
            </a:endParaRPr>
          </a:p>
          <a:p>
            <a:pPr>
              <a:lnSpc>
                <a:spcPct val="150000"/>
              </a:lnSpc>
            </a:pPr>
            <a:r>
              <a:rPr lang="zh-CN" altLang="en-US" sz="2000" b="1" dirty="0">
                <a:solidFill>
                  <a:srgbClr val="000000"/>
                </a:solidFill>
                <a:latin typeface="Times New Roman" panose="02020603050405020304" pitchFamily="18" charset="0"/>
                <a:ea typeface="楷体" panose="02010609060101010101" pitchFamily="49" charset="-122"/>
              </a:rPr>
              <a:t>（ </a:t>
            </a:r>
            <a:r>
              <a:rPr lang="en-US" altLang="zh-CN" sz="2000" b="1" dirty="0">
                <a:solidFill>
                  <a:srgbClr val="000000"/>
                </a:solidFill>
                <a:latin typeface="Times New Roman" panose="02020603050405020304" pitchFamily="18" charset="0"/>
                <a:ea typeface="楷体" panose="02010609060101010101" pitchFamily="49" charset="-122"/>
              </a:rPr>
              <a:t>II</a:t>
            </a:r>
            <a:r>
              <a:rPr lang="zh-CN" altLang="en-US" sz="2000" b="1" dirty="0">
                <a:solidFill>
                  <a:srgbClr val="000000"/>
                </a:solidFill>
                <a:latin typeface="Times New Roman" panose="02020603050405020304" pitchFamily="18" charset="0"/>
                <a:ea typeface="楷体" panose="02010609060101010101" pitchFamily="49" charset="-122"/>
              </a:rPr>
              <a:t>）新型电化学生物传感新方法研究</a:t>
            </a:r>
            <a:endParaRPr lang="en-US" altLang="zh-CN" sz="2000" b="1" dirty="0">
              <a:solidFill>
                <a:srgbClr val="000000"/>
              </a:solidFill>
              <a:latin typeface="Times New Roman" panose="02020603050405020304" pitchFamily="18" charset="0"/>
              <a:ea typeface="楷体" panose="02010609060101010101" pitchFamily="49" charset="-122"/>
            </a:endParaRPr>
          </a:p>
          <a:p>
            <a:pPr>
              <a:lnSpc>
                <a:spcPct val="150000"/>
              </a:lnSpc>
            </a:pPr>
            <a:r>
              <a:rPr lang="zh-CN" altLang="en-US" sz="2000" b="1" kern="100" dirty="0">
                <a:ea typeface="楷体" panose="02010609060101010101" pitchFamily="49" charset="-122"/>
                <a:cs typeface="Times New Roman" panose="02020603050405020304" pitchFamily="18" charset="0"/>
              </a:rPr>
              <a:t>（</a:t>
            </a:r>
            <a:r>
              <a:rPr lang="en-US" altLang="zh-CN" sz="2000" b="1" dirty="0">
                <a:solidFill>
                  <a:srgbClr val="000000"/>
                </a:solidFill>
                <a:latin typeface="Times New Roman" panose="02020603050405020304" pitchFamily="18" charset="0"/>
                <a:ea typeface="楷体" panose="02010609060101010101" pitchFamily="49" charset="-122"/>
              </a:rPr>
              <a:t>III)   </a:t>
            </a:r>
            <a:r>
              <a:rPr lang="zh-CN" altLang="en-US" sz="2000" b="1" dirty="0">
                <a:solidFill>
                  <a:srgbClr val="000000"/>
                </a:solidFill>
                <a:latin typeface="Times New Roman" panose="02020603050405020304" pitchFamily="18" charset="0"/>
                <a:ea typeface="楷体" panose="02010609060101010101" pitchFamily="49" charset="-122"/>
              </a:rPr>
              <a:t>纳米功能材料的合成及应用研究</a:t>
            </a:r>
            <a:endParaRPr lang="zh-CN" altLang="en-US" sz="2000" b="1" dirty="0">
              <a:solidFill>
                <a:srgbClr val="000000"/>
              </a:solidFill>
              <a:latin typeface="Times New Roman" panose="02020603050405020304" pitchFamily="18" charset="0"/>
              <a:ea typeface="楷体" panose="02010609060101010101" pitchFamily="49" charset="-122"/>
            </a:endParaRPr>
          </a:p>
          <a:p>
            <a:pPr>
              <a:lnSpc>
                <a:spcPct val="150000"/>
              </a:lnSpc>
            </a:pPr>
            <a:endParaRPr lang="zh-CN" altLang="en-US" sz="1800" b="1" dirty="0">
              <a:solidFill>
                <a:srgbClr val="000000"/>
              </a:solidFill>
              <a:latin typeface="Times New Roman" panose="02020603050405020304" pitchFamily="18" charset="0"/>
              <a:ea typeface="楷体" panose="02010609060101010101" pitchFamily="49" charset="-122"/>
            </a:endParaRPr>
          </a:p>
          <a:p>
            <a:pPr>
              <a:lnSpc>
                <a:spcPct val="150000"/>
              </a:lnSpc>
            </a:pPr>
            <a:endParaRPr lang="en-US" altLang="zh-CN" sz="1800" b="1" dirty="0">
              <a:solidFill>
                <a:srgbClr val="000000"/>
              </a:solidFill>
              <a:latin typeface="Times New Roman" panose="02020603050405020304" pitchFamily="18" charset="0"/>
              <a:ea typeface="楷体" panose="02010609060101010101" pitchFamily="49" charset="-122"/>
            </a:endParaRPr>
          </a:p>
          <a:p>
            <a:pPr>
              <a:lnSpc>
                <a:spcPct val="150000"/>
              </a:lnSpc>
            </a:pPr>
            <a:r>
              <a:rPr lang="zh-CN" altLang="en-US" sz="1800" b="1" dirty="0">
                <a:latin typeface="Times New Roman" panose="02020603050405020304" pitchFamily="18" charset="0"/>
                <a:ea typeface="楷体" panose="02010609060101010101" pitchFamily="49" charset="-122"/>
              </a:rPr>
              <a:t> </a:t>
            </a:r>
            <a:endParaRPr lang="zh-CN" altLang="en-US" sz="1800" b="1" dirty="0"/>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52776" y="3476364"/>
            <a:ext cx="3600000" cy="28728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776" y="6859681"/>
            <a:ext cx="3600000" cy="2700000"/>
          </a:xfrm>
          <a:prstGeom prst="rect">
            <a:avLst/>
          </a:prstGeom>
        </p:spPr>
      </p:pic>
      <p:pic>
        <p:nvPicPr>
          <p:cNvPr id="24" name="图片 23"/>
          <p:cNvPicPr>
            <a:picLocks noChangeAspect="1"/>
          </p:cNvPicPr>
          <p:nvPr/>
        </p:nvPicPr>
        <p:blipFill>
          <a:blip r:embed="rId3"/>
          <a:stretch>
            <a:fillRect/>
          </a:stretch>
        </p:blipFill>
        <p:spPr>
          <a:xfrm>
            <a:off x="389729" y="3476364"/>
            <a:ext cx="3019420" cy="3831040"/>
          </a:xfrm>
          <a:prstGeom prst="rect">
            <a:avLst/>
          </a:prstGeom>
        </p:spPr>
      </p:pic>
      <p:pic>
        <p:nvPicPr>
          <p:cNvPr id="2" name="图片 1"/>
          <p:cNvPicPr>
            <a:picLocks noChangeAspect="1"/>
          </p:cNvPicPr>
          <p:nvPr/>
        </p:nvPicPr>
        <p:blipFill>
          <a:blip r:embed="rId4"/>
          <a:stretch>
            <a:fillRect/>
          </a:stretch>
        </p:blipFill>
        <p:spPr>
          <a:xfrm>
            <a:off x="132715" y="7543800"/>
            <a:ext cx="3276600" cy="22891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2214068"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主要研究方向</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109304" y="672354"/>
            <a:ext cx="6533685" cy="1035861"/>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400" b="1" dirty="0">
                <a:solidFill>
                  <a:schemeClr val="accent5"/>
                </a:solidFill>
                <a:latin typeface="黑体" panose="02010609060101010101" pitchFamily="49" charset="-122"/>
                <a:ea typeface="黑体" panose="02010609060101010101" pitchFamily="49" charset="-122"/>
              </a:rPr>
              <a:t>光谱分析</a:t>
            </a:r>
            <a:br>
              <a:rPr lang="zh-CN" altLang="en-US" sz="2000" b="1" dirty="0">
                <a:solidFill>
                  <a:schemeClr val="accent5"/>
                </a:solidFill>
                <a:latin typeface="黑体" panose="02010609060101010101" pitchFamily="49" charset="-122"/>
                <a:ea typeface="黑体" panose="02010609060101010101" pitchFamily="49" charset="-122"/>
              </a:rPr>
            </a:br>
            <a:endParaRPr lang="zh-CN" altLang="en-US" sz="2000" b="1" dirty="0">
              <a:solidFill>
                <a:schemeClr val="accent5"/>
              </a:solidFill>
              <a:latin typeface="黑体" panose="02010609060101010101" pitchFamily="49" charset="-122"/>
              <a:ea typeface="黑体" panose="02010609060101010101" pitchFamily="49" charset="-122"/>
            </a:endParaRPr>
          </a:p>
        </p:txBody>
      </p:sp>
      <p:sp>
        <p:nvSpPr>
          <p:cNvPr id="10" name="文本框 9"/>
          <p:cNvSpPr txBox="1"/>
          <p:nvPr/>
        </p:nvSpPr>
        <p:spPr>
          <a:xfrm>
            <a:off x="109303" y="1203619"/>
            <a:ext cx="6746875" cy="1476375"/>
          </a:xfrm>
          <a:prstGeom prst="rect">
            <a:avLst/>
          </a:prstGeom>
          <a:noFill/>
        </p:spPr>
        <p:txBody>
          <a:bodyPr wrap="square">
            <a:spAutoFit/>
          </a:bodyPr>
          <a:lstStyle/>
          <a:p>
            <a:pPr>
              <a:lnSpc>
                <a:spcPct val="150000"/>
              </a:lnSpc>
            </a:pPr>
            <a:r>
              <a:rPr lang="zh-CN" altLang="en-US" sz="2000" b="1" dirty="0">
                <a:solidFill>
                  <a:srgbClr val="000000"/>
                </a:solidFill>
                <a:latin typeface="Times New Roman" panose="02020603050405020304" pitchFamily="18" charset="0"/>
                <a:ea typeface="楷体" panose="02010609060101010101" pitchFamily="49" charset="-122"/>
              </a:rPr>
              <a:t>（ </a:t>
            </a:r>
            <a:r>
              <a:rPr lang="en-US" altLang="zh-CN" sz="2000" b="1" dirty="0">
                <a:solidFill>
                  <a:srgbClr val="000000"/>
                </a:solidFill>
                <a:latin typeface="Times New Roman" panose="02020603050405020304" pitchFamily="18" charset="0"/>
                <a:ea typeface="楷体" panose="02010609060101010101" pitchFamily="49" charset="-122"/>
              </a:rPr>
              <a:t>I</a:t>
            </a:r>
            <a:r>
              <a:rPr lang="zh-CN" altLang="en-US" sz="2000" b="1" dirty="0">
                <a:solidFill>
                  <a:srgbClr val="000000"/>
                </a:solidFill>
                <a:latin typeface="Times New Roman" panose="02020603050405020304" pitchFamily="18" charset="0"/>
                <a:ea typeface="楷体" panose="02010609060101010101" pitchFamily="49" charset="-122"/>
              </a:rPr>
              <a:t>）小型化光谱仪器开发</a:t>
            </a:r>
            <a:endParaRPr lang="en-US" altLang="zh-CN" sz="2000" b="1" dirty="0">
              <a:solidFill>
                <a:srgbClr val="000000"/>
              </a:solidFill>
              <a:latin typeface="Times New Roman" panose="02020603050405020304" pitchFamily="18" charset="0"/>
              <a:ea typeface="楷体" panose="02010609060101010101" pitchFamily="49" charset="-122"/>
            </a:endParaRPr>
          </a:p>
          <a:p>
            <a:pPr>
              <a:lnSpc>
                <a:spcPct val="150000"/>
              </a:lnSpc>
            </a:pPr>
            <a:r>
              <a:rPr lang="zh-CN" altLang="en-US" sz="2000" b="1" dirty="0">
                <a:solidFill>
                  <a:srgbClr val="000000"/>
                </a:solidFill>
                <a:latin typeface="Times New Roman" panose="02020603050405020304" pitchFamily="18" charset="0"/>
                <a:ea typeface="楷体" panose="02010609060101010101" pitchFamily="49" charset="-122"/>
              </a:rPr>
              <a:t>（ </a:t>
            </a:r>
            <a:r>
              <a:rPr lang="en-US" altLang="zh-CN" sz="2000" b="1" dirty="0">
                <a:solidFill>
                  <a:srgbClr val="000000"/>
                </a:solidFill>
                <a:latin typeface="Times New Roman" panose="02020603050405020304" pitchFamily="18" charset="0"/>
                <a:ea typeface="楷体" panose="02010609060101010101" pitchFamily="49" charset="-122"/>
              </a:rPr>
              <a:t>II</a:t>
            </a:r>
            <a:r>
              <a:rPr lang="zh-CN" altLang="en-US" sz="2000" b="1" dirty="0">
                <a:solidFill>
                  <a:srgbClr val="000000"/>
                </a:solidFill>
                <a:latin typeface="Times New Roman" panose="02020603050405020304" pitchFamily="18" charset="0"/>
                <a:ea typeface="楷体" panose="02010609060101010101" pitchFamily="49" charset="-122"/>
              </a:rPr>
              <a:t>）原子光谱形态分析及生命分析新技术开发</a:t>
            </a:r>
            <a:endParaRPr lang="en-US" altLang="zh-CN" sz="2000" b="1" dirty="0">
              <a:solidFill>
                <a:srgbClr val="000000"/>
              </a:solidFill>
              <a:latin typeface="Times New Roman" panose="02020603050405020304" pitchFamily="18" charset="0"/>
              <a:ea typeface="楷体" panose="02010609060101010101" pitchFamily="49" charset="-122"/>
            </a:endParaRPr>
          </a:p>
          <a:p>
            <a:pPr>
              <a:lnSpc>
                <a:spcPct val="150000"/>
              </a:lnSpc>
            </a:pPr>
            <a:r>
              <a:rPr lang="zh-CN" altLang="en-US" sz="2000" b="1" kern="100" dirty="0">
                <a:ea typeface="楷体" panose="02010609060101010101" pitchFamily="49" charset="-122"/>
                <a:cs typeface="Times New Roman" panose="02020603050405020304" pitchFamily="18" charset="0"/>
              </a:rPr>
              <a:t>（</a:t>
            </a:r>
            <a:r>
              <a:rPr lang="en-US" altLang="zh-CN" sz="2000" b="1" dirty="0">
                <a:solidFill>
                  <a:srgbClr val="000000"/>
                </a:solidFill>
                <a:latin typeface="Times New Roman" panose="02020603050405020304" pitchFamily="18" charset="0"/>
                <a:ea typeface="楷体" panose="02010609060101010101" pitchFamily="49" charset="-122"/>
              </a:rPr>
              <a:t>III) </a:t>
            </a:r>
            <a:r>
              <a:rPr lang="zh-CN" altLang="en-US" sz="2000" b="1" dirty="0">
                <a:solidFill>
                  <a:srgbClr val="000000"/>
                </a:solidFill>
                <a:latin typeface="Times New Roman" panose="02020603050405020304" pitchFamily="18" charset="0"/>
                <a:ea typeface="楷体" panose="02010609060101010101" pitchFamily="49" charset="-122"/>
              </a:rPr>
              <a:t>基于纳米材料的</a:t>
            </a:r>
            <a:r>
              <a:rPr lang="zh-CN" altLang="zh-CN" sz="2000" b="1" dirty="0">
                <a:solidFill>
                  <a:srgbClr val="000000"/>
                </a:solidFill>
                <a:latin typeface="Times New Roman" panose="02020603050405020304" pitchFamily="18" charset="0"/>
                <a:ea typeface="楷体" panose="02010609060101010101" pitchFamily="49" charset="-122"/>
              </a:rPr>
              <a:t>可视化分析新方法开发</a:t>
            </a:r>
            <a:endParaRPr lang="zh-CN" altLang="en-US" sz="2000" b="1" dirty="0">
              <a:solidFill>
                <a:srgbClr val="000000"/>
              </a:solidFill>
              <a:latin typeface="Times New Roman" panose="02020603050405020304" pitchFamily="18" charset="0"/>
              <a:ea typeface="楷体" panose="02010609060101010101" pitchFamily="49"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3140" y="2745362"/>
            <a:ext cx="6083282" cy="1995574"/>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72" y="7440200"/>
            <a:ext cx="2912159" cy="2284046"/>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746" y="4938238"/>
            <a:ext cx="3384836" cy="210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5231" y="7603215"/>
            <a:ext cx="4404444" cy="2581004"/>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4213" y="4938238"/>
            <a:ext cx="3865462" cy="217731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3137397"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0" y="643985"/>
            <a:ext cx="6533685" cy="559769"/>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400" b="1" dirty="0">
                <a:solidFill>
                  <a:schemeClr val="accent5"/>
                </a:solidFill>
                <a:latin typeface="黑体" panose="02010609060101010101" pitchFamily="49" charset="-122"/>
                <a:ea typeface="黑体" panose="02010609060101010101" pitchFamily="49" charset="-122"/>
              </a:rPr>
              <a:t>电化学</a:t>
            </a:r>
            <a:r>
              <a:rPr lang="en-US" altLang="zh-CN" sz="2400" b="1" dirty="0">
                <a:solidFill>
                  <a:schemeClr val="accent5"/>
                </a:solidFill>
                <a:latin typeface="黑体" panose="02010609060101010101" pitchFamily="49" charset="-122"/>
                <a:ea typeface="黑体" panose="02010609060101010101" pitchFamily="49" charset="-122"/>
              </a:rPr>
              <a:t>/</a:t>
            </a:r>
            <a:r>
              <a:rPr lang="zh-CN" altLang="en-US" sz="2400" b="1" dirty="0">
                <a:solidFill>
                  <a:schemeClr val="accent5"/>
                </a:solidFill>
                <a:latin typeface="黑体" panose="02010609060101010101" pitchFamily="49" charset="-122"/>
                <a:ea typeface="黑体" panose="02010609060101010101" pitchFamily="49" charset="-122"/>
              </a:rPr>
              <a:t>电化学发光生物传感</a:t>
            </a:r>
            <a:endParaRPr lang="en-US" altLang="zh-CN" sz="2400" b="1" dirty="0">
              <a:solidFill>
                <a:schemeClr val="accent5"/>
              </a:solidFill>
              <a:latin typeface="黑体" panose="02010609060101010101" pitchFamily="49" charset="-122"/>
              <a:ea typeface="黑体" panose="02010609060101010101" pitchFamily="49" charset="-122"/>
            </a:endParaRPr>
          </a:p>
        </p:txBody>
      </p:sp>
      <p:sp>
        <p:nvSpPr>
          <p:cNvPr id="17" name="文本框 16"/>
          <p:cNvSpPr txBox="1"/>
          <p:nvPr/>
        </p:nvSpPr>
        <p:spPr>
          <a:xfrm>
            <a:off x="5796571" y="1973747"/>
            <a:ext cx="1474227" cy="781945"/>
          </a:xfrm>
          <a:prstGeom prst="rect">
            <a:avLst/>
          </a:prstGeom>
          <a:noFill/>
        </p:spPr>
        <p:txBody>
          <a:bodyPr wrap="square" rtlCol="0">
            <a:spAutoFit/>
          </a:bodyPr>
          <a:lstStyle/>
          <a:p>
            <a:pPr>
              <a:lnSpc>
                <a:spcPct val="120000"/>
              </a:lnSpc>
            </a:pPr>
            <a:r>
              <a:rPr lang="zh-CN" altLang="en-US" sz="2000" dirty="0">
                <a:latin typeface="黑体" panose="02010609060101010101" pitchFamily="49" charset="-122"/>
                <a:ea typeface="黑体" panose="02010609060101010101" pitchFamily="49" charset="-122"/>
              </a:rPr>
              <a:t>电化学发光免疫传感器</a:t>
            </a:r>
            <a:endParaRPr lang="zh-CN" altLang="en-US" sz="2000" b="1" dirty="0">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2981" y="1304033"/>
            <a:ext cx="5386683" cy="2175159"/>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981" y="3650854"/>
            <a:ext cx="5243100" cy="2949244"/>
          </a:xfrm>
          <a:prstGeom prst="rect">
            <a:avLst/>
          </a:prstGeom>
        </p:spPr>
      </p:pic>
      <p:cxnSp>
        <p:nvCxnSpPr>
          <p:cNvPr id="20" name="直接连接符 19"/>
          <p:cNvCxnSpPr/>
          <p:nvPr/>
        </p:nvCxnSpPr>
        <p:spPr>
          <a:xfrm>
            <a:off x="-15033" y="3507361"/>
            <a:ext cx="7391400" cy="0"/>
          </a:xfrm>
          <a:prstGeom prst="line">
            <a:avLst/>
          </a:prstGeom>
          <a:ln w="19050">
            <a:solidFill>
              <a:srgbClr val="00B0F0"/>
            </a:solidFill>
            <a:prstDash val="solid"/>
          </a:ln>
        </p:spPr>
        <p:style>
          <a:lnRef idx="1">
            <a:schemeClr val="dk1"/>
          </a:lnRef>
          <a:fillRef idx="0">
            <a:schemeClr val="dk1"/>
          </a:fillRef>
          <a:effectRef idx="0">
            <a:schemeClr val="dk1"/>
          </a:effectRef>
          <a:fontRef idx="minor">
            <a:schemeClr val="tx1"/>
          </a:fontRef>
        </p:style>
      </p:cxnSp>
      <p:sp>
        <p:nvSpPr>
          <p:cNvPr id="23" name="文本框 22"/>
          <p:cNvSpPr txBox="1"/>
          <p:nvPr/>
        </p:nvSpPr>
        <p:spPr>
          <a:xfrm>
            <a:off x="5662101" y="4654341"/>
            <a:ext cx="1474227" cy="781945"/>
          </a:xfrm>
          <a:prstGeom prst="rect">
            <a:avLst/>
          </a:prstGeom>
          <a:noFill/>
        </p:spPr>
        <p:txBody>
          <a:bodyPr wrap="square" rtlCol="0">
            <a:spAutoFit/>
          </a:bodyPr>
          <a:lstStyle/>
          <a:p>
            <a:pPr>
              <a:lnSpc>
                <a:spcPct val="120000"/>
              </a:lnSpc>
            </a:pPr>
            <a:r>
              <a:rPr lang="zh-CN" altLang="en-US" sz="2000" dirty="0">
                <a:latin typeface="黑体" panose="02010609060101010101" pitchFamily="49" charset="-122"/>
                <a:ea typeface="黑体" panose="02010609060101010101" pitchFamily="49" charset="-122"/>
              </a:rPr>
              <a:t>电化学发光核酸传感器</a:t>
            </a:r>
            <a:endParaRPr lang="zh-CN" altLang="en-US" sz="2000" b="1" dirty="0">
              <a:latin typeface="黑体" panose="02010609060101010101" pitchFamily="49" charset="-122"/>
              <a:ea typeface="黑体" panose="02010609060101010101" pitchFamily="49" charset="-122"/>
            </a:endParaRPr>
          </a:p>
        </p:txBody>
      </p:sp>
      <p:sp>
        <p:nvSpPr>
          <p:cNvPr id="24" name="矩形 23"/>
          <p:cNvSpPr/>
          <p:nvPr/>
        </p:nvSpPr>
        <p:spPr>
          <a:xfrm>
            <a:off x="-1" y="6792432"/>
            <a:ext cx="6533685" cy="645160"/>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400" b="1" dirty="0">
                <a:solidFill>
                  <a:schemeClr val="accent5"/>
                </a:solidFill>
                <a:latin typeface="Times New Roman" panose="02020603050405020304" pitchFamily="18" charset="0"/>
                <a:ea typeface="黑体" panose="02010609060101010101" pitchFamily="49" charset="-122"/>
              </a:rPr>
              <a:t>分子荧光光谱</a:t>
            </a:r>
            <a:endParaRPr lang="zh-CN" altLang="en-US" sz="2400" b="1" dirty="0">
              <a:solidFill>
                <a:schemeClr val="accent5"/>
              </a:solidFill>
              <a:latin typeface="Times New Roman" panose="02020603050405020304" pitchFamily="18" charset="0"/>
              <a:ea typeface="黑体" panose="02010609060101010101" pitchFamily="49" charset="-122"/>
            </a:endParaRPr>
          </a:p>
        </p:txBody>
      </p:sp>
      <p:pic>
        <p:nvPicPr>
          <p:cNvPr id="2" name="图片 1"/>
          <p:cNvPicPr>
            <a:picLocks noChangeAspect="1"/>
          </p:cNvPicPr>
          <p:nvPr>
            <p:custDataLst>
              <p:tags r:id="rId3"/>
            </p:custDataLst>
          </p:nvPr>
        </p:nvPicPr>
        <p:blipFill>
          <a:blip r:embed="rId4"/>
          <a:stretch>
            <a:fillRect/>
          </a:stretch>
        </p:blipFill>
        <p:spPr>
          <a:xfrm>
            <a:off x="1428750" y="7396480"/>
            <a:ext cx="4877435" cy="32950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782900"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团队负责人</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164580" y="895350"/>
            <a:ext cx="1099185" cy="460375"/>
          </a:xfrm>
          <a:prstGeom prst="rect">
            <a:avLst/>
          </a:prstGeom>
          <a:noFill/>
        </p:spPr>
        <p:txBody>
          <a:bodyPr wrap="none" rtlCol="0">
            <a:spAutoFit/>
          </a:bodyPr>
          <a:lstStyle/>
          <a:p>
            <a:r>
              <a:rPr lang="zh-CN" altLang="en-US" sz="2400" b="1" dirty="0">
                <a:latin typeface="华文楷体" panose="02010600040101010101" pitchFamily="2" charset="-122"/>
                <a:ea typeface="华文楷体" panose="02010600040101010101" pitchFamily="2" charset="-122"/>
              </a:rPr>
              <a:t>熊小莉</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647669"/>
            <a:ext cx="7075012" cy="8016875"/>
          </a:xfrm>
          <a:prstGeom prst="rect">
            <a:avLst/>
          </a:prstGeom>
          <a:noFill/>
        </p:spPr>
        <p:txBody>
          <a:bodyPr wrap="square" rtlCol="0">
            <a:spAutoFit/>
          </a:bodyPr>
          <a:lstStyle/>
          <a:p>
            <a:pPr>
              <a:lnSpc>
                <a:spcPts val="21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gn="just">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中国化学会会员，四川省分析测试学会光谱专委会委员。主要承担本科化学专业</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仪器分析</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分析化学</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仪器分析实验</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等相关理论和实验课程的教学工作。主研了多项国家自然科学基金、国家科技支撑计划项目，主持了多项四川省科技厅面上重点项目等省级科研课题。在</a:t>
            </a:r>
            <a:r>
              <a:rPr lang="en-US" altLang="zh-CN" sz="1400" dirty="0" err="1">
                <a:solidFill>
                  <a:srgbClr val="000000"/>
                </a:solidFill>
                <a:effectLst/>
                <a:latin typeface="Times New Roman" panose="02020603050405020304" pitchFamily="18" charset="0"/>
                <a:ea typeface="宋体" panose="02010600030101010101" pitchFamily="2" charset="-122"/>
              </a:rPr>
              <a:t>Adv. Mater</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Nano. Res.</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 Chem. </a:t>
            </a:r>
            <a:r>
              <a:rPr lang="en-US" altLang="zh-CN" sz="1400" dirty="0" err="1">
                <a:solidFill>
                  <a:srgbClr val="000000"/>
                </a:solidFill>
                <a:effectLst/>
                <a:latin typeface="Times New Roman" panose="02020603050405020304" pitchFamily="18" charset="0"/>
                <a:ea typeface="宋体" panose="02010600030101010101" pitchFamily="2" charset="-122"/>
              </a:rPr>
              <a:t>Commun</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Sensor. </a:t>
            </a:r>
            <a:r>
              <a:rPr lang="en-US" altLang="zh-CN" sz="1400" dirty="0" err="1">
                <a:solidFill>
                  <a:srgbClr val="000000"/>
                </a:solidFill>
                <a:effectLst/>
                <a:latin typeface="Times New Roman" panose="02020603050405020304" pitchFamily="18" charset="0"/>
                <a:ea typeface="宋体" panose="02010600030101010101" pitchFamily="2" charset="-122"/>
              </a:rPr>
              <a:t>Actuat.B-Chem.</a:t>
            </a:r>
            <a:r>
              <a:rPr lang="zh-CN" altLang="en-US" sz="1400" dirty="0" err="1">
                <a:solidFill>
                  <a:srgbClr val="000000"/>
                </a:solidFill>
                <a:effectLst/>
                <a:latin typeface="Times New Roman" panose="02020603050405020304" pitchFamily="18" charset="0"/>
                <a:ea typeface="宋体" panose="02010600030101010101" pitchFamily="2" charset="-122"/>
              </a:rPr>
              <a:t>、</a:t>
            </a:r>
            <a:r>
              <a:rPr lang="en-US" altLang="zh-CN" sz="1400" dirty="0" err="1">
                <a:solidFill>
                  <a:srgbClr val="000000"/>
                </a:solidFill>
                <a:effectLst/>
                <a:latin typeface="Times New Roman" panose="02020603050405020304" pitchFamily="18" charset="0"/>
                <a:ea typeface="宋体" panose="02010600030101010101" pitchFamily="2" charset="-122"/>
              </a:rPr>
              <a:t> Nanoscale</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 </a:t>
            </a:r>
            <a:r>
              <a:rPr lang="en-US" altLang="zh-CN" sz="1400" dirty="0" err="1">
                <a:solidFill>
                  <a:srgbClr val="000000"/>
                </a:solidFill>
                <a:effectLst/>
                <a:latin typeface="Times New Roman" panose="02020603050405020304" pitchFamily="18" charset="0"/>
                <a:ea typeface="宋体" panose="02010600030101010101" pitchFamily="2" charset="-122"/>
              </a:rPr>
              <a:t>Electrochem</a:t>
            </a:r>
            <a:r>
              <a:rPr lang="en-US" altLang="zh-CN" sz="1400" dirty="0">
                <a:solidFill>
                  <a:srgbClr val="000000"/>
                </a:solidFill>
                <a:effectLst/>
                <a:latin typeface="Times New Roman" panose="02020603050405020304" pitchFamily="18" charset="0"/>
                <a:ea typeface="宋体" panose="02010600030101010101" pitchFamily="2" charset="-122"/>
              </a:rPr>
              <a:t>. </a:t>
            </a:r>
            <a:r>
              <a:rPr lang="en-US" altLang="zh-CN" sz="1400" dirty="0" err="1">
                <a:solidFill>
                  <a:srgbClr val="000000"/>
                </a:solidFill>
                <a:effectLst/>
                <a:latin typeface="Times New Roman" panose="02020603050405020304" pitchFamily="18" charset="0"/>
                <a:ea typeface="宋体" panose="02010600030101010101" pitchFamily="2" charset="-122"/>
              </a:rPr>
              <a:t>Commun</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 </a:t>
            </a:r>
            <a:r>
              <a:rPr lang="en-US" altLang="zh-CN" sz="1400" dirty="0" err="1">
                <a:solidFill>
                  <a:srgbClr val="000000"/>
                </a:solidFill>
                <a:effectLst/>
                <a:latin typeface="Times New Roman" panose="02020603050405020304" pitchFamily="18" charset="0"/>
                <a:ea typeface="宋体" panose="02010600030101010101" pitchFamily="2" charset="-122"/>
              </a:rPr>
              <a:t>Electrochim</a:t>
            </a:r>
            <a:r>
              <a:rPr lang="en-US" altLang="zh-CN" sz="1400" dirty="0">
                <a:solidFill>
                  <a:srgbClr val="000000"/>
                </a:solidFill>
                <a:effectLst/>
                <a:latin typeface="Times New Roman" panose="02020603050405020304" pitchFamily="18" charset="0"/>
                <a:ea typeface="宋体" panose="02010600030101010101" pitchFamily="2" charset="-122"/>
              </a:rPr>
              <a:t>. Acta.</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 Food Chem.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 Anal. Chim. Acta</a:t>
            </a:r>
            <a:r>
              <a:rPr lang="zh-CN" altLang="zh-CN"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Analyst</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err="1">
                <a:solidFill>
                  <a:srgbClr val="000000"/>
                </a:solidFill>
                <a:effectLst/>
                <a:latin typeface="Times New Roman" panose="02020603050405020304" pitchFamily="18" charset="0"/>
                <a:ea typeface="宋体" panose="02010600030101010101" pitchFamily="2" charset="-122"/>
              </a:rPr>
              <a:t>Talanta</a:t>
            </a:r>
            <a:r>
              <a:rPr lang="zh-CN" altLang="zh-CN" sz="1400" dirty="0" err="1">
                <a:solidFill>
                  <a:srgbClr val="000000"/>
                </a:solidFill>
                <a:effectLst/>
                <a:latin typeface="Times New Roman" panose="02020603050405020304" pitchFamily="18" charset="0"/>
                <a:ea typeface="宋体" panose="02010600030101010101" pitchFamily="2" charset="-122"/>
              </a:rPr>
              <a:t>、</a:t>
            </a:r>
            <a:r>
              <a:rPr lang="en-US" altLang="zh-CN" sz="1400" dirty="0" err="1">
                <a:solidFill>
                  <a:srgbClr val="000000"/>
                </a:solidFill>
                <a:effectLst/>
                <a:latin typeface="Times New Roman" panose="02020603050405020304" pitchFamily="18" charset="0"/>
                <a:ea typeface="宋体" panose="02010600030101010101" pitchFamily="2" charset="-122"/>
                <a:sym typeface="+mn-ea"/>
              </a:rPr>
              <a:t>Microchem</a:t>
            </a:r>
            <a:r>
              <a:rPr lang="en-US" altLang="zh-CN" sz="1400" dirty="0">
                <a:solidFill>
                  <a:srgbClr val="000000"/>
                </a:solidFill>
                <a:effectLst/>
                <a:latin typeface="Times New Roman" panose="02020603050405020304" pitchFamily="18" charset="0"/>
                <a:ea typeface="宋体" panose="02010600030101010101" pitchFamily="2" charset="-122"/>
                <a:sym typeface="+mn-ea"/>
              </a:rPr>
              <a:t>. J.</a:t>
            </a:r>
            <a:r>
              <a:rPr lang="zh-CN" altLang="en-US" sz="1400" dirty="0">
                <a:solidFill>
                  <a:srgbClr val="000000"/>
                </a:solidFill>
                <a:effectLst/>
                <a:latin typeface="Times New Roman" panose="02020603050405020304" pitchFamily="18" charset="0"/>
                <a:ea typeface="宋体" panose="02010600030101010101" pitchFamily="2" charset="-122"/>
              </a:rPr>
              <a:t>等期刊发表</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论文</a:t>
            </a:r>
            <a:r>
              <a:rPr lang="en-US" altLang="zh-CN" sz="1400" dirty="0">
                <a:solidFill>
                  <a:srgbClr val="000000"/>
                </a:solidFill>
                <a:effectLst/>
                <a:latin typeface="Times New Roman" panose="02020603050405020304" pitchFamily="18" charset="0"/>
                <a:ea typeface="宋体" panose="02010600030101010101" pitchFamily="2" charset="-122"/>
              </a:rPr>
              <a:t>80</a:t>
            </a:r>
            <a:r>
              <a:rPr lang="zh-CN" altLang="en-US" sz="1400" dirty="0">
                <a:solidFill>
                  <a:srgbClr val="000000"/>
                </a:solidFill>
                <a:effectLst/>
                <a:latin typeface="Times New Roman" panose="02020603050405020304" pitchFamily="18" charset="0"/>
                <a:ea typeface="宋体" panose="02010600030101010101" pitchFamily="2" charset="-122"/>
              </a:rPr>
              <a:t>余篇，</a:t>
            </a:r>
            <a:r>
              <a:rPr lang="en-US" altLang="zh-CN" sz="1400" dirty="0">
                <a:solidFill>
                  <a:srgbClr val="000000"/>
                </a:solidFill>
                <a:effectLst/>
                <a:latin typeface="Times New Roman" panose="02020603050405020304" pitchFamily="18" charset="0"/>
                <a:ea typeface="宋体" panose="02010600030101010101" pitchFamily="2" charset="-122"/>
              </a:rPr>
              <a:t>ESI</a:t>
            </a:r>
            <a:r>
              <a:rPr lang="zh-CN" altLang="en-US" sz="1400" dirty="0">
                <a:solidFill>
                  <a:srgbClr val="000000"/>
                </a:solidFill>
                <a:effectLst/>
                <a:latin typeface="Times New Roman" panose="02020603050405020304" pitchFamily="18" charset="0"/>
                <a:ea typeface="宋体" panose="02010600030101010101" pitchFamily="2" charset="-122"/>
              </a:rPr>
              <a:t>收录论文</a:t>
            </a:r>
            <a:r>
              <a:rPr lang="en-US" altLang="zh-CN" sz="1400" dirty="0">
                <a:solidFill>
                  <a:srgbClr val="000000"/>
                </a:solidFill>
                <a:effectLst/>
                <a:latin typeface="Times New Roman" panose="02020603050405020304" pitchFamily="18" charset="0"/>
                <a:ea typeface="宋体" panose="02010600030101010101" pitchFamily="2" charset="-122"/>
              </a:rPr>
              <a:t>7</a:t>
            </a:r>
            <a:r>
              <a:rPr lang="zh-CN" altLang="en-US" sz="1400" dirty="0">
                <a:solidFill>
                  <a:srgbClr val="000000"/>
                </a:solidFill>
                <a:effectLst/>
                <a:latin typeface="Times New Roman" panose="02020603050405020304" pitchFamily="18" charset="0"/>
                <a:ea typeface="宋体" panose="02010600030101010101" pitchFamily="2" charset="-122"/>
              </a:rPr>
              <a:t>篇，</a:t>
            </a:r>
            <a:r>
              <a:rPr lang="en-US" altLang="zh-CN" sz="1400" dirty="0">
                <a:solidFill>
                  <a:srgbClr val="000000"/>
                </a:solidFill>
                <a:effectLst/>
                <a:latin typeface="Times New Roman" panose="02020603050405020304" pitchFamily="18" charset="0"/>
                <a:ea typeface="宋体" panose="02010600030101010101" pitchFamily="2" charset="-122"/>
                <a:sym typeface="+mn-ea"/>
              </a:rPr>
              <a:t>J. </a:t>
            </a:r>
            <a:r>
              <a:rPr lang="en-US" altLang="zh-CN" sz="1400" dirty="0" err="1">
                <a:solidFill>
                  <a:srgbClr val="000000"/>
                </a:solidFill>
                <a:effectLst/>
                <a:latin typeface="Times New Roman" panose="02020603050405020304" pitchFamily="18" charset="0"/>
                <a:ea typeface="宋体" panose="02010600030101010101" pitchFamily="2" charset="-122"/>
                <a:sym typeface="+mn-ea"/>
              </a:rPr>
              <a:t>Electroanal</a:t>
            </a:r>
            <a:r>
              <a:rPr lang="en-US" altLang="zh-CN" sz="1400" dirty="0">
                <a:solidFill>
                  <a:srgbClr val="000000"/>
                </a:solidFill>
                <a:effectLst/>
                <a:latin typeface="Times New Roman" panose="02020603050405020304" pitchFamily="18" charset="0"/>
                <a:ea typeface="宋体" panose="02010600030101010101" pitchFamily="2" charset="-122"/>
                <a:sym typeface="+mn-ea"/>
              </a:rPr>
              <a:t>. Chem</a:t>
            </a:r>
            <a:r>
              <a:rPr lang="zh-CN" altLang="en-US" sz="1400" dirty="0">
                <a:solidFill>
                  <a:srgbClr val="000000"/>
                </a:solidFill>
                <a:effectLst/>
                <a:latin typeface="Times New Roman" panose="02020603050405020304" pitchFamily="18" charset="0"/>
                <a:ea typeface="宋体" panose="02010600030101010101" pitchFamily="2" charset="-122"/>
                <a:sym typeface="+mn-ea"/>
              </a:rPr>
              <a:t>等多本</a:t>
            </a:r>
            <a:r>
              <a:rPr lang="en-US" altLang="zh-CN" sz="1400" dirty="0">
                <a:solidFill>
                  <a:srgbClr val="000000"/>
                </a:solidFill>
                <a:effectLst/>
                <a:latin typeface="Times New Roman" panose="02020603050405020304" pitchFamily="18" charset="0"/>
                <a:ea typeface="宋体" panose="02010600030101010101" pitchFamily="2" charset="-122"/>
                <a:sym typeface="+mn-ea"/>
              </a:rPr>
              <a:t>SCI</a:t>
            </a:r>
            <a:r>
              <a:rPr lang="zh-CN" altLang="zh-CN" sz="1400" dirty="0">
                <a:solidFill>
                  <a:srgbClr val="000000"/>
                </a:solidFill>
                <a:effectLst/>
                <a:latin typeface="Times New Roman" panose="02020603050405020304" pitchFamily="18" charset="0"/>
                <a:ea typeface="宋体" panose="02010600030101010101" pitchFamily="2" charset="-122"/>
                <a:sym typeface="+mn-ea"/>
              </a:rPr>
              <a:t>期刊</a:t>
            </a:r>
            <a:r>
              <a:rPr lang="zh-CN" altLang="en-US" sz="1400" dirty="0">
                <a:solidFill>
                  <a:srgbClr val="000000"/>
                </a:solidFill>
                <a:effectLst/>
                <a:latin typeface="Times New Roman" panose="02020603050405020304" pitchFamily="18" charset="0"/>
                <a:ea typeface="宋体" panose="02010600030101010101" pitchFamily="2" charset="-122"/>
                <a:sym typeface="+mn-ea"/>
              </a:rPr>
              <a:t>国际审稿人</a:t>
            </a:r>
            <a:r>
              <a:rPr lang="zh-CN" altLang="en-US" sz="1400" dirty="0">
                <a:solidFill>
                  <a:srgbClr val="000000"/>
                </a:solidFill>
                <a:effectLst/>
                <a:latin typeface="Times New Roman" panose="02020603050405020304" pitchFamily="18" charset="0"/>
                <a:ea typeface="宋体" panose="02010600030101010101" pitchFamily="2" charset="-122"/>
              </a:rPr>
              <a:t>。目前主要研究方向为</a:t>
            </a:r>
            <a:r>
              <a:rPr lang="zh-CN" altLang="en-US" sz="1400" dirty="0">
                <a:solidFill>
                  <a:srgbClr val="000000"/>
                </a:solidFill>
                <a:effectLst/>
                <a:latin typeface="Times New Roman" panose="02020603050405020304" pitchFamily="18" charset="0"/>
                <a:ea typeface="宋体" panose="02010600030101010101" pitchFamily="2" charset="-122"/>
                <a:sym typeface="+mn-ea"/>
              </a:rPr>
              <a:t>电化学生物传感新方法、</a:t>
            </a:r>
            <a:r>
              <a:rPr lang="zh-CN" altLang="en-US" sz="1400" dirty="0">
                <a:solidFill>
                  <a:srgbClr val="000000"/>
                </a:solidFill>
                <a:effectLst/>
                <a:latin typeface="Times New Roman" panose="02020603050405020304" pitchFamily="18" charset="0"/>
                <a:ea typeface="宋体" panose="02010600030101010101" pitchFamily="2" charset="-122"/>
              </a:rPr>
              <a:t>新型电催化纳米材料的制备与应用研究。</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ts val="2100"/>
              </a:lnSpc>
            </a:pPr>
            <a:r>
              <a:rPr lang="en-US" altLang="zh-CN" sz="1400" dirty="0">
                <a:solidFill>
                  <a:srgbClr val="000000"/>
                </a:solidFill>
                <a:effectLst/>
                <a:latin typeface="Times New Roman" panose="02020603050405020304" pitchFamily="18" charset="0"/>
                <a:ea typeface="宋体" panose="02010600030101010101" pitchFamily="2" charset="-122"/>
              </a:rPr>
              <a:t>    2019/12-</a:t>
            </a:r>
            <a:r>
              <a:rPr lang="zh-CN" altLang="en-US" sz="1400" dirty="0">
                <a:solidFill>
                  <a:srgbClr val="000000"/>
                </a:solidFill>
                <a:effectLst/>
                <a:latin typeface="Times New Roman" panose="02020603050405020304" pitchFamily="18" charset="0"/>
                <a:ea typeface="宋体" panose="02010600030101010101" pitchFamily="2" charset="-122"/>
              </a:rPr>
              <a:t>至今，       四川师范大学，化学与材料科学学院， 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2018/07-2019/06      </a:t>
            </a:r>
            <a:r>
              <a:rPr lang="zh-CN" altLang="en-US" sz="1400" dirty="0">
                <a:solidFill>
                  <a:srgbClr val="000000"/>
                </a:solidFill>
                <a:effectLst/>
                <a:latin typeface="Times New Roman" panose="02020603050405020304" pitchFamily="18" charset="0"/>
                <a:ea typeface="宋体" panose="02010600030101010101" pitchFamily="2" charset="-122"/>
              </a:rPr>
              <a:t>电子科技大学访问学者</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2011/07-2019/12      </a:t>
            </a:r>
            <a:r>
              <a:rPr lang="zh-CN" altLang="en-US" sz="1400" dirty="0">
                <a:solidFill>
                  <a:srgbClr val="000000"/>
                </a:solidFill>
                <a:effectLst/>
                <a:latin typeface="Times New Roman" panose="02020603050405020304" pitchFamily="18" charset="0"/>
                <a:ea typeface="宋体" panose="02010600030101010101" pitchFamily="2" charset="-122"/>
              </a:rPr>
              <a:t>四川师范大学，化学与材料科学学院， 副教授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2007/12-2011/06</a:t>
            </a:r>
            <a:r>
              <a:rPr lang="zh-CN" altLang="en-US" sz="1400" dirty="0">
                <a:solidFill>
                  <a:srgbClr val="000000"/>
                </a:solidFill>
                <a:effectLst/>
                <a:latin typeface="Times New Roman" panose="02020603050405020304" pitchFamily="18" charset="0"/>
                <a:ea typeface="宋体" panose="02010600030101010101" pitchFamily="2" charset="-122"/>
              </a:rPr>
              <a:t>，  西南科技大学，材料科学与工程学院，副教授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2002/09-2005/06      </a:t>
            </a:r>
            <a:r>
              <a:rPr lang="zh-CN" altLang="en-US" sz="1400" dirty="0">
                <a:solidFill>
                  <a:srgbClr val="000000"/>
                </a:solidFill>
                <a:effectLst/>
                <a:latin typeface="Times New Roman" panose="02020603050405020304" pitchFamily="18" charset="0"/>
                <a:ea typeface="宋体" panose="02010600030101010101" pitchFamily="2" charset="-122"/>
              </a:rPr>
              <a:t>四川大学，应用化学专业，工学硕士学位</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1997/03-2007/12</a:t>
            </a:r>
            <a:r>
              <a:rPr lang="zh-CN" altLang="en-US" sz="1400" dirty="0">
                <a:solidFill>
                  <a:srgbClr val="000000"/>
                </a:solidFill>
                <a:effectLst/>
                <a:latin typeface="Times New Roman" panose="02020603050405020304" pitchFamily="18" charset="0"/>
                <a:ea typeface="宋体" panose="02010600030101010101" pitchFamily="2" charset="-122"/>
              </a:rPr>
              <a:t>，  西南科技大学，材料科学与工程学院，讲师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1994/07-1997/02</a:t>
            </a:r>
            <a:r>
              <a:rPr lang="zh-CN" altLang="en-US" sz="1400" dirty="0">
                <a:solidFill>
                  <a:srgbClr val="000000"/>
                </a:solidFill>
                <a:effectLst/>
                <a:latin typeface="Times New Roman" panose="02020603050405020304" pitchFamily="18" charset="0"/>
                <a:ea typeface="宋体" panose="02010600030101010101" pitchFamily="2" charset="-122"/>
              </a:rPr>
              <a:t>， 绵阳五洲电源厂，技术员</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100"/>
              </a:lnSpc>
            </a:pPr>
            <a:r>
              <a:rPr lang="zh-CN" altLang="en-US" sz="1400" dirty="0">
                <a:solidFill>
                  <a:srgbClr val="000000"/>
                </a:solidFill>
                <a:effectLst/>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1990/09-1994/06     </a:t>
            </a:r>
            <a:r>
              <a:rPr lang="zh-CN" altLang="en-US" sz="1400" dirty="0">
                <a:solidFill>
                  <a:srgbClr val="000000"/>
                </a:solidFill>
                <a:effectLst/>
                <a:latin typeface="Times New Roman" panose="02020603050405020304" pitchFamily="18" charset="0"/>
                <a:ea typeface="宋体" panose="02010600030101010101" pitchFamily="2" charset="-122"/>
              </a:rPr>
              <a:t>四川轻化工学院，工业分析专业，工学学士学位 </a:t>
            </a:r>
            <a:endParaRPr lang="en-US" altLang="zh-CN" sz="1200" dirty="0">
              <a:solidFill>
                <a:srgbClr val="000000"/>
              </a:solidFill>
              <a:effectLst/>
              <a:latin typeface="Times New Roman" panose="02020603050405020304" pitchFamily="18" charset="0"/>
              <a:ea typeface="宋体" panose="02010600030101010101" pitchFamily="2" charset="-122"/>
            </a:endParaRPr>
          </a:p>
          <a:p>
            <a:pPr>
              <a:lnSpc>
                <a:spcPts val="21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lvl="0" indent="-342900" algn="just">
              <a:lnSpc>
                <a:spcPts val="2100"/>
              </a:lnSpc>
              <a:spcAft>
                <a:spcPts val="0"/>
              </a:spcAft>
              <a:buFont typeface="Times New Roman" panose="02020603050405020304" pitchFamily="18" charset="0"/>
              <a:buAutoNum type="arabicPeriod"/>
            </a:pP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S. Y. </a:t>
            </a:r>
            <a:r>
              <a:rPr lang="en-US" altLang="zh-CN" sz="1400" dirty="0" err="1">
                <a:effectLst/>
                <a:latin typeface="Times New Roman" panose="02020603050405020304" pitchFamily="18" charset="0"/>
                <a:ea typeface="仿宋" panose="02010609060101010101" pitchFamily="49" charset="-122"/>
                <a:cs typeface="Times New Roman" panose="02020603050405020304" pitchFamily="18" charset="0"/>
                <a:sym typeface="+mn-ea"/>
              </a:rPr>
              <a:t>Mou</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T. W., Wu, J. F.,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Xie</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 et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al., </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X .X., </a:t>
            </a:r>
            <a:r>
              <a:rPr lang="en-US" altLang="zh-CN" sz="1400" b="1" u="sng" dirty="0" err="1">
                <a:effectLst/>
                <a:latin typeface="Times New Roman" panose="02020603050405020304" pitchFamily="18" charset="0"/>
                <a:ea typeface="仿宋" panose="02010609060101010101" pitchFamily="49" charset="-122"/>
                <a:cs typeface="Times New Roman" panose="02020603050405020304" pitchFamily="18" charset="0"/>
                <a:sym typeface="+mn-ea"/>
              </a:rPr>
              <a:t>Xiong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.,B., Tang, X. P., Xu*, </a:t>
            </a:r>
            <a:r>
              <a:rPr lang="en-US" altLang="zh-CN" sz="1400" i="1" dirty="0">
                <a:effectLst/>
                <a:latin typeface="Times New Roman" panose="02020603050405020304" pitchFamily="18" charset="0"/>
                <a:ea typeface="仿宋" panose="02010609060101010101" pitchFamily="49" charset="-122"/>
                <a:cs typeface="Times New Roman" panose="02020603050405020304" pitchFamily="18" charset="0"/>
                <a:sym typeface="+mn-ea"/>
              </a:rPr>
              <a:t>Adv. Mater.</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2019, 31, 1903499.</a:t>
            </a:r>
            <a:endPar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100"/>
              </a:lnSpc>
              <a:spcAft>
                <a:spcPts val="0"/>
              </a:spcAft>
              <a:buFont typeface="Times New Roman" panose="02020603050405020304" pitchFamily="18" charset="0"/>
              <a:buAutoNum type="arabicPeriod"/>
            </a:pP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S .Y. </a:t>
            </a:r>
            <a:r>
              <a:rPr lang="en-US" altLang="zh-CN" sz="1400" dirty="0" err="1">
                <a:effectLst/>
                <a:latin typeface="Times New Roman" panose="02020603050405020304" pitchFamily="18" charset="0"/>
                <a:ea typeface="仿宋" panose="02010609060101010101" pitchFamily="49" charset="-122"/>
                <a:cs typeface="Times New Roman" panose="02020603050405020304" pitchFamily="18" charset="0"/>
                <a:sym typeface="+mn-ea"/>
              </a:rPr>
              <a:t>Mou</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Y. H. Li, L. C. Yue, J. Liang*, Y. L. Luo*, </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et al.</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X. X., </a:t>
            </a:r>
            <a:r>
              <a:rPr lang="en-US" altLang="zh-CN" sz="1400" b="1" u="sng" dirty="0" err="1">
                <a:effectLst/>
                <a:latin typeface="Times New Roman" panose="02020603050405020304" pitchFamily="18" charset="0"/>
                <a:ea typeface="仿宋" panose="02010609060101010101" pitchFamily="49" charset="-122"/>
                <a:cs typeface="Times New Roman" panose="02020603050405020304" pitchFamily="18" charset="0"/>
                <a:sym typeface="+mn-ea"/>
              </a:rPr>
              <a:t>Xiong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X. P., Xu*,  </a:t>
            </a:r>
            <a:r>
              <a:rPr lang="en-US" altLang="zh-CN" sz="1400" i="1" dirty="0">
                <a:effectLst/>
                <a:latin typeface="Times New Roman" panose="02020603050405020304" pitchFamily="18" charset="0"/>
                <a:ea typeface="仿宋" panose="02010609060101010101" pitchFamily="49" charset="-122"/>
                <a:cs typeface="Times New Roman" panose="02020603050405020304" pitchFamily="18" charset="0"/>
                <a:sym typeface="+mn-ea"/>
              </a:rPr>
              <a:t>Nano. Res.</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2021,14, 2831–2836. </a:t>
            </a:r>
            <a:endPar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endParaRPr>
          </a:p>
          <a:p>
            <a:pPr marL="342900" lvl="0" indent="-342900">
              <a:lnSpc>
                <a:spcPts val="21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X.</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Tang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Y.Zhang., J.Y.Wu.,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et al.</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Z.R., Zou*, </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X. X., </a:t>
            </a:r>
            <a:r>
              <a:rPr lang="en-US" altLang="zh-CN" sz="1400" b="1" u="sng" dirty="0" err="1">
                <a:effectLst/>
                <a:latin typeface="Times New Roman" panose="02020603050405020304" pitchFamily="18" charset="0"/>
                <a:ea typeface="仿宋" panose="02010609060101010101" pitchFamily="49" charset="-122"/>
                <a:cs typeface="Times New Roman" panose="02020603050405020304" pitchFamily="18" charset="0"/>
                <a:sym typeface="+mn-ea"/>
              </a:rPr>
              <a:t>Xiong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Food </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Chem.,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2022, 393, 1333999.</a:t>
            </a:r>
            <a:endPar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nSpc>
                <a:spcPts val="21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Q. Y. Dong, C. S. Ling, S. Zhao, et al. Z. R. Zou</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b="1"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 X.,  </a:t>
            </a:r>
            <a:r>
              <a:rPr lang="en-US" altLang="zh-CN" sz="1400" b="1"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Food Chem.,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2023, 407, 135144.</a:t>
            </a:r>
            <a:endPar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nSpc>
                <a:spcPts val="21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J. Y. Wu</a:t>
            </a:r>
            <a:r>
              <a:rPr lang="en-US" altLang="zh-CN" sz="1400" b="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X.Tang, S. Zhao, </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Z. R.,Zou</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sym typeface="+mn-ea"/>
              </a:rPr>
              <a:t>*, </a:t>
            </a:r>
            <a:r>
              <a:rPr lang="en-US" altLang="zh-CN" sz="1400" b="1"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X. X.,  </a:t>
            </a:r>
            <a:r>
              <a:rPr lang="en-US" altLang="zh-CN" sz="1400" b="1"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Xiong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Food Chem.,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sym typeface="+mn-ea"/>
              </a:rPr>
              <a:t>2023,</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41</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4, 135755.</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a:t>
            </a:r>
            <a:endPar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6" name="文本框 5"/>
          <p:cNvSpPr txBox="1"/>
          <p:nvPr/>
        </p:nvSpPr>
        <p:spPr>
          <a:xfrm>
            <a:off x="2746519" y="1264554"/>
            <a:ext cx="3886200" cy="175323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职务：教授，博士研究生导师</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分析化学教研室主任</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办公地址：狮子山校区四教</a:t>
            </a:r>
            <a:r>
              <a:rPr lang="en-US" altLang="zh-CN" dirty="0">
                <a:latin typeface="黑体" panose="02010609060101010101" pitchFamily="49" charset="-122"/>
                <a:ea typeface="黑体" panose="02010609060101010101" pitchFamily="49" charset="-122"/>
              </a:rPr>
              <a:t>602</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cs typeface="Times New Roman" panose="02020603050405020304" pitchFamily="18" charset="0"/>
              </a:rPr>
              <a:t> xiongxiaoli2000@163.com</a:t>
            </a:r>
            <a:endParaRPr lang="zh-CN" altLang="en-US" dirty="0">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1"/>
          <a:stretch>
            <a:fillRect/>
          </a:stretch>
        </p:blipFill>
        <p:spPr>
          <a:xfrm>
            <a:off x="529590" y="773815"/>
            <a:ext cx="1260000" cy="17750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229350" y="895350"/>
            <a:ext cx="800219" cy="461665"/>
          </a:xfrm>
          <a:prstGeom prst="rect">
            <a:avLst/>
          </a:prstGeom>
          <a:noFill/>
        </p:spPr>
        <p:txBody>
          <a:bodyPr wrap="none" rtlCol="0">
            <a:spAutoFit/>
          </a:bodyPr>
          <a:lstStyle/>
          <a:p>
            <a:r>
              <a:rPr lang="zh-CN" altLang="en-US" sz="2400" b="1" dirty="0">
                <a:latin typeface="华文楷体" panose="02010600040101010101" pitchFamily="2" charset="-122"/>
                <a:ea typeface="华文楷体" panose="02010600040101010101" pitchFamily="2" charset="-122"/>
              </a:rPr>
              <a:t>黄科</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647669"/>
            <a:ext cx="7075012" cy="8375650"/>
          </a:xfrm>
          <a:prstGeom prst="rect">
            <a:avLst/>
          </a:prstGeom>
          <a:noFill/>
        </p:spPr>
        <p:txBody>
          <a:bodyPr wrap="square" rtlCol="0">
            <a:spAutoFit/>
          </a:bodyPr>
          <a:lstStyle/>
          <a:p>
            <a:pPr>
              <a:lnSpc>
                <a:spcPts val="22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nSpc>
                <a:spcPts val="2200"/>
              </a:lnSpc>
            </a:pPr>
            <a:r>
              <a:rPr lang="zh-CN" altLang="en-US" sz="1400" dirty="0">
                <a:solidFill>
                  <a:srgbClr val="000000"/>
                </a:solidFill>
                <a:latin typeface="Times New Roman" panose="02020603050405020304" pitchFamily="18" charset="0"/>
                <a:ea typeface="宋体" panose="02010600030101010101" pitchFamily="2" charset="-122"/>
              </a:rPr>
              <a:t>黄科</a:t>
            </a:r>
            <a:r>
              <a:rPr lang="zh-CN"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四川师范大学化学与材料科学学院教师</a:t>
            </a:r>
            <a:r>
              <a:rPr lang="zh-CN" altLang="zh-CN" sz="1400" dirty="0">
                <a:solidFill>
                  <a:srgbClr val="000000"/>
                </a:solidFill>
                <a:effectLst/>
                <a:latin typeface="Times New Roman" panose="02020603050405020304" pitchFamily="18" charset="0"/>
                <a:ea typeface="宋体" panose="02010600030101010101" pitchFamily="2" charset="-122"/>
              </a:rPr>
              <a:t>，教授级</a:t>
            </a:r>
            <a:r>
              <a:rPr lang="zh-CN" altLang="en-US" sz="1400" dirty="0">
                <a:solidFill>
                  <a:srgbClr val="000000"/>
                </a:solidFill>
                <a:effectLst/>
                <a:latin typeface="Times New Roman" panose="02020603050405020304" pitchFamily="18" charset="0"/>
                <a:ea typeface="宋体" panose="02010600030101010101" pitchFamily="2" charset="-122"/>
              </a:rPr>
              <a:t>高级实验师</a:t>
            </a:r>
            <a:r>
              <a:rPr lang="zh-CN" altLang="zh-CN" sz="1400" dirty="0">
                <a:solidFill>
                  <a:srgbClr val="000000"/>
                </a:solidFill>
                <a:effectLst/>
                <a:latin typeface="Times New Roman" panose="02020603050405020304" pitchFamily="18" charset="0"/>
                <a:ea typeface="宋体" panose="02010600030101010101" pitchFamily="2" charset="-122"/>
              </a:rPr>
              <a:t>、硕士生导师</a:t>
            </a:r>
            <a:r>
              <a:rPr lang="zh-CN" altLang="en-US" sz="1400" dirty="0">
                <a:solidFill>
                  <a:srgbClr val="000000"/>
                </a:solidFill>
                <a:effectLst/>
                <a:latin typeface="Times New Roman" panose="02020603050405020304" pitchFamily="18" charset="0"/>
                <a:ea typeface="宋体" panose="02010600030101010101" pitchFamily="2" charset="-122"/>
              </a:rPr>
              <a:t>。首届狮山杰出青年</a:t>
            </a:r>
            <a:r>
              <a:rPr lang="zh-CN" altLang="en-US" sz="1400" dirty="0">
                <a:solidFill>
                  <a:srgbClr val="000000"/>
                </a:solidFill>
                <a:latin typeface="Times New Roman" panose="02020603050405020304" pitchFamily="18" charset="0"/>
              </a:rPr>
              <a:t>学者，四川省光谱分析专委会副主任委员，</a:t>
            </a:r>
            <a:r>
              <a:rPr lang="zh-CN" altLang="en-US" sz="1400" dirty="0">
                <a:solidFill>
                  <a:srgbClr val="000000"/>
                </a:solidFill>
                <a:effectLst/>
                <a:latin typeface="Times New Roman" panose="02020603050405020304" pitchFamily="18" charset="0"/>
                <a:ea typeface="宋体" panose="02010600030101010101" pitchFamily="2" charset="-122"/>
              </a:rPr>
              <a:t>主持国家自然科学基金、四川省科技厅自然基金等多项科研项目</a:t>
            </a:r>
            <a:r>
              <a:rPr lang="zh-CN"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四川师范大学分析测试中心检验室主任，</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期刊</a:t>
            </a:r>
            <a:r>
              <a:rPr lang="en-US" altLang="zh-CN" sz="1400" dirty="0">
                <a:solidFill>
                  <a:srgbClr val="000000"/>
                </a:solidFill>
                <a:effectLst/>
                <a:latin typeface="Times New Roman" panose="02020603050405020304" pitchFamily="18" charset="0"/>
                <a:ea typeface="宋体" panose="02010600030101010101" pitchFamily="2" charset="-122"/>
              </a:rPr>
              <a:t>Atomic Spectroscopy</a:t>
            </a:r>
            <a:r>
              <a:rPr lang="zh-CN" altLang="en-US" sz="1400" dirty="0">
                <a:solidFill>
                  <a:srgbClr val="000000"/>
                </a:solidFill>
                <a:effectLst/>
                <a:latin typeface="Times New Roman" panose="02020603050405020304" pitchFamily="18" charset="0"/>
                <a:ea typeface="宋体" panose="02010600030101010101" pitchFamily="2" charset="-122"/>
              </a:rPr>
              <a:t>编委，</a:t>
            </a:r>
            <a:r>
              <a:rPr lang="en-US" altLang="zh-CN" sz="1400" dirty="0">
                <a:solidFill>
                  <a:srgbClr val="000000"/>
                </a:solidFill>
                <a:effectLst/>
                <a:latin typeface="Times New Roman" panose="02020603050405020304" pitchFamily="18" charset="0"/>
                <a:ea typeface="宋体" panose="02010600030101010101" pitchFamily="2" charset="-122"/>
              </a:rPr>
              <a:t>Anal Chem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Environ. Sci-Nano</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err="1">
                <a:solidFill>
                  <a:srgbClr val="000000"/>
                </a:solidFill>
                <a:effectLst/>
                <a:latin typeface="Times New Roman" panose="02020603050405020304" pitchFamily="18" charset="0"/>
                <a:ea typeface="宋体" panose="02010600030101010101" pitchFamily="2" charset="-122"/>
              </a:rPr>
              <a:t>Microchem</a:t>
            </a:r>
            <a:r>
              <a:rPr lang="en-US" altLang="zh-CN" sz="1400" dirty="0">
                <a:solidFill>
                  <a:srgbClr val="000000"/>
                </a:solidFill>
                <a:effectLst/>
                <a:latin typeface="Times New Roman" panose="02020603050405020304" pitchFamily="18" charset="0"/>
                <a:ea typeface="宋体" panose="02010600030101010101" pitchFamily="2" charset="-122"/>
              </a:rPr>
              <a:t>. J</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Anal Methods</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J. Anal. At. </a:t>
            </a:r>
            <a:r>
              <a:rPr lang="en-US" altLang="zh-CN" sz="1400" dirty="0" err="1">
                <a:solidFill>
                  <a:srgbClr val="000000"/>
                </a:solidFill>
                <a:effectLst/>
                <a:latin typeface="Times New Roman" panose="02020603050405020304" pitchFamily="18" charset="0"/>
                <a:ea typeface="宋体" panose="02010600030101010101" pitchFamily="2" charset="-122"/>
              </a:rPr>
              <a:t>Spectrom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J. </a:t>
            </a:r>
            <a:r>
              <a:rPr lang="en-US" altLang="zh-CN" sz="1400" dirty="0" err="1">
                <a:solidFill>
                  <a:srgbClr val="000000"/>
                </a:solidFill>
                <a:effectLst/>
                <a:latin typeface="Times New Roman" panose="02020603050405020304" pitchFamily="18" charset="0"/>
                <a:ea typeface="宋体" panose="02010600030101010101" pitchFamily="2" charset="-122"/>
              </a:rPr>
              <a:t>Electroanal</a:t>
            </a:r>
            <a:r>
              <a:rPr lang="en-US" altLang="zh-CN" sz="1400" dirty="0">
                <a:solidFill>
                  <a:srgbClr val="000000"/>
                </a:solidFill>
                <a:effectLst/>
                <a:latin typeface="Times New Roman" panose="02020603050405020304" pitchFamily="18" charset="0"/>
                <a:ea typeface="宋体" panose="02010600030101010101" pitchFamily="2" charset="-122"/>
              </a:rPr>
              <a:t>. Chem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Chin. Chem. Lett</a:t>
            </a:r>
            <a:r>
              <a:rPr lang="zh-CN" altLang="en-US" sz="1400" dirty="0">
                <a:solidFill>
                  <a:srgbClr val="000000"/>
                </a:solidFill>
                <a:effectLst/>
                <a:latin typeface="Times New Roman" panose="02020603050405020304" pitchFamily="18" charset="0"/>
                <a:ea typeface="宋体" panose="02010600030101010101" pitchFamily="2" charset="-122"/>
              </a:rPr>
              <a:t>等多本</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杂志国际审稿人。主要研究方向为光谱分析，近年在光谱</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质谱分析新方法、新技术等方向开展研究工作</a:t>
            </a:r>
            <a:r>
              <a:rPr lang="zh-CN" altLang="en-US" sz="1400" dirty="0">
                <a:solidFill>
                  <a:srgbClr val="000000"/>
                </a:solidFill>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在原子光谱</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质谱生物分析、疾病标志物即时分析等领域有着较为丰富的研究经验。发表</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等论文</a:t>
            </a:r>
            <a:r>
              <a:rPr lang="en-US" altLang="zh-CN" sz="1400" dirty="0">
                <a:solidFill>
                  <a:srgbClr val="000000"/>
                </a:solidFill>
                <a:effectLst/>
                <a:latin typeface="Times New Roman" panose="02020603050405020304" pitchFamily="18" charset="0"/>
                <a:ea typeface="宋体" panose="02010600030101010101" pitchFamily="2" charset="-122"/>
              </a:rPr>
              <a:t>70</a:t>
            </a:r>
            <a:r>
              <a:rPr lang="zh-CN" altLang="en-US" sz="1400" dirty="0">
                <a:solidFill>
                  <a:srgbClr val="000000"/>
                </a:solidFill>
                <a:effectLst/>
                <a:latin typeface="Times New Roman" panose="02020603050405020304" pitchFamily="18" charset="0"/>
                <a:ea typeface="宋体" panose="02010600030101010101" pitchFamily="2" charset="-122"/>
              </a:rPr>
              <a:t>余篇，其中以第一作者或通信作者发表</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论文</a:t>
            </a:r>
            <a:r>
              <a:rPr lang="en-US" altLang="zh-CN" sz="1400" dirty="0">
                <a:solidFill>
                  <a:srgbClr val="000000"/>
                </a:solidFill>
                <a:effectLst/>
                <a:latin typeface="Times New Roman" panose="02020603050405020304" pitchFamily="18" charset="0"/>
                <a:ea typeface="宋体" panose="02010600030101010101" pitchFamily="2" charset="-122"/>
              </a:rPr>
              <a:t>50</a:t>
            </a:r>
            <a:r>
              <a:rPr lang="zh-CN" altLang="en-US" sz="1400" dirty="0">
                <a:solidFill>
                  <a:srgbClr val="000000"/>
                </a:solidFill>
                <a:effectLst/>
                <a:latin typeface="Times New Roman" panose="02020603050405020304" pitchFamily="18" charset="0"/>
                <a:ea typeface="宋体" panose="02010600030101010101" pitchFamily="2" charset="-122"/>
              </a:rPr>
              <a:t>篇</a:t>
            </a:r>
            <a:r>
              <a:rPr lang="zh-CN"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教学方面</a:t>
            </a:r>
            <a:r>
              <a:rPr lang="zh-CN" altLang="en-US" sz="1400" dirty="0">
                <a:solidFill>
                  <a:srgbClr val="000000"/>
                </a:solidFill>
                <a:latin typeface="Times New Roman" panose="02020603050405020304" pitchFamily="18" charset="0"/>
                <a:ea typeface="宋体" panose="02010600030101010101" pitchFamily="2" charset="-122"/>
              </a:rPr>
              <a:t>主要从事研究生</a:t>
            </a:r>
            <a:r>
              <a:rPr lang="zh-CN" altLang="en-US" sz="1400" dirty="0">
                <a:solidFill>
                  <a:srgbClr val="000000"/>
                </a:solidFill>
                <a:effectLst/>
                <a:latin typeface="Times New Roman" panose="02020603050405020304" pitchFamily="18" charset="0"/>
                <a:ea typeface="宋体" panose="02010600030101010101" pitchFamily="2" charset="-122"/>
              </a:rPr>
              <a:t>教学工作。</a:t>
            </a:r>
            <a:endParaRPr lang="en-US" altLang="zh-CN" sz="1400" dirty="0">
              <a:solidFill>
                <a:srgbClr val="000000"/>
              </a:solidFill>
              <a:effectLst/>
              <a:latin typeface="Times New Roman" panose="02020603050405020304" pitchFamily="18" charset="0"/>
              <a:ea typeface="宋体" panose="02010600030101010101" pitchFamily="2" charset="-122"/>
            </a:endParaRPr>
          </a:p>
          <a:p>
            <a:pPr>
              <a:lnSpc>
                <a:spcPts val="22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ts val="2200"/>
              </a:lnSpc>
            </a:pPr>
            <a:r>
              <a:rPr lang="en-US" altLang="zh-CN" sz="1400" dirty="0">
                <a:solidFill>
                  <a:srgbClr val="000000"/>
                </a:solidFill>
                <a:effectLst/>
                <a:latin typeface="Times New Roman" panose="02020603050405020304" pitchFamily="18" charset="0"/>
                <a:ea typeface="宋体" panose="02010600030101010101" pitchFamily="2" charset="-122"/>
              </a:rPr>
              <a:t>2006.9-2010.6    </a:t>
            </a:r>
            <a:r>
              <a:rPr lang="zh-CN" altLang="en-US" sz="1400" dirty="0">
                <a:solidFill>
                  <a:srgbClr val="000000"/>
                </a:solidFill>
                <a:effectLst/>
                <a:latin typeface="Times New Roman" panose="02020603050405020304" pitchFamily="18" charset="0"/>
                <a:ea typeface="宋体" panose="02010600030101010101" pitchFamily="2" charset="-122"/>
              </a:rPr>
              <a:t>四川大学化学专业                                   学士学位</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200"/>
              </a:lnSpc>
            </a:pPr>
            <a:r>
              <a:rPr lang="en-US" altLang="zh-CN" sz="1400" dirty="0">
                <a:solidFill>
                  <a:srgbClr val="000000"/>
                </a:solidFill>
                <a:effectLst/>
                <a:latin typeface="Times New Roman" panose="02020603050405020304" pitchFamily="18" charset="0"/>
                <a:ea typeface="宋体" panose="02010600030101010101" pitchFamily="2" charset="-122"/>
              </a:rPr>
              <a:t>2010.9-2015.6    </a:t>
            </a:r>
            <a:r>
              <a:rPr lang="zh-CN" altLang="en-US" sz="1400" dirty="0">
                <a:solidFill>
                  <a:srgbClr val="000000"/>
                </a:solidFill>
                <a:effectLst/>
                <a:latin typeface="Times New Roman" panose="02020603050405020304" pitchFamily="18" charset="0"/>
                <a:ea typeface="宋体" panose="02010600030101010101" pitchFamily="2" charset="-122"/>
              </a:rPr>
              <a:t>四川大学分析化学专业（硕博连读）   </a:t>
            </a:r>
            <a:r>
              <a:rPr lang="zh-CN" altLang="en-US" sz="1400" dirty="0">
                <a:solidFill>
                  <a:srgbClr val="000000"/>
                </a:solidFill>
                <a:latin typeface="Times New Roman" panose="02020603050405020304" pitchFamily="18" charset="0"/>
              </a:rPr>
              <a:t>博士学位 （导师侯贤灯教授）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200"/>
              </a:lnSpc>
            </a:pPr>
            <a:r>
              <a:rPr lang="en-US" altLang="zh-CN" sz="1400" dirty="0">
                <a:solidFill>
                  <a:srgbClr val="000000"/>
                </a:solidFill>
                <a:effectLst/>
                <a:latin typeface="Times New Roman" panose="02020603050405020304" pitchFamily="18" charset="0"/>
                <a:ea typeface="宋体" panose="02010600030101010101" pitchFamily="2" charset="-122"/>
              </a:rPr>
              <a:t>2015.7</a:t>
            </a:r>
            <a:r>
              <a:rPr lang="zh-CN" altLang="en-US" sz="1400" dirty="0">
                <a:solidFill>
                  <a:srgbClr val="000000"/>
                </a:solidFill>
                <a:effectLst/>
                <a:latin typeface="Times New Roman" panose="02020603050405020304" pitchFamily="18" charset="0"/>
                <a:ea typeface="宋体" panose="02010600030101010101" pitchFamily="2" charset="-122"/>
              </a:rPr>
              <a:t>至今        四川师范大学化学与材料科学学院       专任教师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2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indent="-342900" algn="just">
              <a:lnSpc>
                <a:spcPts val="2200"/>
              </a:lnSpc>
              <a:buAutoNum type="arabicPeriod"/>
            </a:pPr>
            <a:r>
              <a:rPr lang="en-US" altLang="zh-CN" sz="1400" b="1" dirty="0">
                <a:solidFill>
                  <a:srgbClr val="000000"/>
                </a:solidFill>
                <a:effectLst/>
                <a:latin typeface="Times New Roman" panose="02020603050405020304" pitchFamily="18" charset="0"/>
                <a:ea typeface="宋体" panose="02010600030101010101" pitchFamily="2" charset="-122"/>
              </a:rPr>
              <a:t>Huang K</a:t>
            </a:r>
            <a:r>
              <a:rPr lang="en-US" altLang="zh-CN" sz="1400" dirty="0">
                <a:solidFill>
                  <a:srgbClr val="000000"/>
                </a:solidFill>
                <a:effectLst/>
                <a:latin typeface="Times New Roman" panose="02020603050405020304" pitchFamily="18" charset="0"/>
                <a:ea typeface="宋体" panose="02010600030101010101" pitchFamily="2" charset="-122"/>
              </a:rPr>
              <a:t>.; Xu K. L.; Tang J.; Yang L.; Zhou J. R.; Hou X. D*.; Zheng C. B*.,Anal. Chem. 2015, 87 (13), 6584-6591. </a:t>
            </a:r>
            <a:endParaRPr lang="en-US" altLang="zh-CN" sz="1400" dirty="0">
              <a:solidFill>
                <a:srgbClr val="000000"/>
              </a:solidFill>
              <a:effectLst/>
              <a:latin typeface="Times New Roman" panose="02020603050405020304" pitchFamily="18" charset="0"/>
              <a:ea typeface="宋体" panose="02010600030101010101" pitchFamily="2" charset="-122"/>
            </a:endParaRPr>
          </a:p>
          <a:p>
            <a:pPr marL="342900" indent="-342900" algn="just">
              <a:lnSpc>
                <a:spcPts val="2200"/>
              </a:lnSpc>
              <a:buAutoNum type="arabicPeriod"/>
            </a:pPr>
            <a:r>
              <a:rPr lang="en-US" altLang="zh-CN" sz="1400" b="1" dirty="0">
                <a:solidFill>
                  <a:srgbClr val="000000"/>
                </a:solidFill>
                <a:effectLst/>
                <a:latin typeface="Times New Roman" panose="02020603050405020304" pitchFamily="18" charset="0"/>
                <a:ea typeface="宋体" panose="02010600030101010101" pitchFamily="2" charset="-122"/>
              </a:rPr>
              <a:t>Huang K</a:t>
            </a:r>
            <a:r>
              <a:rPr lang="en-US" altLang="zh-CN" sz="1400" dirty="0">
                <a:solidFill>
                  <a:srgbClr val="000000"/>
                </a:solidFill>
                <a:effectLst/>
                <a:latin typeface="Times New Roman" panose="02020603050405020304" pitchFamily="18" charset="0"/>
                <a:ea typeface="宋体" panose="02010600030101010101" pitchFamily="2" charset="-122"/>
              </a:rPr>
              <a:t>.</a:t>
            </a:r>
            <a:r>
              <a:rPr lang="en-US" altLang="zh-CN" sz="1400" b="1" dirty="0">
                <a:solidFill>
                  <a:srgbClr val="000000"/>
                </a:solidFill>
                <a:effectLst/>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Xu K. L.; Zhu W.; Yang L.; Hou X. D*.; Zheng C. B*. Anal. Chem. 2016, 88 (1), 789-795.</a:t>
            </a:r>
            <a:endParaRPr lang="en-US" altLang="zh-CN" sz="1400" dirty="0">
              <a:solidFill>
                <a:srgbClr val="000000"/>
              </a:solidFill>
              <a:effectLst/>
              <a:latin typeface="Times New Roman" panose="02020603050405020304" pitchFamily="18" charset="0"/>
              <a:ea typeface="宋体" panose="02010600030101010101" pitchFamily="2" charset="-122"/>
            </a:endParaRPr>
          </a:p>
          <a:p>
            <a:pPr marL="342900" indent="-342900" algn="just">
              <a:lnSpc>
                <a:spcPts val="2200"/>
              </a:lnSpc>
              <a:buAutoNum type="arabicPeriod"/>
            </a:pPr>
            <a:r>
              <a:rPr lang="en-US" altLang="zh-CN" sz="1400" dirty="0">
                <a:solidFill>
                  <a:srgbClr val="000000"/>
                </a:solidFill>
                <a:effectLst/>
                <a:latin typeface="Times New Roman" panose="02020603050405020304" pitchFamily="18" charset="0"/>
                <a:ea typeface="宋体" panose="02010600030101010101" pitchFamily="2" charset="-122"/>
              </a:rPr>
              <a:t>Wang, X.;  Chen, X.;  Zhou, R. H.;  Hu, P. Y</a:t>
            </a:r>
            <a:r>
              <a:rPr lang="en-US" altLang="zh-CN" sz="1400" b="1" dirty="0">
                <a:solidFill>
                  <a:srgbClr val="000000"/>
                </a:solidFill>
                <a:effectLst/>
                <a:latin typeface="Times New Roman" panose="02020603050405020304" pitchFamily="18" charset="0"/>
                <a:ea typeface="宋体" panose="02010600030101010101" pitchFamily="2" charset="-122"/>
              </a:rPr>
              <a:t>.;  Huang, K</a:t>
            </a:r>
            <a:r>
              <a:rPr lang="en-US" altLang="zh-CN" sz="1400" dirty="0">
                <a:solidFill>
                  <a:srgbClr val="000000"/>
                </a:solidFill>
                <a:effectLst/>
                <a:latin typeface="Times New Roman" panose="02020603050405020304" pitchFamily="18" charset="0"/>
                <a:ea typeface="宋体" panose="02010600030101010101" pitchFamily="2" charset="-122"/>
              </a:rPr>
              <a:t>.*; Chen, P. P*</a:t>
            </a:r>
            <a:r>
              <a:rPr lang="en-US" altLang="zh-CN" sz="1400" dirty="0">
                <a:solidFill>
                  <a:srgbClr val="000000"/>
                </a:solidFill>
                <a:latin typeface="Times New Roman" panose="02020603050405020304" pitchFamily="18" charset="0"/>
                <a:ea typeface="宋体" panose="02010600030101010101" pitchFamily="2" charset="-122"/>
              </a:rPr>
              <a:t>.</a:t>
            </a:r>
            <a:r>
              <a:rPr lang="zh-CN" altLang="en-US" sz="1400" dirty="0">
                <a:solidFill>
                  <a:srgbClr val="000000"/>
                </a:solidFill>
                <a:latin typeface="Times New Roman" panose="02020603050405020304" pitchFamily="18" charset="0"/>
                <a:ea typeface="宋体" panose="02010600030101010101" pitchFamily="2" charset="-122"/>
              </a:rPr>
              <a:t> </a:t>
            </a:r>
            <a:r>
              <a:rPr lang="en-US" altLang="zh-CN" sz="1400" dirty="0">
                <a:solidFill>
                  <a:srgbClr val="000000"/>
                </a:solidFill>
                <a:effectLst/>
                <a:latin typeface="Times New Roman" panose="02020603050405020304" pitchFamily="18" charset="0"/>
                <a:ea typeface="宋体" panose="02010600030101010101" pitchFamily="2" charset="-122"/>
              </a:rPr>
              <a:t>Anal. Chem. 2021, 93 (8), 3889-3897.</a:t>
            </a:r>
            <a:endParaRPr lang="en-US" altLang="zh-CN" sz="1400" dirty="0">
              <a:solidFill>
                <a:srgbClr val="000000"/>
              </a:solidFill>
              <a:effectLst/>
              <a:latin typeface="Times New Roman" panose="02020603050405020304" pitchFamily="18" charset="0"/>
              <a:ea typeface="宋体" panose="02010600030101010101" pitchFamily="2" charset="-122"/>
            </a:endParaRPr>
          </a:p>
          <a:p>
            <a:pPr marL="342900" indent="-342900" algn="just">
              <a:lnSpc>
                <a:spcPts val="2200"/>
              </a:lnSpc>
              <a:buAutoNum type="arabicPeriod"/>
            </a:pPr>
            <a:r>
              <a:rPr lang="en-US" altLang="zh-CN" sz="1400" dirty="0">
                <a:solidFill>
                  <a:srgbClr val="000000"/>
                </a:solidFill>
                <a:effectLst/>
                <a:latin typeface="Times New Roman" panose="02020603050405020304" pitchFamily="18" charset="0"/>
                <a:ea typeface="宋体" panose="02010600030101010101" pitchFamily="2" charset="-122"/>
              </a:rPr>
              <a:t>Hu P.; Wang X.; Wang Z.; Dai R.; Deng W.; Yu H.; </a:t>
            </a:r>
            <a:r>
              <a:rPr lang="en-US" altLang="zh-CN" sz="1400" b="1" dirty="0">
                <a:solidFill>
                  <a:srgbClr val="000000"/>
                </a:solidFill>
                <a:effectLst/>
                <a:latin typeface="Times New Roman" panose="02020603050405020304" pitchFamily="18" charset="0"/>
                <a:ea typeface="宋体" panose="02010600030101010101" pitchFamily="2" charset="-122"/>
              </a:rPr>
              <a:t>Huang K*</a:t>
            </a:r>
            <a:r>
              <a:rPr lang="en-US" altLang="zh-CN" sz="1400" dirty="0">
                <a:solidFill>
                  <a:srgbClr val="000000"/>
                </a:solidFill>
                <a:effectLst/>
                <a:latin typeface="Times New Roman" panose="02020603050405020304" pitchFamily="18" charset="0"/>
                <a:ea typeface="宋体" panose="02010600030101010101" pitchFamily="2" charset="-122"/>
              </a:rPr>
              <a:t>., Trac-Trends in Anal. Chem. 2019, 119. </a:t>
            </a:r>
            <a:endParaRPr lang="en-US" altLang="zh-CN" sz="1400" dirty="0">
              <a:solidFill>
                <a:srgbClr val="000000"/>
              </a:solidFill>
              <a:latin typeface="Times New Roman" panose="02020603050405020304" pitchFamily="18" charset="0"/>
              <a:ea typeface="宋体" panose="02010600030101010101" pitchFamily="2" charset="-122"/>
            </a:endParaRPr>
          </a:p>
          <a:p>
            <a:pPr marL="342900" indent="-342900" algn="just">
              <a:lnSpc>
                <a:spcPts val="2200"/>
              </a:lnSpc>
              <a:buAutoNum type="arabicPeriod"/>
            </a:pPr>
            <a:r>
              <a:rPr lang="en-US" altLang="zh-CN" sz="1400" dirty="0">
                <a:solidFill>
                  <a:srgbClr val="000000"/>
                </a:solidFill>
                <a:effectLst/>
                <a:latin typeface="Times New Roman" panose="02020603050405020304" pitchFamily="18" charset="0"/>
                <a:ea typeface="宋体" panose="02010600030101010101" pitchFamily="2" charset="-122"/>
              </a:rPr>
              <a:t>Wang Z.; Zhang J.; Yu Q.; Yang H.; Chen X.; Yuan X.; </a:t>
            </a:r>
            <a:r>
              <a:rPr lang="en-US" altLang="zh-CN" sz="1400" b="1" dirty="0">
                <a:solidFill>
                  <a:srgbClr val="000000"/>
                </a:solidFill>
                <a:effectLst/>
                <a:latin typeface="Times New Roman" panose="02020603050405020304" pitchFamily="18" charset="0"/>
                <a:ea typeface="宋体" panose="02010600030101010101" pitchFamily="2" charset="-122"/>
              </a:rPr>
              <a:t>Huang K*</a:t>
            </a:r>
            <a:r>
              <a:rPr lang="en-US" altLang="zh-CN" sz="1400" dirty="0">
                <a:solidFill>
                  <a:srgbClr val="000000"/>
                </a:solidFill>
                <a:effectLst/>
                <a:latin typeface="Times New Roman" panose="02020603050405020304" pitchFamily="18" charset="0"/>
                <a:ea typeface="宋体" panose="02010600030101010101" pitchFamily="2" charset="-122"/>
              </a:rPr>
              <a:t>.; </a:t>
            </a:r>
            <a:r>
              <a:rPr lang="en-US" altLang="zh-CN" sz="1400" dirty="0" err="1">
                <a:solidFill>
                  <a:srgbClr val="000000"/>
                </a:solidFill>
                <a:effectLst/>
                <a:latin typeface="Times New Roman" panose="02020603050405020304" pitchFamily="18" charset="0"/>
                <a:ea typeface="宋体" panose="02010600030101010101" pitchFamily="2" charset="-122"/>
              </a:rPr>
              <a:t>Xiong</a:t>
            </a:r>
            <a:r>
              <a:rPr lang="en-US" altLang="zh-CN" sz="1400" dirty="0">
                <a:solidFill>
                  <a:srgbClr val="000000"/>
                </a:solidFill>
                <a:effectLst/>
                <a:latin typeface="Times New Roman" panose="02020603050405020304" pitchFamily="18" charset="0"/>
                <a:ea typeface="宋体" panose="02010600030101010101" pitchFamily="2" charset="-122"/>
              </a:rPr>
              <a:t> X., Chem. Eng. J. 2021, 410, 128366. </a:t>
            </a:r>
            <a:endParaRPr lang="en-US" altLang="zh-CN" sz="1400" dirty="0">
              <a:solidFill>
                <a:srgbClr val="000000"/>
              </a:solidFill>
              <a:effectLst/>
              <a:latin typeface="Times New Roman" panose="02020603050405020304" pitchFamily="18" charset="0"/>
              <a:ea typeface="宋体" panose="02010600030101010101" pitchFamily="2" charset="-122"/>
            </a:endParaRPr>
          </a:p>
          <a:p>
            <a:pPr marL="342900" indent="-342900" algn="just">
              <a:lnSpc>
                <a:spcPts val="2200"/>
              </a:lnSpc>
              <a:buAutoNum type="arabicPeriod"/>
            </a:pPr>
            <a:r>
              <a:rPr lang="en-US" altLang="zh-CN" sz="1400" dirty="0">
                <a:solidFill>
                  <a:srgbClr val="000000"/>
                </a:solidFill>
                <a:effectLst/>
                <a:latin typeface="Times New Roman" panose="02020603050405020304" pitchFamily="18" charset="0"/>
                <a:ea typeface="宋体" panose="02010600030101010101" pitchFamily="2" charset="-122"/>
              </a:rPr>
              <a:t>Guo, Q.;  Zhou, J.;  Hu, K.;  He, Y.; </a:t>
            </a:r>
            <a:r>
              <a:rPr lang="en-US" altLang="zh-CN" sz="1400" b="1" dirty="0">
                <a:solidFill>
                  <a:srgbClr val="000000"/>
                </a:solidFill>
                <a:effectLst/>
                <a:latin typeface="Times New Roman" panose="02020603050405020304" pitchFamily="18" charset="0"/>
                <a:ea typeface="宋体" panose="02010600030101010101" pitchFamily="2" charset="-122"/>
              </a:rPr>
              <a:t>Huang</a:t>
            </a:r>
            <a:r>
              <a:rPr lang="en-US" altLang="zh-CN" sz="1400" b="1" dirty="0">
                <a:solidFill>
                  <a:srgbClr val="000000"/>
                </a:solidFill>
                <a:latin typeface="Times New Roman" panose="02020603050405020304" pitchFamily="18" charset="0"/>
                <a:ea typeface="宋体" panose="02010600030101010101" pitchFamily="2" charset="-122"/>
              </a:rPr>
              <a:t>,</a:t>
            </a:r>
            <a:r>
              <a:rPr lang="en-US" altLang="zh-CN" sz="1400" b="1" dirty="0">
                <a:solidFill>
                  <a:srgbClr val="000000"/>
                </a:solidFill>
                <a:effectLst/>
                <a:latin typeface="Times New Roman" panose="02020603050405020304" pitchFamily="18" charset="0"/>
                <a:ea typeface="宋体" panose="02010600030101010101" pitchFamily="2" charset="-122"/>
              </a:rPr>
              <a:t> K*</a:t>
            </a:r>
            <a:r>
              <a:rPr lang="en-US" altLang="zh-CN" sz="1400" dirty="0">
                <a:solidFill>
                  <a:srgbClr val="000000"/>
                </a:solidFill>
                <a:effectLst/>
                <a:latin typeface="Times New Roman" panose="02020603050405020304" pitchFamily="18" charset="0"/>
                <a:ea typeface="宋体" panose="02010600030101010101" pitchFamily="2" charset="-122"/>
              </a:rPr>
              <a:t>.; Chen, P. Sensors Actuators B: Chem. 2023, 374, 132841.</a:t>
            </a:r>
            <a:endParaRPr lang="en-US" altLang="zh-CN" sz="1400" dirty="0">
              <a:solidFill>
                <a:srgbClr val="000000"/>
              </a:solidFill>
              <a:effectLst/>
              <a:latin typeface="Times New Roman" panose="02020603050405020304" pitchFamily="18" charset="0"/>
              <a:ea typeface="宋体" panose="02010600030101010101" pitchFamily="2" charset="-122"/>
            </a:endParaRPr>
          </a:p>
          <a:p>
            <a:pPr marL="342900" indent="-342900">
              <a:lnSpc>
                <a:spcPts val="2200"/>
              </a:lnSpc>
              <a:buAutoNum type="arabicPeriod"/>
            </a:pPr>
            <a:endParaRPr lang="zh-CN" altLang="en-US" sz="1400" dirty="0">
              <a:solidFill>
                <a:srgbClr val="000000"/>
              </a:solidFill>
              <a:effectLst/>
              <a:latin typeface="Times New Roman" panose="02020603050405020304" pitchFamily="18" charset="0"/>
              <a:ea typeface="宋体" panose="02010600030101010101" pitchFamily="2" charset="-122"/>
            </a:endParaRPr>
          </a:p>
        </p:txBody>
      </p:sp>
      <p:sp>
        <p:nvSpPr>
          <p:cNvPr id="6" name="文本框 5"/>
          <p:cNvSpPr txBox="1"/>
          <p:nvPr/>
        </p:nvSpPr>
        <p:spPr>
          <a:xfrm>
            <a:off x="2655080" y="1264554"/>
            <a:ext cx="4069080" cy="133794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职务：教授级实验师，硕士研究生导师</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办公地址：狮子山校区四教</a:t>
            </a:r>
            <a:r>
              <a:rPr lang="en-US" altLang="zh-CN" dirty="0">
                <a:latin typeface="黑体" panose="02010609060101010101" pitchFamily="49" charset="-122"/>
                <a:ea typeface="黑体" panose="02010609060101010101" pitchFamily="49" charset="-122"/>
              </a:rPr>
              <a:t>103</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ea typeface="黑体" panose="02010609060101010101" pitchFamily="49" charset="-122"/>
                <a:cs typeface="Times New Roman" panose="02020603050405020304" pitchFamily="18" charset="0"/>
              </a:rPr>
              <a:t>huangke@sicnu.edu.cn</a:t>
            </a:r>
            <a:endParaRPr lang="zh-CN" altLang="en-US"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1690" y="821981"/>
            <a:ext cx="1260000" cy="17708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229350" y="895350"/>
            <a:ext cx="800219" cy="461665"/>
          </a:xfrm>
          <a:prstGeom prst="rect">
            <a:avLst/>
          </a:prstGeom>
          <a:noFill/>
        </p:spPr>
        <p:txBody>
          <a:bodyPr wrap="none" rtlCol="0">
            <a:spAutoFit/>
          </a:bodyPr>
          <a:lstStyle/>
          <a:p>
            <a:r>
              <a:rPr lang="zh-CN" altLang="en-US" sz="2400" b="1" dirty="0">
                <a:latin typeface="华文楷体" panose="02010600040101010101" pitchFamily="2" charset="-122"/>
                <a:ea typeface="华文楷体" panose="02010600040101010101" pitchFamily="2" charset="-122"/>
              </a:rPr>
              <a:t>江雪</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121165" y="2886935"/>
            <a:ext cx="7317344" cy="7748083"/>
          </a:xfrm>
          <a:prstGeom prst="rect">
            <a:avLst/>
          </a:prstGeom>
          <a:noFill/>
        </p:spPr>
        <p:txBody>
          <a:bodyPr wrap="square" rtlCol="0">
            <a:spAutoFit/>
          </a:bodyPr>
          <a:lstStyle/>
          <a:p>
            <a:pPr algn="just">
              <a:lnSpc>
                <a:spcPts val="22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gn="just">
              <a:lnSpc>
                <a:spcPct val="150000"/>
              </a:lnSpc>
            </a:pPr>
            <a:r>
              <a:rPr lang="zh-CN" altLang="en-US" sz="1400" dirty="0">
                <a:solidFill>
                  <a:srgbClr val="000000"/>
                </a:solidFill>
                <a:effectLst/>
                <a:latin typeface="Times New Roman" panose="02020603050405020304" pitchFamily="18" charset="0"/>
                <a:ea typeface="宋体" panose="02010600030101010101" pitchFamily="2" charset="-122"/>
              </a:rPr>
              <a:t>江雪</a:t>
            </a:r>
            <a:r>
              <a:rPr lang="zh-CN" altLang="en-US" sz="1400" dirty="0">
                <a:solidFill>
                  <a:srgbClr val="000000"/>
                </a:solidFill>
                <a:latin typeface="Times New Roman" panose="02020603050405020304" pitchFamily="18" charset="0"/>
                <a:ea typeface="宋体" panose="02010600030101010101" pitchFamily="2" charset="-122"/>
              </a:rPr>
              <a:t>，理学博士，</a:t>
            </a:r>
            <a:r>
              <a:rPr lang="zh-CN" altLang="en-US" sz="1400" dirty="0">
                <a:solidFill>
                  <a:srgbClr val="000000"/>
                </a:solidFill>
                <a:effectLst/>
                <a:latin typeface="Times New Roman" panose="02020603050405020304" pitchFamily="18" charset="0"/>
                <a:ea typeface="宋体" panose="02010600030101010101" pitchFamily="2" charset="-122"/>
              </a:rPr>
              <a:t>长期从事分析化学及传感相关研究，聚焦疾病标志物高灵敏、现场分析等科学问题，开发</a:t>
            </a:r>
            <a:r>
              <a:rPr lang="zh-CN" altLang="en-US" sz="1400" dirty="0">
                <a:solidFill>
                  <a:srgbClr val="000000"/>
                </a:solidFill>
                <a:latin typeface="Times New Roman" panose="02020603050405020304" pitchFamily="18" charset="0"/>
                <a:ea typeface="宋体" panose="02010600030101010101" pitchFamily="2" charset="-122"/>
              </a:rPr>
              <a:t>小型原子光谱仪和</a:t>
            </a:r>
            <a:r>
              <a:rPr lang="zh-CN" altLang="en-US" sz="1400" dirty="0">
                <a:solidFill>
                  <a:srgbClr val="000000"/>
                </a:solidFill>
                <a:effectLst/>
                <a:latin typeface="Times New Roman" panose="02020603050405020304" pitchFamily="18" charset="0"/>
                <a:ea typeface="宋体" panose="02010600030101010101" pitchFamily="2" charset="-122"/>
              </a:rPr>
              <a:t>电化学生物传感方法，为微流控传感器、精准智能医疗分析及疾病诊治提供技术支撑。发表</a:t>
            </a:r>
            <a:r>
              <a:rPr lang="en-US" altLang="zh-CN" sz="1400" dirty="0">
                <a:solidFill>
                  <a:srgbClr val="000000"/>
                </a:solidFill>
                <a:effectLst/>
                <a:latin typeface="Times New Roman" panose="02020603050405020304" pitchFamily="18" charset="0"/>
                <a:ea typeface="宋体" panose="02010600030101010101" pitchFamily="2" charset="-122"/>
              </a:rPr>
              <a:t>SCI</a:t>
            </a:r>
            <a:r>
              <a:rPr lang="zh-CN" altLang="en-US" sz="1400" dirty="0">
                <a:solidFill>
                  <a:srgbClr val="000000"/>
                </a:solidFill>
                <a:effectLst/>
                <a:latin typeface="Times New Roman" panose="02020603050405020304" pitchFamily="18" charset="0"/>
                <a:ea typeface="宋体" panose="02010600030101010101" pitchFamily="2" charset="-122"/>
              </a:rPr>
              <a:t>学术论文</a:t>
            </a:r>
            <a:r>
              <a:rPr lang="en-US" altLang="zh-CN" sz="1400" dirty="0">
                <a:solidFill>
                  <a:srgbClr val="000000"/>
                </a:solidFill>
                <a:effectLst/>
                <a:latin typeface="Times New Roman" panose="02020603050405020304" pitchFamily="18" charset="0"/>
                <a:ea typeface="宋体" panose="02010600030101010101" pitchFamily="2" charset="-122"/>
              </a:rPr>
              <a:t>30</a:t>
            </a:r>
            <a:r>
              <a:rPr lang="zh-CN" altLang="en-US" sz="1400" dirty="0">
                <a:solidFill>
                  <a:srgbClr val="000000"/>
                </a:solidFill>
                <a:effectLst/>
                <a:latin typeface="Times New Roman" panose="02020603050405020304" pitchFamily="18" charset="0"/>
                <a:ea typeface="宋体" panose="02010600030101010101" pitchFamily="2" charset="-122"/>
              </a:rPr>
              <a:t>余篇，专利</a:t>
            </a:r>
            <a:r>
              <a:rPr lang="en-US" altLang="zh-CN" sz="1400" dirty="0">
                <a:solidFill>
                  <a:srgbClr val="000000"/>
                </a:solidFill>
                <a:effectLst/>
                <a:latin typeface="Times New Roman" panose="02020603050405020304" pitchFamily="18" charset="0"/>
                <a:ea typeface="宋体" panose="02010600030101010101" pitchFamily="2" charset="-122"/>
              </a:rPr>
              <a:t>2</a:t>
            </a:r>
            <a:r>
              <a:rPr lang="zh-CN" altLang="en-US" sz="1400" dirty="0">
                <a:solidFill>
                  <a:srgbClr val="000000"/>
                </a:solidFill>
                <a:effectLst/>
                <a:latin typeface="Times New Roman" panose="02020603050405020304" pitchFamily="18" charset="0"/>
                <a:ea typeface="宋体" panose="02010600030101010101" pitchFamily="2" charset="-122"/>
              </a:rPr>
              <a:t>项。累计被引用</a:t>
            </a:r>
            <a:r>
              <a:rPr lang="en-US" altLang="zh-CN" sz="1400" dirty="0">
                <a:solidFill>
                  <a:srgbClr val="000000"/>
                </a:solidFill>
                <a:effectLst/>
                <a:latin typeface="Times New Roman" panose="02020603050405020304" pitchFamily="18" charset="0"/>
                <a:ea typeface="宋体" panose="02010600030101010101" pitchFamily="2" charset="-122"/>
              </a:rPr>
              <a:t>428</a:t>
            </a:r>
            <a:r>
              <a:rPr lang="zh-CN" altLang="en-US" sz="1400" dirty="0">
                <a:solidFill>
                  <a:srgbClr val="000000"/>
                </a:solidFill>
                <a:effectLst/>
                <a:latin typeface="Times New Roman" panose="02020603050405020304" pitchFamily="18" charset="0"/>
                <a:ea typeface="宋体" panose="02010600030101010101" pitchFamily="2" charset="-122"/>
              </a:rPr>
              <a:t>余次，</a:t>
            </a:r>
            <a:r>
              <a:rPr lang="en-US" altLang="zh-CN" sz="1400" dirty="0">
                <a:solidFill>
                  <a:srgbClr val="000000"/>
                </a:solidFill>
                <a:effectLst/>
                <a:latin typeface="Times New Roman" panose="02020603050405020304" pitchFamily="18" charset="0"/>
                <a:ea typeface="宋体" panose="02010600030101010101" pitchFamily="2" charset="-122"/>
              </a:rPr>
              <a:t>H-index=12</a:t>
            </a:r>
            <a:r>
              <a:rPr lang="zh-CN" altLang="en-US" sz="1400" dirty="0">
                <a:solidFill>
                  <a:srgbClr val="000000"/>
                </a:solidFill>
                <a:effectLst/>
                <a:latin typeface="Times New Roman" panose="02020603050405020304" pitchFamily="18" charset="0"/>
                <a:ea typeface="宋体" panose="02010600030101010101" pitchFamily="2" charset="-122"/>
              </a:rPr>
              <a:t>。获得国家自然科学基金青年项目资助。参与本科生课程</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大学化学实验</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测试与测量化学实验</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大学综合实验</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及研究生课程</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latin typeface="Times New Roman" panose="02020603050405020304" pitchFamily="18" charset="0"/>
                <a:ea typeface="宋体" panose="02010600030101010101" pitchFamily="2" charset="-122"/>
              </a:rPr>
              <a:t>现</a:t>
            </a:r>
            <a:r>
              <a:rPr lang="zh-CN" altLang="en-US" sz="1400" dirty="0">
                <a:solidFill>
                  <a:srgbClr val="000000"/>
                </a:solidFill>
                <a:effectLst/>
                <a:latin typeface="Times New Roman" panose="02020603050405020304" pitchFamily="18" charset="0"/>
                <a:ea typeface="宋体" panose="02010600030101010101" pitchFamily="2" charset="-122"/>
              </a:rPr>
              <a:t>代分析测试技术</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等实验教学。</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2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ct val="150000"/>
              </a:lnSpc>
            </a:pPr>
            <a:r>
              <a:rPr lang="en-US" altLang="zh-CN" sz="1400" dirty="0">
                <a:solidFill>
                  <a:srgbClr val="000000"/>
                </a:solidFill>
                <a:effectLst/>
                <a:latin typeface="Times New Roman" panose="02020603050405020304" pitchFamily="18" charset="0"/>
                <a:ea typeface="宋体" panose="02010600030101010101" pitchFamily="2" charset="-122"/>
              </a:rPr>
              <a:t>2007.09-2011.06  </a:t>
            </a:r>
            <a:r>
              <a:rPr lang="zh-CN" altLang="en-US" sz="1400" dirty="0">
                <a:solidFill>
                  <a:srgbClr val="000000"/>
                </a:solidFill>
                <a:effectLst/>
                <a:latin typeface="Times New Roman" panose="02020603050405020304" pitchFamily="18" charset="0"/>
                <a:ea typeface="宋体" panose="02010600030101010101" pitchFamily="2" charset="-122"/>
              </a:rPr>
              <a:t>本科，四川大学，化学学院，专业：化学</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ct val="150000"/>
              </a:lnSpc>
            </a:pPr>
            <a:r>
              <a:rPr lang="en-US" altLang="zh-CN" sz="1400" dirty="0">
                <a:solidFill>
                  <a:srgbClr val="000000"/>
                </a:solidFill>
                <a:effectLst/>
                <a:latin typeface="Times New Roman" panose="02020603050405020304" pitchFamily="18" charset="0"/>
                <a:ea typeface="宋体" panose="02010600030101010101" pitchFamily="2" charset="-122"/>
              </a:rPr>
              <a:t>2011.09-2016.06  </a:t>
            </a:r>
            <a:r>
              <a:rPr lang="zh-CN" altLang="en-US" sz="1400" dirty="0">
                <a:solidFill>
                  <a:srgbClr val="000000"/>
                </a:solidFill>
                <a:effectLst/>
                <a:latin typeface="Times New Roman" panose="02020603050405020304" pitchFamily="18" charset="0"/>
                <a:ea typeface="宋体" panose="02010600030101010101" pitchFamily="2" charset="-122"/>
              </a:rPr>
              <a:t>博士，四川大学，化学学院，专业：分析化学（导师：侯贤灯教授）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ct val="150000"/>
              </a:lnSpc>
            </a:pPr>
            <a:r>
              <a:rPr lang="en-US" altLang="zh-CN" sz="1400" dirty="0">
                <a:solidFill>
                  <a:srgbClr val="000000"/>
                </a:solidFill>
                <a:effectLst/>
                <a:latin typeface="Times New Roman" panose="02020603050405020304" pitchFamily="18" charset="0"/>
                <a:ea typeface="宋体" panose="02010600030101010101" pitchFamily="2" charset="-122"/>
              </a:rPr>
              <a:t>2020.12-</a:t>
            </a:r>
            <a:r>
              <a:rPr lang="en-US" altLang="zh-CN" sz="1400" dirty="0">
                <a:solidFill>
                  <a:srgbClr val="000000"/>
                </a:solidFill>
                <a:latin typeface="Times New Roman" panose="02020603050405020304" pitchFamily="18" charset="0"/>
                <a:ea typeface="宋体" panose="02010600030101010101" pitchFamily="2" charset="-122"/>
              </a:rPr>
              <a:t>2022.12</a:t>
            </a:r>
            <a:r>
              <a:rPr lang="zh-CN" altLang="en-US" sz="1400" dirty="0">
                <a:solidFill>
                  <a:srgbClr val="000000"/>
                </a:solidFill>
                <a:effectLst/>
                <a:latin typeface="Times New Roman" panose="02020603050405020304" pitchFamily="18" charset="0"/>
                <a:ea typeface="宋体" panose="02010600030101010101" pitchFamily="2" charset="-122"/>
              </a:rPr>
              <a:t>  博士后，清华大学，化学系（导师：梁琼麟教授）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ct val="150000"/>
              </a:lnSpc>
            </a:pPr>
            <a:r>
              <a:rPr lang="en-US" altLang="zh-CN" sz="1400" dirty="0">
                <a:solidFill>
                  <a:srgbClr val="000000"/>
                </a:solidFill>
                <a:effectLst/>
                <a:latin typeface="Times New Roman" panose="02020603050405020304" pitchFamily="18" charset="0"/>
                <a:ea typeface="宋体" panose="02010600030101010101" pitchFamily="2" charset="-122"/>
              </a:rPr>
              <a:t>2016.07-</a:t>
            </a:r>
            <a:r>
              <a:rPr lang="zh-CN" altLang="en-US" sz="1400" dirty="0">
                <a:solidFill>
                  <a:srgbClr val="000000"/>
                </a:solidFill>
                <a:effectLst/>
                <a:latin typeface="Times New Roman" panose="02020603050405020304" pitchFamily="18" charset="0"/>
                <a:ea typeface="宋体" panose="02010600030101010101" pitchFamily="2" charset="-122"/>
              </a:rPr>
              <a:t>至 今  四川师范大学，化学与材料科学学院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2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228600" indent="-228600" algn="just">
              <a:lnSpc>
                <a:spcPct val="150000"/>
              </a:lnSpc>
              <a:buFont typeface="+mj-lt"/>
              <a:buAutoNum type="arabicPeriod"/>
            </a:pP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Lin, Z.; Zeng, X.; He, J.; Xu, F.; Deng, P.; Jia, J.; Jiang, X.; Hou, X*.; Long, Z*. et al.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Chemical Communications </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2019,</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55</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(81), 12192-12195.</a:t>
            </a:r>
            <a:endPar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endParaRPr>
          </a:p>
          <a:p>
            <a:pPr marL="228600" indent="-228600" algn="just">
              <a:lnSpc>
                <a:spcPct val="150000"/>
              </a:lnSpc>
              <a:buFont typeface="+mj-lt"/>
              <a:buAutoNum type="arabicPeriod"/>
            </a:pP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He J.; </a:t>
            </a: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Xu F.; Chen* H.; Hou* X</a:t>
            </a:r>
            <a:r>
              <a:rPr lang="en-US" altLang="zh-CN" sz="1400" kern="100" dirty="0">
                <a:latin typeface="Times New Roman" panose="02020603050405020304" pitchFamily="18" charset="0"/>
                <a:cs typeface="Times New Roman" panose="02020603050405020304" pitchFamily="18" charset="0"/>
              </a:rPr>
              <a:t>.,</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et al.</a:t>
            </a:r>
            <a:r>
              <a:rPr lang="en-US" altLang="zh-CN" sz="1400" kern="100" dirty="0">
                <a:latin typeface="Times New Roman" panose="02020603050405020304" pitchFamily="18" charset="0"/>
                <a:cs typeface="Times New Roman" panose="02020603050405020304" pitchFamily="18" charset="0"/>
              </a:rPr>
              <a:t>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Angewandte </a:t>
            </a:r>
            <a:r>
              <a:rPr lang="en-US" altLang="zh-CN" sz="1400" i="1" kern="100" dirty="0" err="1">
                <a:effectLst/>
                <a:latin typeface="Times New Roman" panose="02020603050405020304" pitchFamily="18" charset="0"/>
                <a:ea typeface="宋体" panose="02010600030101010101" pitchFamily="2" charset="-122"/>
                <a:cs typeface="Times New Roman" panose="02020603050405020304" pitchFamily="18" charset="0"/>
              </a:rPr>
              <a:t>Chemie</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 International Edition </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2021</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https://doi.org/10.1002/anie.202102051</a:t>
            </a:r>
            <a:r>
              <a:rPr lang="en-US" altLang="zh-CN" sz="1400" kern="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endParaRPr>
          </a:p>
          <a:p>
            <a:pPr marL="228600" indent="-228600" algn="just">
              <a:lnSpc>
                <a:spcPct val="150000"/>
              </a:lnSpc>
              <a:buFont typeface="+mj-lt"/>
              <a:buAutoNum type="arabicPeriod"/>
            </a:pP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Wang, Q.; Chen, Y.; </a:t>
            </a: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Xiong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X*. et al.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Sensors and Actuators B-Chemical </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2020,</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304</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endParaRPr>
          </a:p>
          <a:p>
            <a:pPr marL="228600" indent="-228600" algn="just">
              <a:lnSpc>
                <a:spcPct val="150000"/>
              </a:lnSpc>
              <a:buFont typeface="+mj-lt"/>
              <a:buAutoNum type="arabicPeriod"/>
            </a:pP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Wang, Q.; Wang, Z.; Dong, Q.; Yu, R.; Zhu, H.; Zou, Z.; Yu, H.; Huang, K.; </a:t>
            </a: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Xiong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X*. et al.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Microchemical Journal </a:t>
            </a:r>
            <a:r>
              <a:rPr lang="en-US" altLang="zh-CN" sz="1400" b="1" kern="100" dirty="0">
                <a:effectLst/>
                <a:latin typeface="Times New Roman" panose="02020603050405020304" pitchFamily="18" charset="0"/>
                <a:ea typeface="宋体" panose="02010600030101010101" pitchFamily="2" charset="-122"/>
                <a:cs typeface="Times New Roman" panose="02020603050405020304" pitchFamily="18" charset="0"/>
              </a:rPr>
              <a:t>2020,</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i="1" kern="100" dirty="0">
                <a:effectLst/>
                <a:latin typeface="Times New Roman" panose="02020603050405020304" pitchFamily="18" charset="0"/>
                <a:ea typeface="宋体" panose="02010600030101010101" pitchFamily="2" charset="-122"/>
                <a:cs typeface="Times New Roman" panose="02020603050405020304" pitchFamily="18" charset="0"/>
              </a:rPr>
              <a:t>158</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228600" indent="-228600" algn="just">
              <a:lnSpc>
                <a:spcPct val="150000"/>
              </a:lnSpc>
              <a:buFont typeface="+mj-lt"/>
              <a:buAutoNum type="arabicPeriod"/>
            </a:pPr>
            <a:r>
              <a:rPr lang="en-US" altLang="zh-CN" sz="1400" b="0" i="0" dirty="0">
                <a:solidFill>
                  <a:srgbClr val="222222"/>
                </a:solidFill>
                <a:effectLst/>
                <a:latin typeface="Times New Roman" panose="02020603050405020304" pitchFamily="18" charset="0"/>
                <a:cs typeface="Times New Roman" panose="02020603050405020304" pitchFamily="18" charset="0"/>
              </a:rPr>
              <a:t>Zhou J, Zhao L, Wang Q, </a:t>
            </a: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Xiong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X*</a:t>
            </a:r>
            <a:r>
              <a:rPr lang="en-US" altLang="zh-CN" sz="1400" b="0" i="0" dirty="0">
                <a:solidFill>
                  <a:srgbClr val="222222"/>
                </a:solidFill>
                <a:effectLst/>
                <a:latin typeface="Times New Roman" panose="02020603050405020304" pitchFamily="18" charset="0"/>
                <a:cs typeface="Times New Roman" panose="02020603050405020304" pitchFamily="18" charset="0"/>
              </a:rPr>
              <a:t>et al. </a:t>
            </a:r>
            <a:r>
              <a:rPr lang="en-US" altLang="zh-CN" sz="1400" b="0" i="1" dirty="0">
                <a:solidFill>
                  <a:srgbClr val="222222"/>
                </a:solidFill>
                <a:effectLst/>
                <a:latin typeface="Times New Roman" panose="02020603050405020304" pitchFamily="18" charset="0"/>
                <a:cs typeface="Times New Roman" panose="02020603050405020304" pitchFamily="18" charset="0"/>
              </a:rPr>
              <a:t>Chinese Chemical Letters</a:t>
            </a:r>
            <a:r>
              <a:rPr lang="en-US" altLang="zh-CN" sz="1400" b="0" i="0" dirty="0">
                <a:solidFill>
                  <a:srgbClr val="222222"/>
                </a:solidFill>
                <a:effectLst/>
                <a:latin typeface="Times New Roman" panose="02020603050405020304" pitchFamily="18" charset="0"/>
                <a:cs typeface="Times New Roman" panose="02020603050405020304" pitchFamily="18" charset="0"/>
              </a:rPr>
              <a:t>, </a:t>
            </a:r>
            <a:r>
              <a:rPr lang="en-US" altLang="zh-CN" sz="1400" b="1" i="0" dirty="0">
                <a:solidFill>
                  <a:srgbClr val="222222"/>
                </a:solidFill>
                <a:effectLst/>
                <a:latin typeface="Times New Roman" panose="02020603050405020304" pitchFamily="18" charset="0"/>
                <a:cs typeface="Times New Roman" panose="02020603050405020304" pitchFamily="18" charset="0"/>
              </a:rPr>
              <a:t>2022</a:t>
            </a:r>
            <a:r>
              <a:rPr lang="en-US" altLang="zh-CN" sz="1400" b="0" i="0" dirty="0">
                <a:solidFill>
                  <a:srgbClr val="222222"/>
                </a:solidFill>
                <a:effectLst/>
                <a:latin typeface="Times New Roman" panose="02020603050405020304" pitchFamily="18" charset="0"/>
                <a:cs typeface="Times New Roman" panose="02020603050405020304" pitchFamily="18" charset="0"/>
              </a:rPr>
              <a:t>, 33(6): 3035-3038.</a:t>
            </a:r>
            <a:endParaRPr lang="en-US" altLang="zh-CN" sz="1400" b="0" i="0" dirty="0">
              <a:solidFill>
                <a:srgbClr val="222222"/>
              </a:solidFill>
              <a:effectLst/>
              <a:latin typeface="Times New Roman" panose="02020603050405020304" pitchFamily="18" charset="0"/>
              <a:cs typeface="Times New Roman" panose="02020603050405020304" pitchFamily="18" charset="0"/>
            </a:endParaRPr>
          </a:p>
          <a:p>
            <a:pPr marL="228600" indent="-228600" algn="just">
              <a:lnSpc>
                <a:spcPct val="150000"/>
              </a:lnSpc>
              <a:buFont typeface="+mj-lt"/>
              <a:buAutoNum type="arabicPeriod"/>
            </a:pPr>
            <a:r>
              <a:rPr lang="en-US" altLang="zh-CN" sz="1400" b="0" i="0" dirty="0">
                <a:solidFill>
                  <a:srgbClr val="222222"/>
                </a:solidFill>
                <a:effectLst/>
                <a:latin typeface="Times New Roman" panose="02020603050405020304" pitchFamily="18" charset="0"/>
                <a:cs typeface="Times New Roman" panose="02020603050405020304" pitchFamily="18" charset="0"/>
              </a:rPr>
              <a:t>Zhou J, Xia Y, Zou Z, </a:t>
            </a:r>
            <a:r>
              <a:rPr lang="en-US" altLang="zh-CN" sz="1400" b="1" u="sng" kern="100" dirty="0">
                <a:effectLst/>
                <a:latin typeface="Times New Roman" panose="02020603050405020304" pitchFamily="18" charset="0"/>
                <a:ea typeface="宋体" panose="02010600030101010101" pitchFamily="2" charset="-122"/>
                <a:cs typeface="Times New Roman" panose="02020603050405020304" pitchFamily="18" charset="0"/>
              </a:rPr>
              <a:t>Jiang, X*</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400" kern="100" dirty="0" err="1">
                <a:effectLst/>
                <a:latin typeface="Times New Roman" panose="02020603050405020304" pitchFamily="18" charset="0"/>
                <a:ea typeface="宋体" panose="02010600030101010101" pitchFamily="2" charset="-122"/>
                <a:cs typeface="Times New Roman" panose="02020603050405020304" pitchFamily="18" charset="0"/>
              </a:rPr>
              <a:t>Xiong</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X.*, </a:t>
            </a:r>
            <a:r>
              <a:rPr lang="en-US" altLang="zh-CN" sz="1400" b="0" i="0" dirty="0">
                <a:solidFill>
                  <a:srgbClr val="222222"/>
                </a:solidFill>
                <a:effectLst/>
                <a:latin typeface="Times New Roman" panose="02020603050405020304" pitchFamily="18" charset="0"/>
                <a:cs typeface="Times New Roman" panose="02020603050405020304" pitchFamily="18" charset="0"/>
              </a:rPr>
              <a:t>et al. </a:t>
            </a:r>
            <a:r>
              <a:rPr lang="en-US" altLang="zh-CN" sz="1400" b="0" i="1" dirty="0">
                <a:solidFill>
                  <a:srgbClr val="222222"/>
                </a:solidFill>
                <a:effectLst/>
                <a:latin typeface="Times New Roman" panose="02020603050405020304" pitchFamily="18" charset="0"/>
                <a:cs typeface="Times New Roman" panose="02020603050405020304" pitchFamily="18" charset="0"/>
              </a:rPr>
              <a:t>Analytica </a:t>
            </a:r>
            <a:r>
              <a:rPr lang="en-US" altLang="zh-CN" sz="1400" b="0" i="1" dirty="0" err="1">
                <a:solidFill>
                  <a:srgbClr val="222222"/>
                </a:solidFill>
                <a:effectLst/>
                <a:latin typeface="Times New Roman" panose="02020603050405020304" pitchFamily="18" charset="0"/>
                <a:cs typeface="Times New Roman" panose="02020603050405020304" pitchFamily="18" charset="0"/>
              </a:rPr>
              <a:t>Chimica</a:t>
            </a:r>
            <a:r>
              <a:rPr lang="en-US" altLang="zh-CN" sz="1400" b="0" i="1" dirty="0">
                <a:solidFill>
                  <a:srgbClr val="222222"/>
                </a:solidFill>
                <a:effectLst/>
                <a:latin typeface="Times New Roman" panose="02020603050405020304" pitchFamily="18" charset="0"/>
                <a:cs typeface="Times New Roman" panose="02020603050405020304" pitchFamily="18" charset="0"/>
              </a:rPr>
              <a:t> Acta</a:t>
            </a:r>
            <a:r>
              <a:rPr lang="en-US" altLang="zh-CN" sz="1400" b="1" i="0" dirty="0">
                <a:solidFill>
                  <a:srgbClr val="222222"/>
                </a:solidFill>
                <a:effectLst/>
                <a:latin typeface="Times New Roman" panose="02020603050405020304" pitchFamily="18" charset="0"/>
                <a:cs typeface="Times New Roman" panose="02020603050405020304" pitchFamily="18" charset="0"/>
              </a:rPr>
              <a:t>, 2023</a:t>
            </a:r>
            <a:r>
              <a:rPr lang="en-US" altLang="zh-CN" sz="1400" b="0" i="0" dirty="0">
                <a:solidFill>
                  <a:srgbClr val="222222"/>
                </a:solidFill>
                <a:effectLst/>
                <a:latin typeface="Times New Roman" panose="02020603050405020304" pitchFamily="18" charset="0"/>
                <a:cs typeface="Times New Roman" panose="02020603050405020304" pitchFamily="18" charset="0"/>
              </a:rPr>
              <a:t>, 1237: 340631.</a:t>
            </a:r>
            <a:endPar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6" name="文本框 5"/>
          <p:cNvSpPr txBox="1"/>
          <p:nvPr/>
        </p:nvSpPr>
        <p:spPr>
          <a:xfrm>
            <a:off x="1977570" y="1262394"/>
            <a:ext cx="5554980" cy="175323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职务：高级实验师，博士研究生导师</a:t>
            </a:r>
            <a:endParaRPr lang="en-US" altLang="zh-CN" dirty="0">
              <a:latin typeface="黑体" panose="02010609060101010101" pitchFamily="49" charset="-122"/>
              <a:ea typeface="黑体" panose="02010609060101010101" pitchFamily="49" charset="-122"/>
            </a:endParaRPr>
          </a:p>
          <a:p>
            <a:pPr algn="ctr">
              <a:lnSpc>
                <a:spcPct val="150000"/>
              </a:lnSpc>
            </a:pPr>
            <a:r>
              <a:rPr lang="en-US" altLang="zh-CN" dirty="0">
                <a:latin typeface="黑体" panose="02010609060101010101" pitchFamily="49" charset="-122"/>
                <a:ea typeface="黑体" panose="02010609060101010101" pitchFamily="49" charset="-122"/>
              </a:rPr>
              <a:t>CCS</a:t>
            </a:r>
            <a:r>
              <a:rPr lang="zh-CN" altLang="en-US" dirty="0">
                <a:latin typeface="黑体" panose="02010609060101010101" pitchFamily="49" charset="-122"/>
                <a:ea typeface="黑体" panose="02010609060101010101" pitchFamily="49" charset="-122"/>
              </a:rPr>
              <a:t>会员、中国中药学会中药产品开发专业委员会委员</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办公地址：四川师范大学狮子山校区四教</a:t>
            </a:r>
            <a:r>
              <a:rPr lang="en-US" altLang="zh-CN" dirty="0">
                <a:latin typeface="黑体" panose="02010609060101010101" pitchFamily="49" charset="-122"/>
                <a:ea typeface="黑体" panose="02010609060101010101" pitchFamily="49" charset="-122"/>
              </a:rPr>
              <a:t>103</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cs typeface="Times New Roman" panose="02020603050405020304" pitchFamily="18" charset="0"/>
              </a:rPr>
              <a:t> jiangxueedu@163.com</a:t>
            </a:r>
            <a:endParaRPr lang="zh-CN" altLang="en-US" dirty="0">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9728" y="892518"/>
            <a:ext cx="1260000" cy="177347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229350" y="895350"/>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latin typeface="华文楷体" panose="02010600040101010101" pitchFamily="2" charset="-122"/>
                <a:ea typeface="华文楷体" panose="02010600040101010101" pitchFamily="2" charset="-122"/>
              </a:rPr>
              <a:t>罗虹</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791193"/>
            <a:ext cx="7075012" cy="7400925"/>
          </a:xfrm>
          <a:prstGeom prst="rect">
            <a:avLst/>
          </a:prstGeom>
          <a:noFill/>
        </p:spPr>
        <p:txBody>
          <a:bodyPr wrap="square" rtlCol="0">
            <a:spAutoFit/>
          </a:bodyPr>
          <a:lstStyle/>
          <a:p>
            <a:pPr algn="just">
              <a:lnSpc>
                <a:spcPts val="30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gn="just">
              <a:lnSpc>
                <a:spcPts val="3000"/>
              </a:lnSpc>
            </a:pP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参与</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分析化学</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仪器分析</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理论课以及相关实验课程的教学工作。</a:t>
            </a:r>
            <a:r>
              <a:rPr 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主要研究方向：光谱分析、仪器装置小型化</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lgn="just">
              <a:lnSpc>
                <a:spcPts val="30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gn="just">
              <a:lnSpc>
                <a:spcPts val="3000"/>
              </a:lnSpc>
            </a:pPr>
            <a:r>
              <a:rPr lang="en-US" altLang="zh-CN" sz="1400" dirty="0">
                <a:solidFill>
                  <a:srgbClr val="000000"/>
                </a:solidFill>
                <a:effectLst/>
                <a:latin typeface="Times New Roman" panose="02020603050405020304" pitchFamily="18" charset="0"/>
                <a:ea typeface="宋体" panose="02010600030101010101" pitchFamily="2" charset="-122"/>
              </a:rPr>
              <a:t>1997.09-2001.07</a:t>
            </a:r>
            <a:r>
              <a:rPr lang="zh-CN" altLang="en-US" sz="1400" dirty="0">
                <a:solidFill>
                  <a:srgbClr val="000000"/>
                </a:solidFill>
                <a:effectLst/>
                <a:latin typeface="Times New Roman" panose="02020603050405020304" pitchFamily="18" charset="0"/>
                <a:ea typeface="宋体" panose="02010600030101010101" pitchFamily="2" charset="-122"/>
              </a:rPr>
              <a:t>：本科  四川大学  化学学院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gn="just">
              <a:lnSpc>
                <a:spcPts val="3000"/>
              </a:lnSpc>
            </a:pPr>
            <a:r>
              <a:rPr lang="en-US" altLang="zh-CN" sz="1400" dirty="0">
                <a:solidFill>
                  <a:srgbClr val="000000"/>
                </a:solidFill>
                <a:effectLst/>
                <a:latin typeface="Times New Roman" panose="02020603050405020304" pitchFamily="18" charset="0"/>
                <a:ea typeface="宋体" panose="02010600030101010101" pitchFamily="2" charset="-122"/>
              </a:rPr>
              <a:t>2001.09-2004.06</a:t>
            </a:r>
            <a:r>
              <a:rPr lang="zh-CN" altLang="en-US" sz="1400" dirty="0">
                <a:solidFill>
                  <a:srgbClr val="000000"/>
                </a:solidFill>
                <a:effectLst/>
                <a:latin typeface="Times New Roman" panose="02020603050405020304" pitchFamily="18" charset="0"/>
                <a:ea typeface="宋体" panose="02010600030101010101" pitchFamily="2" charset="-122"/>
              </a:rPr>
              <a:t>：硕士  四川大学  化学学院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gn="just">
              <a:lnSpc>
                <a:spcPts val="3000"/>
              </a:lnSpc>
            </a:pPr>
            <a:r>
              <a:rPr lang="en-US" altLang="zh-CN" sz="1400" dirty="0">
                <a:solidFill>
                  <a:srgbClr val="000000"/>
                </a:solidFill>
                <a:effectLst/>
                <a:latin typeface="Times New Roman" panose="02020603050405020304" pitchFamily="18" charset="0"/>
                <a:ea typeface="宋体" panose="02010600030101010101" pitchFamily="2" charset="-122"/>
              </a:rPr>
              <a:t>2011.09-2017.06</a:t>
            </a:r>
            <a:r>
              <a:rPr lang="zh-CN" altLang="en-US" sz="1400" dirty="0">
                <a:solidFill>
                  <a:srgbClr val="000000"/>
                </a:solidFill>
                <a:effectLst/>
                <a:latin typeface="Times New Roman" panose="02020603050405020304" pitchFamily="18" charset="0"/>
                <a:ea typeface="宋体" panose="02010600030101010101" pitchFamily="2" charset="-122"/>
              </a:rPr>
              <a:t>：博士  四川大学  建筑与环境学院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gn="just">
              <a:lnSpc>
                <a:spcPts val="3000"/>
              </a:lnSpc>
            </a:pPr>
            <a:r>
              <a:rPr lang="en-US" altLang="zh-CN" sz="1400" dirty="0">
                <a:solidFill>
                  <a:srgbClr val="000000"/>
                </a:solidFill>
                <a:effectLst/>
                <a:latin typeface="Times New Roman" panose="02020603050405020304" pitchFamily="18" charset="0"/>
                <a:ea typeface="宋体" panose="02010600030101010101" pitchFamily="2" charset="-122"/>
              </a:rPr>
              <a:t>2004.07-</a:t>
            </a:r>
            <a:r>
              <a:rPr lang="zh-CN" altLang="en-US" sz="1400" dirty="0">
                <a:solidFill>
                  <a:srgbClr val="000000"/>
                </a:solidFill>
                <a:effectLst/>
                <a:latin typeface="Times New Roman" panose="02020603050405020304" pitchFamily="18" charset="0"/>
                <a:ea typeface="宋体" panose="02010600030101010101" pitchFamily="2" charset="-122"/>
              </a:rPr>
              <a:t>至今：四川师范大学  化学与材料科学学院 </a:t>
            </a:r>
            <a:endParaRPr lang="en-US" altLang="zh-CN" sz="1400" dirty="0">
              <a:solidFill>
                <a:srgbClr val="000000"/>
              </a:solidFill>
              <a:effectLst/>
              <a:latin typeface="Times New Roman" panose="02020603050405020304" pitchFamily="18" charset="0"/>
              <a:ea typeface="宋体" panose="02010600030101010101" pitchFamily="2" charset="-122"/>
            </a:endParaRPr>
          </a:p>
          <a:p>
            <a:pPr algn="just">
              <a:lnSpc>
                <a:spcPts val="30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lvl="0" indent="-342900" algn="just">
              <a:lnSpc>
                <a:spcPts val="30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Z. P. Wang, X. Wang, Q. Wang, X. L.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Xiong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 Luo*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K. Huang*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Microchem</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J. 2019,149,104052.</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0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 Yuan, S. J. Chen, S. Li, Q. Y. Liu, M. Q. Kou, T. Xu, </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 Luo,*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K. Huang *, M. Zhang, Anal. Methods, 2019,11,980-988.</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0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 Luo</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 Y. Wang</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R. Dai</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Y. Liu</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 Jiang</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 L.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Xiong</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K. Huang*</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Microchem</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J. 2017,133,518-523.</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0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 Luo</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X. D. Hou, Z. Long*, Chinese J</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Anal</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Chem</a:t>
            </a:r>
            <a:r>
              <a:rPr lang="zh-CN" altLang="en-US"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2015,43(9),1291-1295.</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000"/>
              </a:lnSpc>
              <a:spcAft>
                <a:spcPts val="0"/>
              </a:spcAft>
              <a:buFont typeface="Times New Roman" panose="02020603050405020304" pitchFamily="18" charset="0"/>
              <a:buAutoNum type="arabicPeriod"/>
            </a:pP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S. Zhang, </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 Luo</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M. T. Peng, Y. F. Tian, X. D. Hou, X. M. Jiang*, C. B. Zheng*, Anal. Chem. 2015,87,10712-10718.</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6" name="文本框 5"/>
          <p:cNvSpPr txBox="1"/>
          <p:nvPr/>
        </p:nvSpPr>
        <p:spPr>
          <a:xfrm>
            <a:off x="1964956" y="1372221"/>
            <a:ext cx="5326380" cy="133794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职务：副教授</a:t>
            </a:r>
            <a:endParaRPr lang="zh-CN" altLang="en-US"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办公地址：四川师范大学狮子山校区第四教学楼</a:t>
            </a:r>
            <a:r>
              <a:rPr lang="en-US" altLang="zh-CN" dirty="0">
                <a:latin typeface="Times New Roman" panose="02020603050405020304" pitchFamily="18" charset="0"/>
                <a:ea typeface="黑体" panose="02010609060101010101" pitchFamily="49" charset="-122"/>
                <a:cs typeface="Times New Roman" panose="02020603050405020304" pitchFamily="18" charset="0"/>
              </a:rPr>
              <a:t>605</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ea typeface="黑体" panose="02010609060101010101" pitchFamily="49" charset="-122"/>
                <a:cs typeface="Times New Roman" panose="02020603050405020304" pitchFamily="18" charset="0"/>
              </a:rPr>
              <a:t>lhsicnu@163.com</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descr="标准照2020-4"/>
          <p:cNvPicPr>
            <a:picLocks noChangeAspect="1"/>
          </p:cNvPicPr>
          <p:nvPr/>
        </p:nvPicPr>
        <p:blipFill>
          <a:blip r:embed="rId1"/>
          <a:stretch>
            <a:fillRect/>
          </a:stretch>
        </p:blipFill>
        <p:spPr>
          <a:xfrm>
            <a:off x="557993" y="913320"/>
            <a:ext cx="1260000" cy="17727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191250" y="895350"/>
            <a:ext cx="1099185" cy="460375"/>
          </a:xfrm>
          <a:prstGeom prst="rect">
            <a:avLst/>
          </a:prstGeom>
          <a:noFill/>
        </p:spPr>
        <p:txBody>
          <a:bodyPr wrap="none" rtlCol="0">
            <a:spAutoFit/>
          </a:bodyPr>
          <a:lstStyle/>
          <a:p>
            <a:r>
              <a:rPr lang="zh-CN" altLang="en-US" sz="2400" b="1" dirty="0">
                <a:latin typeface="华文楷体" panose="02010600040101010101" pitchFamily="2" charset="-122"/>
                <a:ea typeface="华文楷体" panose="02010600040101010101" pitchFamily="2" charset="-122"/>
              </a:rPr>
              <a:t>邹志荣</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791193"/>
            <a:ext cx="7075012" cy="7862570"/>
          </a:xfrm>
          <a:prstGeom prst="rect">
            <a:avLst/>
          </a:prstGeom>
          <a:noFill/>
        </p:spPr>
        <p:txBody>
          <a:bodyPr wrap="square" rtlCol="0">
            <a:spAutoFit/>
          </a:bodyPr>
          <a:lstStyle/>
          <a:p>
            <a:pPr>
              <a:lnSpc>
                <a:spcPts val="24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nSpc>
                <a:spcPts val="2400"/>
              </a:lnSpc>
            </a:pPr>
            <a:r>
              <a:rPr lang="zh-CN" altLang="en-US" sz="1400" dirty="0">
                <a:solidFill>
                  <a:srgbClr val="000000"/>
                </a:solidFill>
                <a:effectLst/>
                <a:latin typeface="Times New Roman" panose="02020603050405020304" pitchFamily="18" charset="0"/>
                <a:ea typeface="宋体" panose="02010600030101010101" pitchFamily="2" charset="-122"/>
              </a:rPr>
              <a:t>邹志荣，理学博士，主要承担本科</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仪器分析</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无机及分析化学</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基础化学实验</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等相关理论和实验课程的教学工作。主要从事原子光谱进样方式改进、仪器装置小型化、基于纳米材料的光化学蒸气发生等研究，</a:t>
            </a:r>
            <a:r>
              <a:rPr lang="en-US" altLang="zh-CN" sz="1400" dirty="0">
                <a:solidFill>
                  <a:srgbClr val="000000"/>
                </a:solidFill>
                <a:effectLst/>
                <a:latin typeface="Times New Roman" panose="02020603050405020304" pitchFamily="18" charset="0"/>
                <a:ea typeface="宋体" panose="02010600030101010101" pitchFamily="2" charset="-122"/>
              </a:rPr>
              <a:t>Microchemical Journal</a:t>
            </a:r>
            <a:r>
              <a:rPr lang="zh-CN" altLang="en-US" sz="1400" dirty="0">
                <a:solidFill>
                  <a:srgbClr val="000000"/>
                </a:solidFill>
                <a:effectLst/>
                <a:latin typeface="Times New Roman" panose="02020603050405020304" pitchFamily="18" charset="0"/>
                <a:ea typeface="宋体" panose="02010600030101010101" pitchFamily="2" charset="-122"/>
              </a:rPr>
              <a:t>杂志独立审稿人。近年来，已在 </a:t>
            </a:r>
            <a:r>
              <a:rPr lang="en-US" altLang="zh-CN" sz="1400" dirty="0" err="1">
                <a:solidFill>
                  <a:srgbClr val="000000"/>
                </a:solidFill>
                <a:effectLst/>
                <a:latin typeface="Times New Roman" panose="02020603050405020304" pitchFamily="18" charset="0"/>
                <a:ea typeface="宋体" panose="02010600030101010101" pitchFamily="2" charset="-122"/>
              </a:rPr>
              <a:t>TrAC</a:t>
            </a:r>
            <a:r>
              <a:rPr lang="en-US" altLang="zh-CN" sz="1400" dirty="0">
                <a:solidFill>
                  <a:srgbClr val="000000"/>
                </a:solidFill>
                <a:effectLst/>
                <a:latin typeface="Times New Roman" panose="02020603050405020304" pitchFamily="18" charset="0"/>
                <a:ea typeface="宋体" panose="02010600030101010101" pitchFamily="2" charset="-122"/>
              </a:rPr>
              <a:t>-Trends. Anal. Chem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Trends. Environ. Anal. Chem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Anal. </a:t>
            </a:r>
            <a:r>
              <a:rPr lang="en-US" altLang="zh-CN" sz="1400" dirty="0" err="1">
                <a:solidFill>
                  <a:srgbClr val="000000"/>
                </a:solidFill>
                <a:effectLst/>
                <a:latin typeface="Times New Roman" panose="02020603050405020304" pitchFamily="18" charset="0"/>
                <a:ea typeface="宋体" panose="02010600030101010101" pitchFamily="2" charset="-122"/>
              </a:rPr>
              <a:t>Chim</a:t>
            </a:r>
            <a:r>
              <a:rPr lang="en-US" altLang="zh-CN" sz="1400" dirty="0">
                <a:solidFill>
                  <a:srgbClr val="000000"/>
                </a:solidFill>
                <a:effectLst/>
                <a:latin typeface="Times New Roman" panose="02020603050405020304" pitchFamily="18" charset="0"/>
                <a:ea typeface="宋体" panose="02010600030101010101" pitchFamily="2" charset="-122"/>
              </a:rPr>
              <a:t>. Acta</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Chem. </a:t>
            </a:r>
            <a:r>
              <a:rPr lang="en-US" altLang="zh-CN" sz="1400" dirty="0" err="1">
                <a:solidFill>
                  <a:srgbClr val="000000"/>
                </a:solidFill>
                <a:effectLst/>
                <a:latin typeface="Times New Roman" panose="02020603050405020304" pitchFamily="18" charset="0"/>
                <a:ea typeface="宋体" panose="02010600030101010101" pitchFamily="2" charset="-122"/>
              </a:rPr>
              <a:t>Commun</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a:solidFill>
                  <a:srgbClr val="000000"/>
                </a:solidFill>
                <a:effectLst/>
                <a:latin typeface="Times New Roman" panose="02020603050405020304" pitchFamily="18" charset="0"/>
                <a:ea typeface="宋体" panose="02010600030101010101" pitchFamily="2" charset="-122"/>
              </a:rPr>
              <a:t>J. Anal. Atom. </a:t>
            </a:r>
            <a:r>
              <a:rPr lang="en-US" altLang="zh-CN" sz="1400" dirty="0" err="1">
                <a:solidFill>
                  <a:srgbClr val="000000"/>
                </a:solidFill>
                <a:effectLst/>
                <a:latin typeface="Times New Roman" panose="02020603050405020304" pitchFamily="18" charset="0"/>
                <a:ea typeface="宋体" panose="02010600030101010101" pitchFamily="2" charset="-122"/>
              </a:rPr>
              <a:t>Spectrom</a:t>
            </a:r>
            <a:r>
              <a:rPr lang="zh-CN" altLang="en-US" sz="1400" dirty="0">
                <a:solidFill>
                  <a:srgbClr val="000000"/>
                </a:solidFill>
                <a:effectLst/>
                <a:latin typeface="Times New Roman" panose="02020603050405020304" pitchFamily="18" charset="0"/>
                <a:ea typeface="宋体" panose="02010600030101010101" pitchFamily="2" charset="-122"/>
              </a:rPr>
              <a:t>、</a:t>
            </a:r>
            <a:r>
              <a:rPr lang="en-US" altLang="zh-CN" sz="1400" dirty="0" err="1">
                <a:solidFill>
                  <a:srgbClr val="000000"/>
                </a:solidFill>
                <a:effectLst/>
                <a:latin typeface="Times New Roman" panose="02020603050405020304" pitchFamily="18" charset="0"/>
                <a:ea typeface="宋体" panose="02010600030101010101" pitchFamily="2" charset="-122"/>
              </a:rPr>
              <a:t>Microchem</a:t>
            </a:r>
            <a:r>
              <a:rPr lang="en-US" altLang="zh-CN" sz="1400" dirty="0">
                <a:solidFill>
                  <a:srgbClr val="000000"/>
                </a:solidFill>
                <a:effectLst/>
                <a:latin typeface="Times New Roman" panose="02020603050405020304" pitchFamily="18" charset="0"/>
                <a:ea typeface="宋体" panose="02010600030101010101" pitchFamily="2" charset="-122"/>
              </a:rPr>
              <a:t>. J. </a:t>
            </a:r>
            <a:r>
              <a:rPr lang="zh-CN" altLang="en-US" sz="1400" dirty="0">
                <a:solidFill>
                  <a:srgbClr val="000000"/>
                </a:solidFill>
                <a:effectLst/>
                <a:latin typeface="Times New Roman" panose="02020603050405020304" pitchFamily="18" charset="0"/>
                <a:ea typeface="宋体" panose="02010600030101010101" pitchFamily="2" charset="-122"/>
              </a:rPr>
              <a:t>等学术期刊发表</a:t>
            </a:r>
            <a:r>
              <a:rPr lang="en-US" altLang="zh-CN" sz="1400" dirty="0">
                <a:solidFill>
                  <a:srgbClr val="000000"/>
                </a:solidFill>
                <a:effectLst/>
                <a:latin typeface="Times New Roman" panose="02020603050405020304" pitchFamily="18" charset="0"/>
                <a:ea typeface="宋体" panose="02010600030101010101" pitchFamily="2" charset="-122"/>
              </a:rPr>
              <a:t>SCI </a:t>
            </a:r>
            <a:r>
              <a:rPr lang="zh-CN" altLang="en-US" sz="1400" dirty="0">
                <a:solidFill>
                  <a:srgbClr val="000000"/>
                </a:solidFill>
                <a:effectLst/>
                <a:latin typeface="Times New Roman" panose="02020603050405020304" pitchFamily="18" charset="0"/>
                <a:ea typeface="宋体" panose="02010600030101010101" pitchFamily="2" charset="-122"/>
              </a:rPr>
              <a:t>论文 </a:t>
            </a:r>
            <a:r>
              <a:rPr lang="en-US" altLang="zh-CN" sz="1400" dirty="0">
                <a:solidFill>
                  <a:srgbClr val="000000"/>
                </a:solidFill>
                <a:effectLst/>
                <a:latin typeface="Times New Roman" panose="02020603050405020304" pitchFamily="18" charset="0"/>
                <a:ea typeface="宋体" panose="02010600030101010101" pitchFamily="2" charset="-122"/>
              </a:rPr>
              <a:t>30</a:t>
            </a:r>
            <a:r>
              <a:rPr lang="zh-CN" altLang="en-US" sz="1400" dirty="0">
                <a:solidFill>
                  <a:srgbClr val="000000"/>
                </a:solidFill>
                <a:effectLst/>
                <a:latin typeface="Times New Roman" panose="02020603050405020304" pitchFamily="18" charset="0"/>
                <a:ea typeface="宋体" panose="02010600030101010101" pitchFamily="2" charset="-122"/>
              </a:rPr>
              <a:t>余</a:t>
            </a:r>
            <a:r>
              <a:rPr lang="en-US" altLang="zh-CN" sz="1400" dirty="0">
                <a:solidFill>
                  <a:srgbClr val="000000"/>
                </a:solidFill>
                <a:effectLst/>
                <a:latin typeface="Times New Roman" panose="02020603050405020304" pitchFamily="18" charset="0"/>
                <a:ea typeface="宋体" panose="02010600030101010101" pitchFamily="2" charset="-122"/>
              </a:rPr>
              <a:t> </a:t>
            </a:r>
            <a:r>
              <a:rPr lang="zh-CN" altLang="en-US" sz="1400" dirty="0">
                <a:solidFill>
                  <a:srgbClr val="000000"/>
                </a:solidFill>
                <a:effectLst/>
                <a:latin typeface="Times New Roman" panose="02020603050405020304" pitchFamily="18" charset="0"/>
                <a:ea typeface="宋体" panose="02010600030101010101" pitchFamily="2" charset="-122"/>
              </a:rPr>
              <a:t>篇，其中第一或通讯作者</a:t>
            </a:r>
            <a:r>
              <a:rPr lang="en-US" sz="1400" dirty="0">
                <a:solidFill>
                  <a:srgbClr val="000000"/>
                </a:solidFill>
                <a:effectLst/>
                <a:latin typeface="Times New Roman" panose="02020603050405020304" pitchFamily="18" charset="0"/>
                <a:ea typeface="宋体" panose="02010600030101010101" pitchFamily="2" charset="-122"/>
              </a:rPr>
              <a:t>20</a:t>
            </a:r>
            <a:r>
              <a:rPr lang="zh-CN" altLang="en-US" sz="1400" dirty="0">
                <a:solidFill>
                  <a:srgbClr val="000000"/>
                </a:solidFill>
                <a:effectLst/>
                <a:latin typeface="Times New Roman" panose="02020603050405020304" pitchFamily="18" charset="0"/>
                <a:ea typeface="宋体" panose="02010600030101010101" pitchFamily="2" charset="-122"/>
              </a:rPr>
              <a:t>余篇，主持国家级、省级各级各类科研项目</a:t>
            </a:r>
            <a:r>
              <a:rPr lang="en-US" altLang="zh-CN" sz="1400" dirty="0">
                <a:solidFill>
                  <a:srgbClr val="000000"/>
                </a:solidFill>
                <a:effectLst/>
                <a:latin typeface="Times New Roman" panose="02020603050405020304" pitchFamily="18" charset="0"/>
                <a:ea typeface="宋体" panose="02010600030101010101" pitchFamily="2" charset="-122"/>
              </a:rPr>
              <a:t>10</a:t>
            </a:r>
            <a:r>
              <a:rPr lang="zh-CN" altLang="en-US" sz="1400" dirty="0">
                <a:solidFill>
                  <a:srgbClr val="000000"/>
                </a:solidFill>
                <a:effectLst/>
                <a:latin typeface="Times New Roman" panose="02020603050405020304" pitchFamily="18" charset="0"/>
                <a:ea typeface="宋体" panose="02010600030101010101" pitchFamily="2" charset="-122"/>
              </a:rPr>
              <a:t>余项。</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4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ts val="2400"/>
              </a:lnSpc>
            </a:pPr>
            <a:r>
              <a:rPr lang="en-US" altLang="zh-CN" sz="1400" dirty="0">
                <a:solidFill>
                  <a:srgbClr val="000000"/>
                </a:solidFill>
                <a:effectLst/>
                <a:latin typeface="Times New Roman" panose="02020603050405020304" pitchFamily="18" charset="0"/>
                <a:ea typeface="宋体" panose="02010600030101010101" pitchFamily="2" charset="-122"/>
              </a:rPr>
              <a:t>2009.9-2013.6    </a:t>
            </a:r>
            <a:r>
              <a:rPr lang="zh-CN" altLang="en-US" sz="1400" dirty="0">
                <a:solidFill>
                  <a:srgbClr val="000000"/>
                </a:solidFill>
                <a:effectLst/>
                <a:latin typeface="Times New Roman" panose="02020603050405020304" pitchFamily="18" charset="0"/>
                <a:ea typeface="宋体" panose="02010600030101010101" pitchFamily="2" charset="-122"/>
              </a:rPr>
              <a:t>四川大学应用化学专业                           学士学位</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400"/>
              </a:lnSpc>
            </a:pPr>
            <a:r>
              <a:rPr lang="en-US" altLang="zh-CN" sz="1400" dirty="0">
                <a:solidFill>
                  <a:srgbClr val="000000"/>
                </a:solidFill>
                <a:effectLst/>
                <a:latin typeface="Times New Roman" panose="02020603050405020304" pitchFamily="18" charset="0"/>
                <a:ea typeface="宋体" panose="02010600030101010101" pitchFamily="2" charset="-122"/>
              </a:rPr>
              <a:t>2013.9-2018.6    </a:t>
            </a:r>
            <a:r>
              <a:rPr lang="zh-CN" altLang="en-US" sz="1400" dirty="0">
                <a:solidFill>
                  <a:srgbClr val="000000"/>
                </a:solidFill>
                <a:effectLst/>
                <a:latin typeface="Times New Roman" panose="02020603050405020304" pitchFamily="18" charset="0"/>
                <a:ea typeface="宋体" panose="02010600030101010101" pitchFamily="2" charset="-122"/>
              </a:rPr>
              <a:t>四川大学分析化学专业（硕博连读）   博士学位</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400"/>
              </a:lnSpc>
            </a:pPr>
            <a:r>
              <a:rPr lang="en-US" altLang="zh-CN" sz="1400" dirty="0">
                <a:solidFill>
                  <a:srgbClr val="000000"/>
                </a:solidFill>
                <a:effectLst/>
                <a:latin typeface="Times New Roman" panose="02020603050405020304" pitchFamily="18" charset="0"/>
                <a:ea typeface="宋体" panose="02010600030101010101" pitchFamily="2" charset="-122"/>
              </a:rPr>
              <a:t>2018.7</a:t>
            </a:r>
            <a:r>
              <a:rPr lang="zh-CN" altLang="en-US" sz="1400" dirty="0">
                <a:solidFill>
                  <a:srgbClr val="000000"/>
                </a:solidFill>
                <a:effectLst/>
                <a:latin typeface="Times New Roman" panose="02020603050405020304" pitchFamily="18" charset="0"/>
                <a:ea typeface="宋体" panose="02010600030101010101" pitchFamily="2" charset="-122"/>
              </a:rPr>
              <a:t>至今        四川师范大学化学与材料科学学院       专任教师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4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lvl="0" indent="-342900" algn="just">
              <a:lnSpc>
                <a:spcPts val="2400"/>
              </a:lnSpc>
              <a:spcAft>
                <a:spcPts val="0"/>
              </a:spcAft>
              <a:buFont typeface="Times New Roman" panose="02020603050405020304" pitchFamily="18" charset="0"/>
              <a:buAutoNum type="arabicPeriod"/>
            </a:pPr>
            <a:r>
              <a:rPr lang="en-US" altLang="zh-CN" sz="1400" b="1"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Zhirong</a:t>
            </a:r>
            <a:r>
              <a:rPr lang="en-US" altLang="zh-CN" sz="1400" b="1"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Zou</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b="1"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Xinyi Jiang,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Lanlan</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Li,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Qiuyun</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Yao, Hong Luo,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Ke</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Huang</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i="1" dirty="0">
                <a:effectLst/>
                <a:latin typeface="Times New Roman" panose="02020603050405020304" pitchFamily="18" charset="0"/>
                <a:ea typeface="仿宋" panose="02010609060101010101" pitchFamily="49" charset="-122"/>
                <a:cs typeface="Times New Roman" panose="02020603050405020304" pitchFamily="18" charset="0"/>
              </a:rPr>
              <a:t>Trends. Environ. Anal. Chem.,</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2020, 27, e00094.</a:t>
            </a:r>
            <a:endParaRPr lang="zh-CN" altLang="en-US" sz="1400" dirty="0">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400"/>
              </a:lnSpc>
              <a:spcAft>
                <a:spcPts val="0"/>
              </a:spcAft>
              <a:buFont typeface="Times New Roman" panose="02020603050405020304" pitchFamily="18" charset="0"/>
              <a:buAutoNum type="arabicPeriod"/>
            </a:pPr>
            <a:r>
              <a:rPr lang="en-US" altLang="zh-CN" sz="1400" b="1" u="sng" dirty="0" err="1">
                <a:effectLst/>
                <a:latin typeface="Times New Roman" panose="02020603050405020304" pitchFamily="18" charset="0"/>
                <a:ea typeface="仿宋" panose="02010609060101010101" pitchFamily="49" charset="-122"/>
                <a:cs typeface="Times New Roman" panose="02020603050405020304" pitchFamily="18" charset="0"/>
              </a:rPr>
              <a:t>Zhirong</a:t>
            </a:r>
            <a:r>
              <a:rPr lang="en-US" altLang="zh-CN" sz="1400" b="1" u="sng" dirty="0">
                <a:effectLst/>
                <a:latin typeface="Times New Roman" panose="02020603050405020304" pitchFamily="18" charset="0"/>
                <a:ea typeface="仿宋" panose="02010609060101010101" pitchFamily="49" charset="-122"/>
                <a:cs typeface="Times New Roman" panose="02020603050405020304" pitchFamily="18" charset="0"/>
              </a:rPr>
              <a:t> Zou,</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Jing Hu, Fujian Xu, </a:t>
            </a:r>
            <a:r>
              <a:rPr lang="en-US" altLang="zh-CN" sz="1400" dirty="0" err="1">
                <a:effectLst/>
                <a:latin typeface="Times New Roman" panose="02020603050405020304" pitchFamily="18" charset="0"/>
                <a:ea typeface="仿宋" panose="02010609060101010101" pitchFamily="49" charset="-122"/>
                <a:cs typeface="Times New Roman" panose="02020603050405020304" pitchFamily="18" charset="0"/>
              </a:rPr>
              <a:t>Xiandeng</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Hou*, </a:t>
            </a:r>
            <a:r>
              <a:rPr lang="en-US" altLang="zh-CN" sz="1400" dirty="0" err="1">
                <a:effectLst/>
                <a:latin typeface="Times New Roman" panose="02020603050405020304" pitchFamily="18" charset="0"/>
                <a:ea typeface="仿宋" panose="02010609060101010101" pitchFamily="49" charset="-122"/>
                <a:cs typeface="Times New Roman" panose="02020603050405020304" pitchFamily="18" charset="0"/>
              </a:rPr>
              <a:t>Xiaoming</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Jiang*. </a:t>
            </a:r>
            <a:r>
              <a:rPr lang="en-US" altLang="zh-CN" sz="1400" i="1" dirty="0">
                <a:effectLst/>
                <a:latin typeface="Times New Roman" panose="02020603050405020304" pitchFamily="18" charset="0"/>
                <a:ea typeface="仿宋" panose="02010609060101010101" pitchFamily="49" charset="-122"/>
                <a:cs typeface="Times New Roman" panose="02020603050405020304" pitchFamily="18" charset="0"/>
              </a:rPr>
              <a:t>Trends. Anal. Chem.,</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 2019, 114, 242-250. </a:t>
            </a:r>
            <a:endPar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400"/>
              </a:lnSpc>
              <a:spcAft>
                <a:spcPts val="0"/>
              </a:spcAft>
              <a:buFont typeface="Times New Roman" panose="02020603050405020304" pitchFamily="18" charset="0"/>
              <a:buAutoNum type="arabicPeriod"/>
            </a:pPr>
            <a:r>
              <a:rPr lang="en-US" altLang="zh-CN" sz="1400" b="1"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Zhirong</a:t>
            </a:r>
            <a:r>
              <a:rPr lang="en-US" altLang="zh-CN" sz="1400" b="1"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Zou,</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Yujia</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Deng, Jing Hu,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Xiaoming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Jiang</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Xiandeng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Hou</a:t>
            </a:r>
            <a:r>
              <a:rPr lang="en-US" altLang="zh-CN" sz="14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Anal. </a:t>
            </a:r>
            <a:r>
              <a:rPr lang="en-US" altLang="zh-CN" sz="1400" i="1"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Chim</a:t>
            </a:r>
            <a:r>
              <a:rPr lang="en-US" altLang="zh-CN" sz="1400" i="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Acta., </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2018, 1019, 25-37.</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400"/>
              </a:lnSpc>
              <a:spcAft>
                <a:spcPts val="0"/>
              </a:spcAft>
              <a:buFont typeface="Times New Roman" panose="02020603050405020304" pitchFamily="18" charset="0"/>
              <a:buAutoNum type="arabicPeriod"/>
            </a:pPr>
            <a:r>
              <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Shuang Ye, Lanlan Li, Yue Ou, Weijia Li, Shu Zhang, Ke Huang, Hong Luo, </a:t>
            </a:r>
            <a:r>
              <a:rPr lang="en-US" altLang="zh-CN" sz="1400" b="1" u="sng"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Zhirong Zou*,</a:t>
            </a:r>
            <a:r>
              <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 Xiaoli Xiong*. </a:t>
            </a:r>
            <a:r>
              <a:rPr lang="en-US" altLang="zh-CN" sz="1400" i="1"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Anal. Chim. Acta.,</a:t>
            </a:r>
            <a:r>
              <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rPr>
              <a:t> 2022, 1192, 339366.</a:t>
            </a:r>
            <a:endParaRPr lang="en-US" altLang="zh-CN" sz="1400" dirty="0">
              <a:solidFill>
                <a:srgbClr val="000000"/>
              </a:solidFill>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400"/>
              </a:lnSpc>
              <a:spcAft>
                <a:spcPts val="0"/>
              </a:spcAft>
              <a:buFont typeface="Times New Roman" panose="02020603050405020304" pitchFamily="18" charset="0"/>
              <a:buAutoNum type="arabicPeriod"/>
            </a:pP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Lanlan Li, Chenxi Jiang, Jing Xiao, Hong Luo, Shu Zhang, </a:t>
            </a:r>
            <a:r>
              <a:rPr lang="en-US" altLang="zh-CN" sz="1400" b="1" u="sng">
                <a:effectLst/>
                <a:latin typeface="Times New Roman" panose="02020603050405020304" pitchFamily="18" charset="0"/>
                <a:ea typeface="仿宋" panose="02010609060101010101" pitchFamily="49" charset="-122"/>
                <a:cs typeface="Times New Roman" panose="02020603050405020304" pitchFamily="18" charset="0"/>
              </a:rPr>
              <a:t>Zhirong Zou*,</a:t>
            </a: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 Ke Huang*.  </a:t>
            </a:r>
            <a:r>
              <a:rPr lang="en-US" altLang="zh-CN" sz="1400" i="1">
                <a:effectLst/>
                <a:latin typeface="Times New Roman" panose="02020603050405020304" pitchFamily="18" charset="0"/>
                <a:ea typeface="仿宋" panose="02010609060101010101" pitchFamily="49" charset="-122"/>
                <a:cs typeface="Times New Roman" panose="02020603050405020304" pitchFamily="18" charset="0"/>
              </a:rPr>
              <a:t>Spectrochim. Acta Part B.,</a:t>
            </a: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 2023, 199, 106579.</a:t>
            </a:r>
            <a:endParaRPr lang="en-US" altLang="zh-CN" sz="1400">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400"/>
              </a:lnSpc>
              <a:spcAft>
                <a:spcPts val="0"/>
              </a:spcAft>
              <a:buFont typeface="Times New Roman" panose="02020603050405020304" pitchFamily="18" charset="0"/>
              <a:buAutoNum type="arabicPeriod"/>
            </a:pP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Jing Xiao, Chenxi Jiang, Lanlan Li, Shuang Ye, Shu Zhang, Xiaoli Xiong, </a:t>
            </a:r>
            <a:r>
              <a:rPr lang="en-US" altLang="zh-CN" sz="1400" b="1" u="sng">
                <a:effectLst/>
                <a:latin typeface="Times New Roman" panose="02020603050405020304" pitchFamily="18" charset="0"/>
                <a:ea typeface="仿宋" panose="02010609060101010101" pitchFamily="49" charset="-122"/>
                <a:cs typeface="Times New Roman" panose="02020603050405020304" pitchFamily="18" charset="0"/>
              </a:rPr>
              <a:t>Zhirong Zou*, </a:t>
            </a: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Zhengwen Huang*.  </a:t>
            </a:r>
            <a:r>
              <a:rPr lang="en-US" altLang="zh-CN" sz="1400" i="1">
                <a:effectLst/>
                <a:latin typeface="Times New Roman" panose="02020603050405020304" pitchFamily="18" charset="0"/>
                <a:ea typeface="仿宋" panose="02010609060101010101" pitchFamily="49" charset="-122"/>
                <a:cs typeface="Times New Roman" panose="02020603050405020304" pitchFamily="18" charset="0"/>
              </a:rPr>
              <a:t>Microchem. J.,</a:t>
            </a:r>
            <a:r>
              <a:rPr lang="en-US" altLang="zh-CN" sz="1400">
                <a:effectLst/>
                <a:latin typeface="Times New Roman" panose="02020603050405020304" pitchFamily="18" charset="0"/>
                <a:ea typeface="仿宋" panose="02010609060101010101" pitchFamily="49" charset="-122"/>
                <a:cs typeface="Times New Roman" panose="02020603050405020304" pitchFamily="18" charset="0"/>
              </a:rPr>
              <a:t> 2023, 186, 108298.</a:t>
            </a:r>
            <a:endParaRPr lang="en-US" altLang="zh-CN" sz="1400">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6" name="文本框 5"/>
          <p:cNvSpPr txBox="1"/>
          <p:nvPr/>
        </p:nvSpPr>
        <p:spPr>
          <a:xfrm>
            <a:off x="2540777" y="1264554"/>
            <a:ext cx="4297680" cy="175323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职务：副教授，硕士研究生导师</a:t>
            </a:r>
            <a:endParaRPr lang="zh-CN" altLang="en-US"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中国化学会会员、中国科普作家协会会员</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办公地址：狮子山校区四教</a:t>
            </a:r>
            <a:r>
              <a:rPr lang="en-US" altLang="zh-CN" dirty="0">
                <a:latin typeface="Times New Roman" panose="02020603050405020304" pitchFamily="18" charset="0"/>
                <a:ea typeface="黑体" panose="02010609060101010101" pitchFamily="49" charset="-122"/>
                <a:cs typeface="Times New Roman" panose="02020603050405020304" pitchFamily="18" charset="0"/>
              </a:rPr>
              <a:t>605</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cs typeface="Times New Roman" panose="02020603050405020304" pitchFamily="18" charset="0"/>
              </a:rPr>
              <a:t> zouzhirong@sicnu.edu.cn</a:t>
            </a:r>
            <a:endParaRPr lang="zh-CN" altLang="en-US" dirty="0">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5010" y="804929"/>
            <a:ext cx="1260348" cy="17632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229350" y="895350"/>
            <a:ext cx="110799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latin typeface="华文楷体" panose="02010600040101010101" pitchFamily="2" charset="-122"/>
                <a:ea typeface="华文楷体" panose="02010600040101010101" pitchFamily="2" charset="-122"/>
              </a:rPr>
              <a:t>余慧敏</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791193"/>
            <a:ext cx="7075012" cy="7541895"/>
          </a:xfrm>
          <a:prstGeom prst="rect">
            <a:avLst/>
          </a:prstGeom>
          <a:noFill/>
        </p:spPr>
        <p:txBody>
          <a:bodyPr wrap="square" rtlCol="0">
            <a:spAutoFit/>
          </a:bodyPr>
          <a:lstStyle/>
          <a:p>
            <a:pPr>
              <a:lnSpc>
                <a:spcPts val="29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nSpc>
                <a:spcPts val="2900"/>
              </a:lnSpc>
            </a:pPr>
            <a:r>
              <a:rPr lang="zh-CN" altLang="en-US" sz="1400" dirty="0">
                <a:solidFill>
                  <a:srgbClr val="000000"/>
                </a:solidFill>
                <a:effectLst/>
                <a:latin typeface="Times New Roman" panose="02020603050405020304" pitchFamily="18" charset="0"/>
                <a:ea typeface="宋体" panose="02010600030101010101" pitchFamily="2" charset="-122"/>
              </a:rPr>
              <a:t>主要研究方向为光谱分析，近年来多集中于样品前处理方法和有毒有害物质（重金属</a:t>
            </a:r>
            <a:r>
              <a:rPr lang="en-US" altLang="zh-CN" sz="1400" dirty="0">
                <a:solidFill>
                  <a:srgbClr val="000000"/>
                </a:solidFill>
                <a:effectLst/>
                <a:latin typeface="Times New Roman" panose="02020603050405020304" pitchFamily="18" charset="0"/>
                <a:ea typeface="宋体" panose="02010600030101010101" pitchFamily="2" charset="-122"/>
              </a:rPr>
              <a:t>/</a:t>
            </a:r>
            <a:r>
              <a:rPr lang="zh-CN" altLang="en-US" sz="1400" dirty="0">
                <a:solidFill>
                  <a:srgbClr val="000000"/>
                </a:solidFill>
                <a:effectLst/>
                <a:latin typeface="Times New Roman" panose="02020603050405020304" pitchFamily="18" charset="0"/>
                <a:ea typeface="宋体" panose="02010600030101010101" pitchFamily="2" charset="-122"/>
              </a:rPr>
              <a:t>小分子气体）检测新方法的研究。</a:t>
            </a:r>
            <a:r>
              <a:rPr lang="en-US" altLang="zh-CN" sz="1400" dirty="0">
                <a:solidFill>
                  <a:srgbClr val="000000"/>
                </a:solidFill>
                <a:effectLst/>
                <a:latin typeface="Times New Roman" panose="02020603050405020304" pitchFamily="18" charset="0"/>
                <a:ea typeface="宋体" panose="02010600030101010101" pitchFamily="2" charset="-122"/>
              </a:rPr>
              <a:t>1.</a:t>
            </a:r>
            <a:r>
              <a:rPr lang="zh-CN" altLang="en-US" sz="1400" dirty="0">
                <a:solidFill>
                  <a:srgbClr val="000000"/>
                </a:solidFill>
                <a:effectLst/>
                <a:latin typeface="Times New Roman" panose="02020603050405020304" pitchFamily="18" charset="0"/>
                <a:ea typeface="宋体" panose="02010600030101010101" pitchFamily="2" charset="-122"/>
              </a:rPr>
              <a:t>有毒有害气体原子光谱仪检测新方法的研究；</a:t>
            </a:r>
            <a:r>
              <a:rPr lang="en-US" altLang="zh-CN" sz="1400" dirty="0">
                <a:solidFill>
                  <a:srgbClr val="000000"/>
                </a:solidFill>
                <a:effectLst/>
                <a:latin typeface="Times New Roman" panose="02020603050405020304" pitchFamily="18" charset="0"/>
                <a:ea typeface="宋体" panose="02010600030101010101" pitchFamily="2" charset="-122"/>
              </a:rPr>
              <a:t>2.</a:t>
            </a:r>
            <a:r>
              <a:rPr lang="zh-CN" altLang="en-US" sz="1400" dirty="0">
                <a:solidFill>
                  <a:srgbClr val="000000"/>
                </a:solidFill>
                <a:effectLst/>
                <a:latin typeface="Times New Roman" panose="02020603050405020304" pitchFamily="18" charset="0"/>
                <a:ea typeface="宋体" panose="02010600030101010101" pitchFamily="2" charset="-122"/>
              </a:rPr>
              <a:t>低温放电等离子体技术和高级氧化技术在分析物引入中的应用；</a:t>
            </a:r>
            <a:r>
              <a:rPr lang="en-US" altLang="zh-CN" sz="1400" dirty="0">
                <a:solidFill>
                  <a:srgbClr val="000000"/>
                </a:solidFill>
                <a:effectLst/>
                <a:latin typeface="Times New Roman" panose="02020603050405020304" pitchFamily="18" charset="0"/>
                <a:ea typeface="宋体" panose="02010600030101010101" pitchFamily="2" charset="-122"/>
              </a:rPr>
              <a:t>3.</a:t>
            </a:r>
            <a:r>
              <a:rPr lang="zh-CN" altLang="en-US" sz="1400" dirty="0">
                <a:solidFill>
                  <a:srgbClr val="000000"/>
                </a:solidFill>
                <a:effectLst/>
                <a:latin typeface="Times New Roman" panose="02020603050405020304" pitchFamily="18" charset="0"/>
                <a:ea typeface="宋体" panose="02010600030101010101" pitchFamily="2" charset="-122"/>
              </a:rPr>
              <a:t>复杂样品前处理方法的研究；</a:t>
            </a:r>
            <a:r>
              <a:rPr lang="en-US" altLang="zh-CN" sz="1400" dirty="0">
                <a:solidFill>
                  <a:srgbClr val="000000"/>
                </a:solidFill>
                <a:effectLst/>
                <a:latin typeface="Times New Roman" panose="02020603050405020304" pitchFamily="18" charset="0"/>
                <a:ea typeface="宋体" panose="02010600030101010101" pitchFamily="2" charset="-122"/>
              </a:rPr>
              <a:t>4.</a:t>
            </a:r>
            <a:r>
              <a:rPr lang="zh-CN" altLang="en-US" sz="1400" dirty="0">
                <a:solidFill>
                  <a:srgbClr val="000000"/>
                </a:solidFill>
                <a:effectLst/>
                <a:latin typeface="Times New Roman" panose="02020603050405020304" pitchFamily="18" charset="0"/>
                <a:ea typeface="宋体" panose="02010600030101010101" pitchFamily="2" charset="-122"/>
              </a:rPr>
              <a:t>化学蒸气发生方法在分析环境样品中有毒有害物质方面的新应用。</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9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ts val="2900"/>
              </a:lnSpc>
            </a:pPr>
            <a:r>
              <a:rPr lang="en-US" altLang="zh-CN" sz="1400" dirty="0">
                <a:solidFill>
                  <a:srgbClr val="000000"/>
                </a:solidFill>
                <a:effectLst/>
                <a:latin typeface="Times New Roman" panose="02020603050405020304" pitchFamily="18" charset="0"/>
                <a:ea typeface="宋体" panose="02010600030101010101" pitchFamily="2" charset="-122"/>
              </a:rPr>
              <a:t>2009.09 - 2013.06</a:t>
            </a:r>
            <a:r>
              <a:rPr lang="zh-CN" altLang="en-US" sz="1400" dirty="0">
                <a:solidFill>
                  <a:srgbClr val="000000"/>
                </a:solidFill>
                <a:effectLst/>
                <a:latin typeface="Times New Roman" panose="02020603050405020304" pitchFamily="18" charset="0"/>
                <a:ea typeface="宋体" panose="02010600030101010101" pitchFamily="2" charset="-122"/>
              </a:rPr>
              <a:t>：本科 四川大学 化学学院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900"/>
              </a:lnSpc>
            </a:pPr>
            <a:r>
              <a:rPr lang="en-US" altLang="zh-CN" sz="1400" dirty="0">
                <a:solidFill>
                  <a:srgbClr val="000000"/>
                </a:solidFill>
                <a:effectLst/>
                <a:latin typeface="Times New Roman" panose="02020603050405020304" pitchFamily="18" charset="0"/>
                <a:ea typeface="宋体" panose="02010600030101010101" pitchFamily="2" charset="-122"/>
              </a:rPr>
              <a:t>2013.09 - 2018.06</a:t>
            </a:r>
            <a:r>
              <a:rPr lang="zh-CN" altLang="en-US" sz="1400" dirty="0">
                <a:solidFill>
                  <a:srgbClr val="000000"/>
                </a:solidFill>
                <a:effectLst/>
                <a:latin typeface="Times New Roman" panose="02020603050405020304" pitchFamily="18" charset="0"/>
                <a:ea typeface="宋体" panose="02010600030101010101" pitchFamily="2" charset="-122"/>
              </a:rPr>
              <a:t>：硕博连读 四川大学 化学学院（导师：侯贤灯教授）</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900"/>
              </a:lnSpc>
            </a:pPr>
            <a:r>
              <a:rPr lang="en-US" altLang="zh-CN" sz="1400" dirty="0">
                <a:solidFill>
                  <a:srgbClr val="000000"/>
                </a:solidFill>
                <a:effectLst/>
                <a:latin typeface="Times New Roman" panose="02020603050405020304" pitchFamily="18" charset="0"/>
                <a:ea typeface="宋体" panose="02010600030101010101" pitchFamily="2" charset="-122"/>
              </a:rPr>
              <a:t>2018.07 - </a:t>
            </a:r>
            <a:r>
              <a:rPr lang="zh-CN" altLang="en-US" sz="1400" dirty="0">
                <a:solidFill>
                  <a:srgbClr val="000000"/>
                </a:solidFill>
                <a:effectLst/>
                <a:latin typeface="Times New Roman" panose="02020603050405020304" pitchFamily="18" charset="0"/>
                <a:ea typeface="宋体" panose="02010600030101010101" pitchFamily="2" charset="-122"/>
              </a:rPr>
              <a:t>至     今：四川师范大学 化学与材料科学学院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29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lvl="0" indent="-342900" algn="just">
              <a:lnSpc>
                <a:spcPts val="29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Yu, H. M., Hu, J., Jiang, X. M., Hou, X. D., Tian, Y. F.*. Anal. </a:t>
            </a:r>
            <a:r>
              <a:rPr lang="en-US" altLang="zh-CN" sz="1400"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Chim</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Acta, 2018, 1042: 79-85.</a:t>
            </a:r>
            <a:endPar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9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Hu, P. Y., Wang, X., Wang, Z. P., Dai, R., Deng, W. Q., Yu, H. M.*, Huang K.*. Trac-Trend Anal. Chem., 2019, 119: 115617.</a:t>
            </a:r>
            <a:endPar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9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Yu, H. M., Zheng, C. B., Jiang, X. M., Wu, X., Hou, X. D*. J. Anal. Atom. </a:t>
            </a:r>
            <a:r>
              <a:rPr lang="en-US" altLang="zh-CN" sz="1400"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Spectrom</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2018, 33(2):  161-167.</a:t>
            </a:r>
            <a:endPar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9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Yu, H. M., Ai, X., Xu, K. L.*, Zheng, C. B., Hou, X. D. Analyst, 2016, 141(4): 1512-1518. </a:t>
            </a:r>
            <a:endPar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2900"/>
              </a:lnSpc>
              <a:spcAft>
                <a:spcPts val="0"/>
              </a:spcAft>
              <a:buFont typeface="Times New Roman" panose="02020603050405020304" pitchFamily="18" charset="0"/>
              <a:buAutoNum type="arabicPeriod"/>
            </a:pP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Yu, H. M., Du, H., Wu, L., Li, R. L., Sun, Q., Hou, X. D*. </a:t>
            </a:r>
            <a:r>
              <a:rPr lang="en-US" altLang="zh-CN" sz="1400" u="sng"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Microchem</a:t>
            </a:r>
            <a:r>
              <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J., 2018, 141: 176-180. </a:t>
            </a:r>
            <a:endParaRPr lang="en-US" altLang="zh-CN" sz="1400" u="sng"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6" name="文本框 5"/>
          <p:cNvSpPr txBox="1"/>
          <p:nvPr/>
        </p:nvSpPr>
        <p:spPr>
          <a:xfrm>
            <a:off x="2886216" y="1264554"/>
            <a:ext cx="3606800" cy="133794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职务：高级实验师</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办公地址：狮子山校区四教</a:t>
            </a:r>
            <a:r>
              <a:rPr lang="en-US" altLang="zh-CN" dirty="0">
                <a:latin typeface="黑体" panose="02010609060101010101" pitchFamily="49" charset="-122"/>
                <a:ea typeface="黑体" panose="02010609060101010101" pitchFamily="49" charset="-122"/>
              </a:rPr>
              <a:t>103</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电子邮箱：</a:t>
            </a:r>
            <a:r>
              <a:rPr lang="en-US" altLang="zh-CN" dirty="0">
                <a:latin typeface="Times New Roman" panose="02020603050405020304" pitchFamily="18" charset="0"/>
                <a:cs typeface="Times New Roman" panose="02020603050405020304" pitchFamily="18" charset="0"/>
              </a:rPr>
              <a:t> yuhuimin208@163.com</a:t>
            </a:r>
            <a:endParaRPr lang="zh-CN" altLang="en-US" dirty="0">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2701" y="957415"/>
            <a:ext cx="1260000" cy="17641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5"/>
            <a:ext cx="7404100" cy="460325"/>
          </a:xfrm>
          <a:prstGeom prst="rect">
            <a:avLst/>
          </a:prstGeom>
          <a:noFill/>
        </p:spPr>
        <p:txBody>
          <a:bodyPr wrap="squar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137211" y="1055602"/>
            <a:ext cx="81915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杨庆</a:t>
            </a:r>
            <a:endParaRPr lang="zh-CN" altLang="en-US" sz="2000" b="1" dirty="0">
              <a:latin typeface="微软雅黑" panose="020B0503020204020204" pitchFamily="34" charset="-122"/>
              <a:ea typeface="微软雅黑" panose="020B0503020204020204" pitchFamily="34" charset="-122"/>
            </a:endParaRPr>
          </a:p>
        </p:txBody>
      </p:sp>
      <p:pic>
        <p:nvPicPr>
          <p:cNvPr id="1499" name="图片 149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7704" y="1255657"/>
            <a:ext cx="1050862" cy="1467178"/>
          </a:xfrm>
          <a:prstGeom prst="rect">
            <a:avLst/>
          </a:prstGeom>
        </p:spPr>
      </p:pic>
      <p:sp>
        <p:nvSpPr>
          <p:cNvPr id="321" name="内容占位符 2"/>
          <p:cNvSpPr>
            <a:spLocks noGrp="1"/>
          </p:cNvSpPr>
          <p:nvPr>
            <p:ph idx="1"/>
          </p:nvPr>
        </p:nvSpPr>
        <p:spPr>
          <a:xfrm>
            <a:off x="529738" y="3163700"/>
            <a:ext cx="6344623" cy="6783857"/>
          </a:xfrm>
        </p:spPr>
        <p:txBody>
          <a:bodyPr>
            <a:normAutofit/>
          </a:bodyPr>
          <a:lstStyle/>
          <a:p>
            <a:pPr marL="0" indent="0">
              <a:buNone/>
            </a:pPr>
            <a:r>
              <a:rPr lang="zh-CN" altLang="en-US" sz="2000" b="1" dirty="0">
                <a:solidFill>
                  <a:srgbClr val="0070C0"/>
                </a:solidFill>
                <a:latin typeface="微软雅黑" panose="020B0503020204020204" pitchFamily="34" charset="-122"/>
                <a:ea typeface="微软雅黑" panose="020B0503020204020204" pitchFamily="34" charset="-122"/>
              </a:rPr>
              <a:t>个人简介</a:t>
            </a:r>
            <a:endParaRPr lang="zh-CN" altLang="en-US" sz="2000" b="1" dirty="0">
              <a:solidFill>
                <a:srgbClr val="0070C0"/>
              </a:solidFill>
              <a:latin typeface="微软雅黑" panose="020B0503020204020204" pitchFamily="34" charset="-122"/>
              <a:ea typeface="微软雅黑" panose="020B0503020204020204" pitchFamily="34" charset="-122"/>
            </a:endParaRPr>
          </a:p>
          <a:p>
            <a:pPr marL="0" indent="0" algn="just" fontAlgn="auto">
              <a:lnSpc>
                <a:spcPts val="2500"/>
              </a:lnSpc>
              <a:spcBef>
                <a:spcPts val="800"/>
              </a:spcBef>
              <a:buNone/>
            </a:pPr>
            <a:r>
              <a:rPr lang="zh-CN" altLang="en-US" sz="1400" dirty="0">
                <a:solidFill>
                  <a:schemeClr val="tx1"/>
                </a:solidFill>
                <a:latin typeface="+mn-ea"/>
              </a:rPr>
              <a:t>杨庆，女，</a:t>
            </a:r>
            <a:r>
              <a:rPr lang="en-US" altLang="zh-CN" sz="1400" dirty="0">
                <a:solidFill>
                  <a:schemeClr val="tx1"/>
                </a:solidFill>
                <a:latin typeface="+mn-ea"/>
              </a:rPr>
              <a:t>1986</a:t>
            </a:r>
            <a:r>
              <a:rPr lang="zh-CN" altLang="en-US" sz="1400" dirty="0">
                <a:solidFill>
                  <a:schemeClr val="tx1"/>
                </a:solidFill>
                <a:latin typeface="+mn-ea"/>
              </a:rPr>
              <a:t>年</a:t>
            </a:r>
            <a:r>
              <a:rPr lang="en-US" altLang="zh-CN" sz="1400" dirty="0">
                <a:solidFill>
                  <a:schemeClr val="tx1"/>
                </a:solidFill>
                <a:latin typeface="+mn-ea"/>
              </a:rPr>
              <a:t>8</a:t>
            </a:r>
            <a:r>
              <a:rPr lang="zh-CN" altLang="en-US" sz="1400" dirty="0">
                <a:solidFill>
                  <a:schemeClr val="tx1"/>
                </a:solidFill>
                <a:latin typeface="+mn-ea"/>
              </a:rPr>
              <a:t>月生，</a:t>
            </a:r>
            <a:r>
              <a:rPr lang="en-US" altLang="zh-CN" sz="1400" dirty="0">
                <a:solidFill>
                  <a:schemeClr val="tx1"/>
                </a:solidFill>
                <a:latin typeface="+mn-ea"/>
              </a:rPr>
              <a:t>2012</a:t>
            </a:r>
            <a:r>
              <a:rPr lang="zh-CN" altLang="en-US" sz="1400" dirty="0">
                <a:solidFill>
                  <a:schemeClr val="tx1"/>
                </a:solidFill>
                <a:latin typeface="+mn-ea"/>
              </a:rPr>
              <a:t>年硕士毕业于兰州大学，自</a:t>
            </a:r>
            <a:r>
              <a:rPr lang="en-US" altLang="zh-CN" sz="1400" dirty="0">
                <a:solidFill>
                  <a:schemeClr val="tx1"/>
                </a:solidFill>
                <a:latin typeface="+mn-ea"/>
              </a:rPr>
              <a:t>2018</a:t>
            </a:r>
            <a:r>
              <a:rPr lang="zh-CN" altLang="en-US" sz="1400" dirty="0">
                <a:solidFill>
                  <a:schemeClr val="tx1"/>
                </a:solidFill>
                <a:latin typeface="+mn-ea"/>
              </a:rPr>
              <a:t>年于四川大学化学学院攻读博士学位（导师：侯贤灯教授）。</a:t>
            </a:r>
            <a:r>
              <a:rPr lang="en-US" altLang="zh-CN" sz="1400" dirty="0">
                <a:solidFill>
                  <a:schemeClr val="tx1"/>
                </a:solidFill>
                <a:latin typeface="+mn-ea"/>
              </a:rPr>
              <a:t>2013</a:t>
            </a:r>
            <a:r>
              <a:rPr lang="zh-CN" altLang="en-US" sz="1400" dirty="0">
                <a:solidFill>
                  <a:schemeClr val="tx1"/>
                </a:solidFill>
                <a:latin typeface="+mn-ea"/>
              </a:rPr>
              <a:t>年</a:t>
            </a:r>
            <a:r>
              <a:rPr lang="en-US" altLang="zh-CN" sz="1400" dirty="0">
                <a:solidFill>
                  <a:schemeClr val="tx1"/>
                </a:solidFill>
                <a:latin typeface="+mn-ea"/>
              </a:rPr>
              <a:t>7</a:t>
            </a:r>
            <a:r>
              <a:rPr lang="zh-CN" altLang="en-US" sz="1400" dirty="0">
                <a:solidFill>
                  <a:schemeClr val="tx1"/>
                </a:solidFill>
                <a:latin typeface="+mn-ea"/>
              </a:rPr>
              <a:t>月就职于四川师范大学化学与材料科学学院实验中心，主要研究方向为原子光谱新型进样方式、纳米材料的合成及其在分析检测中的应用。</a:t>
            </a:r>
            <a:endParaRPr lang="zh-CN" altLang="en-US" sz="1400" dirty="0">
              <a:solidFill>
                <a:schemeClr val="tx1"/>
              </a:solidFill>
              <a:latin typeface="+mn-ea"/>
            </a:endParaRPr>
          </a:p>
          <a:p>
            <a:pPr marL="0" indent="0" fontAlgn="auto">
              <a:lnSpc>
                <a:spcPct val="150000"/>
              </a:lnSpc>
              <a:spcBef>
                <a:spcPts val="800"/>
              </a:spcBef>
              <a:buNone/>
            </a:pPr>
            <a:r>
              <a:rPr lang="zh-CN" altLang="en-US" sz="2000" b="1" dirty="0">
                <a:solidFill>
                  <a:srgbClr val="0070C0"/>
                </a:solidFill>
                <a:latin typeface="微软雅黑" panose="020B0503020204020204" pitchFamily="34" charset="-122"/>
                <a:ea typeface="微软雅黑" panose="020B0503020204020204" pitchFamily="34" charset="-122"/>
              </a:rPr>
              <a:t>研究及工作经历</a:t>
            </a:r>
            <a:endParaRPr lang="zh-CN" altLang="en-US" sz="2000" b="1" dirty="0">
              <a:solidFill>
                <a:srgbClr val="0070C0"/>
              </a:solidFill>
              <a:latin typeface="微软雅黑" panose="020B0503020204020204" pitchFamily="34" charset="-122"/>
              <a:ea typeface="微软雅黑" panose="020B0503020204020204" pitchFamily="34" charset="-122"/>
            </a:endParaRPr>
          </a:p>
          <a:p>
            <a:pPr marL="0" indent="0" fontAlgn="auto">
              <a:lnSpc>
                <a:spcPts val="2000"/>
              </a:lnSpc>
              <a:spcBef>
                <a:spcPts val="800"/>
              </a:spcBef>
              <a:buNone/>
            </a:pPr>
            <a:r>
              <a:rPr lang="en-US" altLang="zh-CN" sz="1400" dirty="0">
                <a:latin typeface="+mn-ea"/>
                <a:sym typeface="+mn-ea"/>
              </a:rPr>
              <a:t>2005.09-2009.06   </a:t>
            </a:r>
            <a:r>
              <a:rPr lang="zh-CN" altLang="en-US" sz="1400" dirty="0">
                <a:latin typeface="+mn-ea"/>
                <a:sym typeface="+mn-ea"/>
              </a:rPr>
              <a:t>本科，兰州大学，化学工程与工艺</a:t>
            </a:r>
            <a:endParaRPr lang="zh-CN" altLang="en-US" sz="1400" dirty="0">
              <a:latin typeface="+mn-ea"/>
              <a:sym typeface="+mn-ea"/>
            </a:endParaRPr>
          </a:p>
          <a:p>
            <a:pPr marL="0" indent="0" fontAlgn="auto">
              <a:lnSpc>
                <a:spcPts val="2000"/>
              </a:lnSpc>
              <a:spcBef>
                <a:spcPts val="800"/>
              </a:spcBef>
              <a:buNone/>
            </a:pPr>
            <a:r>
              <a:rPr lang="en-US" altLang="zh-CN" sz="1400" dirty="0">
                <a:latin typeface="+mn-ea"/>
                <a:sym typeface="+mn-ea"/>
              </a:rPr>
              <a:t>2009.09-2012.06   </a:t>
            </a:r>
            <a:r>
              <a:rPr lang="zh-CN" altLang="en-US" sz="1400" dirty="0">
                <a:latin typeface="+mn-ea"/>
                <a:sym typeface="+mn-ea"/>
              </a:rPr>
              <a:t>硕士，兰州大学，分析化学</a:t>
            </a:r>
            <a:endParaRPr lang="zh-CN" altLang="en-US" sz="1400" dirty="0">
              <a:solidFill>
                <a:schemeClr val="tx1"/>
              </a:solidFill>
              <a:latin typeface="+mn-ea"/>
            </a:endParaRPr>
          </a:p>
          <a:p>
            <a:pPr marL="0" indent="0" fontAlgn="auto">
              <a:lnSpc>
                <a:spcPts val="2000"/>
              </a:lnSpc>
              <a:spcBef>
                <a:spcPts val="800"/>
              </a:spcBef>
              <a:buNone/>
            </a:pPr>
            <a:r>
              <a:rPr lang="en-US" altLang="zh-CN" sz="1400" dirty="0">
                <a:solidFill>
                  <a:schemeClr val="tx1"/>
                </a:solidFill>
                <a:latin typeface="+mn-ea"/>
              </a:rPr>
              <a:t>2018.09-</a:t>
            </a:r>
            <a:r>
              <a:rPr lang="zh-CN" altLang="en-US" sz="1400" dirty="0">
                <a:solidFill>
                  <a:schemeClr val="tx1"/>
                </a:solidFill>
                <a:latin typeface="+mn-ea"/>
              </a:rPr>
              <a:t>至今      四川大学化学学院，分析化学专业攻读博士</a:t>
            </a:r>
            <a:endParaRPr lang="en-US" altLang="zh-CN" sz="1400" dirty="0">
              <a:solidFill>
                <a:schemeClr val="tx1"/>
              </a:solidFill>
              <a:latin typeface="+mn-ea"/>
            </a:endParaRPr>
          </a:p>
          <a:p>
            <a:pPr marL="0" indent="0" fontAlgn="auto">
              <a:lnSpc>
                <a:spcPts val="2000"/>
              </a:lnSpc>
              <a:spcBef>
                <a:spcPts val="800"/>
              </a:spcBef>
              <a:buNone/>
            </a:pPr>
            <a:r>
              <a:rPr lang="en-US" altLang="zh-CN" sz="1400" dirty="0">
                <a:solidFill>
                  <a:schemeClr val="tx1"/>
                </a:solidFill>
                <a:latin typeface="+mn-ea"/>
              </a:rPr>
              <a:t>2013.07-</a:t>
            </a:r>
            <a:r>
              <a:rPr lang="zh-CN" altLang="en-US" sz="1400" dirty="0">
                <a:solidFill>
                  <a:schemeClr val="tx1"/>
                </a:solidFill>
                <a:latin typeface="+mn-ea"/>
              </a:rPr>
              <a:t>至今      实验教师，四川师范大学，化学与材料科学学院 </a:t>
            </a:r>
            <a:endParaRPr lang="en-US" altLang="zh-CN" sz="1400" dirty="0">
              <a:solidFill>
                <a:schemeClr val="tx1"/>
              </a:solidFill>
              <a:latin typeface="+mn-ea"/>
            </a:endParaRPr>
          </a:p>
          <a:p>
            <a:pPr marL="0" indent="0" fontAlgn="auto">
              <a:lnSpc>
                <a:spcPts val="2000"/>
              </a:lnSpc>
              <a:spcBef>
                <a:spcPts val="800"/>
              </a:spcBef>
              <a:buNone/>
            </a:pPr>
            <a:endParaRPr lang="en-US" altLang="zh-CN" sz="2000" b="1" dirty="0">
              <a:solidFill>
                <a:srgbClr val="0070C0"/>
              </a:solidFill>
              <a:latin typeface="微软雅黑" panose="020B0503020204020204" pitchFamily="34" charset="-122"/>
              <a:ea typeface="微软雅黑" panose="020B0503020204020204" pitchFamily="34" charset="-122"/>
            </a:endParaRPr>
          </a:p>
          <a:p>
            <a:pPr marL="0" indent="0" fontAlgn="auto">
              <a:lnSpc>
                <a:spcPts val="2000"/>
              </a:lnSpc>
              <a:spcBef>
                <a:spcPts val="800"/>
              </a:spcBef>
              <a:buNone/>
            </a:pPr>
            <a:r>
              <a:rPr lang="zh-CN" altLang="en-US" sz="2000" b="1" dirty="0">
                <a:solidFill>
                  <a:srgbClr val="0070C0"/>
                </a:solidFill>
                <a:latin typeface="微软雅黑" panose="020B0503020204020204" pitchFamily="34" charset="-122"/>
                <a:ea typeface="微软雅黑" panose="020B0503020204020204" pitchFamily="34" charset="-122"/>
              </a:rPr>
              <a:t>代表论文</a:t>
            </a:r>
            <a:endParaRPr lang="zh-CN" altLang="en-US" sz="2000" b="1" dirty="0">
              <a:solidFill>
                <a:srgbClr val="0070C0"/>
              </a:solidFill>
              <a:latin typeface="微软雅黑" panose="020B0503020204020204" pitchFamily="34" charset="-122"/>
              <a:ea typeface="微软雅黑" panose="020B0503020204020204" pitchFamily="34" charset="-122"/>
            </a:endParaRPr>
          </a:p>
          <a:p>
            <a:pPr marL="0" indent="0" fontAlgn="auto">
              <a:lnSpc>
                <a:spcPct val="150000"/>
              </a:lnSpc>
              <a:spcBef>
                <a:spcPts val="800"/>
              </a:spcBef>
              <a:buNone/>
            </a:pPr>
            <a:r>
              <a:rPr lang="en-US" altLang="zh-CN" sz="14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Qing Yang</a:t>
            </a:r>
            <a:r>
              <a:rPr lang="en-US" altLang="zh-CN"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400" baseline="30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400" dirty="0" err="1">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Hanjiao</a:t>
            </a:r>
            <a:r>
              <a:rPr lang="en-US" altLang="zh-CN"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Chen, Jing Hu,* </a:t>
            </a:r>
            <a:r>
              <a:rPr lang="en-US" altLang="zh-CN" sz="1400" dirty="0" err="1">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Ke</a:t>
            </a:r>
            <a:r>
              <a:rPr lang="en-US" altLang="zh-CN"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Huang, and </a:t>
            </a:r>
            <a:r>
              <a:rPr lang="en-US" altLang="zh-CN" sz="1400" dirty="0" err="1">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Xiandeng</a:t>
            </a:r>
            <a:r>
              <a:rPr lang="en-US" altLang="zh-CN"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Hou*.  </a:t>
            </a:r>
            <a:r>
              <a:rPr lang="en-US" altLang="zh-CN" sz="1400" b="1" i="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Analytical Chemistry</a:t>
            </a:r>
            <a:r>
              <a:rPr lang="en-US" altLang="zh-CN"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2022, 94 (2), 593–599.</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fontAlgn="auto">
              <a:lnSpc>
                <a:spcPct val="150000"/>
              </a:lnSpc>
              <a:spcBef>
                <a:spcPts val="800"/>
              </a:spcBef>
              <a:buNone/>
            </a:pPr>
            <a:endParaRPr lang="zh-CN" altLang="en-US" sz="1200" dirty="0">
              <a:solidFill>
                <a:schemeClr val="tx1"/>
              </a:solidFill>
              <a:ea typeface="微软雅黑" panose="020B0503020204020204" pitchFamily="34" charset="-122"/>
              <a:cs typeface="+mn-lt"/>
            </a:endParaRPr>
          </a:p>
        </p:txBody>
      </p:sp>
      <p:sp>
        <p:nvSpPr>
          <p:cNvPr id="324" name="标题 1"/>
          <p:cNvSpPr>
            <a:spLocks noGrp="1"/>
          </p:cNvSpPr>
          <p:nvPr>
            <p:ph type="title"/>
          </p:nvPr>
        </p:nvSpPr>
        <p:spPr>
          <a:xfrm>
            <a:off x="1822152" y="1242211"/>
            <a:ext cx="5217795" cy="1623060"/>
          </a:xfrm>
        </p:spPr>
        <p:txBody>
          <a:bodyPr>
            <a:normAutofit/>
          </a:bodyPr>
          <a:lstStyle/>
          <a:p>
            <a:pPr algn="ctr"/>
            <a:r>
              <a:rPr lang="zh-CN" altLang="en-US" sz="1500" b="1" dirty="0">
                <a:latin typeface="微软雅黑" panose="020B0503020204020204" pitchFamily="34" charset="-122"/>
                <a:ea typeface="微软雅黑" panose="020B0503020204020204" pitchFamily="34" charset="-122"/>
                <a:cs typeface="+mn-ea"/>
              </a:rPr>
              <a:t>职务：实验师</a:t>
            </a:r>
            <a:br>
              <a:rPr lang="zh-CN" altLang="en-US" sz="1500" b="1" dirty="0">
                <a:latin typeface="微软雅黑" panose="020B0503020204020204" pitchFamily="34" charset="-122"/>
                <a:ea typeface="微软雅黑" panose="020B0503020204020204" pitchFamily="34" charset="-122"/>
                <a:cs typeface="+mn-ea"/>
              </a:rPr>
            </a:br>
            <a:br>
              <a:rPr lang="zh-CN" altLang="en-US" sz="1500" b="1" dirty="0">
                <a:latin typeface="微软雅黑" panose="020B0503020204020204" pitchFamily="34" charset="-122"/>
                <a:ea typeface="微软雅黑" panose="020B0503020204020204" pitchFamily="34" charset="-122"/>
                <a:cs typeface="+mn-ea"/>
              </a:rPr>
            </a:br>
            <a:r>
              <a:rPr lang="zh-CN" altLang="en-US" sz="1500" b="1" dirty="0">
                <a:latin typeface="微软雅黑" panose="020B0503020204020204" pitchFamily="34" charset="-122"/>
                <a:ea typeface="微软雅黑" panose="020B0503020204020204" pitchFamily="34" charset="-122"/>
                <a:cs typeface="+mn-ea"/>
              </a:rPr>
              <a:t>办公地址：</a:t>
            </a:r>
            <a:r>
              <a:rPr lang="zh-CN" altLang="en-US" sz="1500" b="1" dirty="0">
                <a:latin typeface="Times New Roman" panose="02020603050405020304" pitchFamily="18" charset="0"/>
                <a:ea typeface="微软雅黑" panose="020B0503020204020204" pitchFamily="34" charset="-122"/>
                <a:cs typeface="Times New Roman" panose="02020603050405020304" pitchFamily="18" charset="0"/>
              </a:rPr>
              <a:t>四川师范大学狮子山校区四教</a:t>
            </a:r>
            <a:r>
              <a:rPr lang="en-US" altLang="zh-CN" sz="1500" b="1">
                <a:latin typeface="Times New Roman" panose="02020603050405020304" pitchFamily="18" charset="0"/>
                <a:ea typeface="微软雅黑" panose="020B0503020204020204" pitchFamily="34" charset="-122"/>
                <a:cs typeface="Times New Roman" panose="02020603050405020304" pitchFamily="18" charset="0"/>
              </a:rPr>
              <a:t>103</a:t>
            </a:r>
            <a:br>
              <a:rPr lang="en-US" altLang="zh-CN" sz="1500" b="1" dirty="0">
                <a:latin typeface="Times New Roman" panose="02020603050405020304" pitchFamily="18" charset="0"/>
                <a:ea typeface="微软雅黑" panose="020B0503020204020204" pitchFamily="34" charset="-122"/>
                <a:cs typeface="Times New Roman" panose="02020603050405020304" pitchFamily="18" charset="0"/>
              </a:rPr>
            </a:br>
            <a:br>
              <a:rPr lang="en-US" altLang="zh-CN" sz="1500" b="1" dirty="0">
                <a:latin typeface="Times New Roman" panose="02020603050405020304" pitchFamily="18" charset="0"/>
                <a:ea typeface="微软雅黑" panose="020B0503020204020204" pitchFamily="34" charset="-122"/>
                <a:cs typeface="Times New Roman" panose="02020603050405020304" pitchFamily="18" charset="0"/>
              </a:rPr>
            </a:br>
            <a:r>
              <a:rPr lang="zh-CN" altLang="en-US" sz="1500" b="1" dirty="0">
                <a:latin typeface="Times New Roman" panose="02020603050405020304" pitchFamily="18" charset="0"/>
                <a:ea typeface="微软雅黑" panose="020B0503020204020204" pitchFamily="34" charset="-122"/>
                <a:cs typeface="Times New Roman" panose="02020603050405020304" pitchFamily="18" charset="0"/>
              </a:rPr>
              <a:t>电子邮箱：</a:t>
            </a:r>
            <a:r>
              <a:rPr lang="en-US" altLang="zh-CN" sz="1500" b="1" dirty="0">
                <a:latin typeface="Times New Roman" panose="02020603050405020304" pitchFamily="18" charset="0"/>
                <a:ea typeface="微软雅黑" panose="020B0503020204020204" pitchFamily="34" charset="-122"/>
                <a:cs typeface="Times New Roman" panose="02020603050405020304" pitchFamily="18" charset="0"/>
              </a:rPr>
              <a:t>qingyang@sicnu.edu.cn</a:t>
            </a:r>
            <a:endParaRPr lang="en-US" altLang="zh-CN" sz="15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657866"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6229350" y="895350"/>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latin typeface="华文楷体" panose="02010600040101010101" pitchFamily="2" charset="-122"/>
                <a:ea typeface="华文楷体" panose="02010600040101010101" pitchFamily="2" charset="-122"/>
              </a:rPr>
              <a:t>肖婷</a:t>
            </a:r>
            <a:endParaRPr lang="zh-CN" altLang="en-US" sz="2400" b="1" dirty="0">
              <a:latin typeface="华文楷体" panose="02010600040101010101" pitchFamily="2" charset="-122"/>
              <a:ea typeface="华文楷体" panose="02010600040101010101" pitchFamily="2" charset="-122"/>
            </a:endParaRPr>
          </a:p>
        </p:txBody>
      </p:sp>
      <p:sp>
        <p:nvSpPr>
          <p:cNvPr id="5" name="文本框 4"/>
          <p:cNvSpPr txBox="1"/>
          <p:nvPr/>
        </p:nvSpPr>
        <p:spPr>
          <a:xfrm>
            <a:off x="242331" y="2791193"/>
            <a:ext cx="7075012" cy="7386446"/>
          </a:xfrm>
          <a:prstGeom prst="rect">
            <a:avLst/>
          </a:prstGeom>
          <a:noFill/>
        </p:spPr>
        <p:txBody>
          <a:bodyPr wrap="square" rtlCol="0">
            <a:spAutoFit/>
          </a:bodyPr>
          <a:lstStyle/>
          <a:p>
            <a:pPr>
              <a:lnSpc>
                <a:spcPts val="3400"/>
              </a:lnSpc>
              <a:spcBef>
                <a:spcPts val="600"/>
              </a:spcBef>
              <a:spcAft>
                <a:spcPts val="600"/>
              </a:spcAft>
            </a:pPr>
            <a:r>
              <a:rPr lang="zh-CN" altLang="en-US" sz="1800" b="1" dirty="0">
                <a:solidFill>
                  <a:schemeClr val="accent5"/>
                </a:solidFill>
                <a:effectLst/>
                <a:latin typeface="黑体" panose="02010609060101010101" pitchFamily="49" charset="-122"/>
                <a:ea typeface="黑体" panose="02010609060101010101" pitchFamily="49" charset="-122"/>
              </a:rPr>
              <a:t>个人简介</a:t>
            </a:r>
            <a:endParaRPr lang="en-US" altLang="zh-CN" sz="1800" b="1" dirty="0">
              <a:solidFill>
                <a:schemeClr val="accent5"/>
              </a:solidFill>
              <a:effectLst/>
              <a:latin typeface="黑体" panose="02010609060101010101" pitchFamily="49" charset="-122"/>
              <a:ea typeface="黑体" panose="02010609060101010101" pitchFamily="49" charset="-122"/>
            </a:endParaRPr>
          </a:p>
          <a:p>
            <a:pPr>
              <a:lnSpc>
                <a:spcPts val="3400"/>
              </a:lnSpc>
            </a:pP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肖婷，女，</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1992</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年</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月生，</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2015</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年本科毕业于海南大学，</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2020</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年博士毕业于中国科学院长春应用化学研究所电分析国家重点实验室（导师：杨秀荣院士）。</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2021</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年</a:t>
            </a:r>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a:t>
            </a:r>
            <a:r>
              <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月就职于四川师范大学化学与材料科学学院实验中心，主要研究方向为新型纳米材料的制备、光学和电化学传感器的构建及其在无机离子、生物分子检测中的应用。</a:t>
            </a:r>
            <a:endParaRPr lang="zh-CN" altLang="en-US"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lnSpc>
                <a:spcPts val="34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研究及工作经历</a:t>
            </a:r>
            <a:endParaRPr lang="en-US" altLang="zh-CN" sz="1800" b="1" dirty="0">
              <a:solidFill>
                <a:schemeClr val="accent5"/>
              </a:solidFill>
              <a:latin typeface="黑体" panose="02010609060101010101" pitchFamily="49" charset="-122"/>
              <a:ea typeface="黑体" panose="02010609060101010101" pitchFamily="49" charset="-122"/>
            </a:endParaRPr>
          </a:p>
          <a:p>
            <a:pPr>
              <a:lnSpc>
                <a:spcPts val="3400"/>
              </a:lnSpc>
            </a:pPr>
            <a:r>
              <a:rPr lang="en-US" altLang="zh-CN" sz="1400" dirty="0">
                <a:solidFill>
                  <a:srgbClr val="000000"/>
                </a:solidFill>
                <a:effectLst/>
                <a:latin typeface="Times New Roman" panose="02020603050405020304" pitchFamily="18" charset="0"/>
                <a:ea typeface="宋体" panose="02010600030101010101" pitchFamily="2" charset="-122"/>
              </a:rPr>
              <a:t>2011.09-2015.06   </a:t>
            </a:r>
            <a:r>
              <a:rPr lang="zh-CN" altLang="en-US" sz="1400" dirty="0">
                <a:solidFill>
                  <a:srgbClr val="000000"/>
                </a:solidFill>
                <a:effectLst/>
                <a:latin typeface="Times New Roman" panose="02020603050405020304" pitchFamily="18" charset="0"/>
                <a:ea typeface="宋体" panose="02010600030101010101" pitchFamily="2" charset="-122"/>
              </a:rPr>
              <a:t>本科，海南大学，化学工程与工艺</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3400"/>
              </a:lnSpc>
            </a:pPr>
            <a:r>
              <a:rPr lang="en-US" altLang="zh-CN" sz="1400" dirty="0">
                <a:solidFill>
                  <a:srgbClr val="000000"/>
                </a:solidFill>
                <a:effectLst/>
                <a:latin typeface="Times New Roman" panose="02020603050405020304" pitchFamily="18" charset="0"/>
                <a:ea typeface="宋体" panose="02010600030101010101" pitchFamily="2" charset="-122"/>
              </a:rPr>
              <a:t>2015.09-2020.11   </a:t>
            </a:r>
            <a:r>
              <a:rPr lang="zh-CN" altLang="en-US" sz="1400" dirty="0">
                <a:solidFill>
                  <a:srgbClr val="000000"/>
                </a:solidFill>
                <a:effectLst/>
                <a:latin typeface="Times New Roman" panose="02020603050405020304" pitchFamily="18" charset="0"/>
                <a:ea typeface="宋体" panose="02010600030101010101" pitchFamily="2" charset="-122"/>
              </a:rPr>
              <a:t>硕博连读，中国科学技术大学（长春应化所），分析化学</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3400"/>
              </a:lnSpc>
            </a:pPr>
            <a:r>
              <a:rPr lang="en-US" altLang="zh-CN" sz="1400" dirty="0">
                <a:solidFill>
                  <a:srgbClr val="000000"/>
                </a:solidFill>
                <a:effectLst/>
                <a:latin typeface="Times New Roman" panose="02020603050405020304" pitchFamily="18" charset="0"/>
                <a:ea typeface="宋体" panose="02010600030101010101" pitchFamily="2" charset="-122"/>
              </a:rPr>
              <a:t>2021.03</a:t>
            </a:r>
            <a:r>
              <a:rPr lang="zh-CN" altLang="en-US" sz="1400" dirty="0">
                <a:solidFill>
                  <a:srgbClr val="000000"/>
                </a:solidFill>
                <a:effectLst/>
                <a:latin typeface="Times New Roman" panose="02020603050405020304" pitchFamily="18" charset="0"/>
                <a:ea typeface="宋体" panose="02010600030101010101" pitchFamily="2" charset="-122"/>
              </a:rPr>
              <a:t>至今       实验教师，四川师范大学，化学与材料科学学院</a:t>
            </a:r>
            <a:endParaRPr lang="zh-CN" altLang="en-US" sz="1400" dirty="0">
              <a:solidFill>
                <a:srgbClr val="000000"/>
              </a:solidFill>
              <a:effectLst/>
              <a:latin typeface="Times New Roman" panose="02020603050405020304" pitchFamily="18" charset="0"/>
              <a:ea typeface="宋体" panose="02010600030101010101" pitchFamily="2" charset="-122"/>
            </a:endParaRPr>
          </a:p>
          <a:p>
            <a:pPr>
              <a:lnSpc>
                <a:spcPts val="3400"/>
              </a:lnSpc>
              <a:spcBef>
                <a:spcPts val="600"/>
              </a:spcBef>
              <a:spcAft>
                <a:spcPts val="600"/>
              </a:spcAft>
            </a:pPr>
            <a:r>
              <a:rPr lang="zh-CN" altLang="en-US" sz="1800" b="1" dirty="0">
                <a:solidFill>
                  <a:schemeClr val="accent5"/>
                </a:solidFill>
                <a:latin typeface="黑体" panose="02010609060101010101" pitchFamily="49" charset="-122"/>
                <a:ea typeface="黑体" panose="02010609060101010101" pitchFamily="49" charset="-122"/>
              </a:rPr>
              <a:t>代表论文</a:t>
            </a:r>
            <a:endParaRPr lang="en-US" altLang="zh-CN" sz="1800" b="1" dirty="0">
              <a:solidFill>
                <a:schemeClr val="accent5"/>
              </a:solidFill>
              <a:latin typeface="黑体" panose="02010609060101010101" pitchFamily="49" charset="-122"/>
              <a:ea typeface="黑体" panose="02010609060101010101" pitchFamily="49" charset="-122"/>
            </a:endParaRPr>
          </a:p>
          <a:p>
            <a:pPr marL="342900" lvl="0" indent="-342900" algn="just">
              <a:lnSpc>
                <a:spcPts val="3400"/>
              </a:lnSpc>
              <a:spcAft>
                <a:spcPts val="0"/>
              </a:spcAft>
              <a:buFont typeface="Times New Roman" panose="02020603050405020304" pitchFamily="18" charset="0"/>
              <a:buAutoNum type="arabicPeriod"/>
            </a:pPr>
            <a:r>
              <a:rPr lang="en-US" altLang="zh-CN" sz="1400" b="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Ting Xiao</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Jian Sun,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Jiahui</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Zhao, Shuang Wang,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Guoyong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Liu, and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Xiurong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Yang*. ACS Applied Materials &amp; Interfaces 10(7) (2018) 6560-6569. </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400"/>
              </a:lnSpc>
              <a:spcAft>
                <a:spcPts val="0"/>
              </a:spcAft>
              <a:buFont typeface="Times New Roman" panose="02020603050405020304" pitchFamily="18" charset="0"/>
              <a:buAutoNum type="arabicPeriod"/>
            </a:pPr>
            <a:r>
              <a:rPr lang="en-US" altLang="zh-CN" sz="1400" b="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Ting Xiao</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Jianshe</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Huang,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Dewen</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Wang, Tian Meng,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Xiurong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Talanta</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206 (2020) 120210. </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a:p>
            <a:pPr marL="342900" lvl="0" indent="-342900" algn="just">
              <a:lnSpc>
                <a:spcPts val="3400"/>
              </a:lnSpc>
              <a:spcAft>
                <a:spcPts val="0"/>
              </a:spcAft>
              <a:buFont typeface="Times New Roman" panose="02020603050405020304" pitchFamily="18" charset="0"/>
              <a:buAutoNum type="arabicPeriod"/>
            </a:pPr>
            <a:r>
              <a:rPr lang="en-US" altLang="zh-CN" sz="1400" b="1"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Ting Xiao</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Shuang Wang,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Mengxia</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Yan,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Jianshe</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Huang*, and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Xiurong</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Yang*.  </a:t>
            </a:r>
            <a:r>
              <a:rPr lang="en-US" altLang="zh-CN" sz="1400" dirty="0" err="1">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Talanta</a:t>
            </a:r>
            <a:r>
              <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 221 (2021) 121362. </a:t>
            </a:r>
            <a:endParaRPr lang="en-US" altLang="zh-CN" sz="14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6" name="文本框 5"/>
          <p:cNvSpPr txBox="1"/>
          <p:nvPr/>
        </p:nvSpPr>
        <p:spPr>
          <a:xfrm>
            <a:off x="2255027" y="1264554"/>
            <a:ext cx="4869180" cy="1337945"/>
          </a:xfrm>
          <a:prstGeom prst="rect">
            <a:avLst/>
          </a:prstGeom>
          <a:noFill/>
        </p:spPr>
        <p:txBody>
          <a:bodyPr wrap="non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职务：实验师</a:t>
            </a:r>
            <a:endParaRPr lang="en-US" altLang="zh-CN" dirty="0">
              <a:latin typeface="黑体" panose="02010609060101010101" pitchFamily="49" charset="-122"/>
              <a:ea typeface="黑体" panose="02010609060101010101" pitchFamily="49" charset="-122"/>
            </a:endParaRPr>
          </a:p>
          <a:p>
            <a:pPr algn="ctr">
              <a:lnSpc>
                <a:spcPct val="150000"/>
              </a:lnSpc>
            </a:pPr>
            <a:r>
              <a:rPr lang="zh-CN" altLang="en-US" dirty="0">
                <a:latin typeface="黑体" panose="02010609060101010101" pitchFamily="49" charset="-122"/>
                <a:ea typeface="黑体" panose="02010609060101010101" pitchFamily="49" charset="-122"/>
              </a:rPr>
              <a:t>办公地址：四川师范大学狮子山校区化学楼</a:t>
            </a:r>
            <a:r>
              <a:rPr lang="en-US" altLang="zh-CN" dirty="0">
                <a:latin typeface="Times New Roman" panose="02020603050405020304" pitchFamily="18" charset="0"/>
                <a:ea typeface="黑体" panose="02010609060101010101" pitchFamily="49" charset="-122"/>
                <a:cs typeface="Times New Roman" panose="02020603050405020304" pitchFamily="18" charset="0"/>
              </a:rPr>
              <a:t>202</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50000"/>
              </a:lnSpc>
            </a:pPr>
            <a:r>
              <a:rPr lang="zh-CN" altLang="en-US" dirty="0">
                <a:latin typeface="Times New Roman" panose="02020603050405020304" pitchFamily="18" charset="0"/>
                <a:ea typeface="黑体" panose="02010609060101010101" pitchFamily="49" charset="-122"/>
                <a:cs typeface="Times New Roman" panose="02020603050405020304" pitchFamily="18" charset="0"/>
              </a:rPr>
              <a:t>电子邮箱：</a:t>
            </a:r>
            <a:r>
              <a:rPr lang="en-US" altLang="zh-CN" dirty="0">
                <a:latin typeface="Times New Roman" panose="02020603050405020304" pitchFamily="18" charset="0"/>
                <a:ea typeface="黑体" panose="02010609060101010101" pitchFamily="49" charset="-122"/>
                <a:cs typeface="Times New Roman" panose="02020603050405020304" pitchFamily="18" charset="0"/>
              </a:rPr>
              <a:t>451239986@qq.com</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9" name="图片 8" descr="QQ图片20210419100243"/>
          <p:cNvPicPr>
            <a:picLocks noChangeAspect="1"/>
          </p:cNvPicPr>
          <p:nvPr/>
        </p:nvPicPr>
        <p:blipFill>
          <a:blip r:embed="rId1"/>
          <a:stretch>
            <a:fillRect/>
          </a:stretch>
        </p:blipFill>
        <p:spPr>
          <a:xfrm>
            <a:off x="391174" y="925631"/>
            <a:ext cx="1260000" cy="16802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92477" y="1360911"/>
            <a:ext cx="5217795" cy="1623060"/>
          </a:xfrm>
        </p:spPr>
        <p:txBody>
          <a:bodyPr>
            <a:normAutofit/>
          </a:bodyPr>
          <a:lstStyle/>
          <a:p>
            <a:pPr algn="ctr"/>
            <a:r>
              <a:rPr lang="zh-CN" altLang="en-US" sz="1800" b="1" dirty="0">
                <a:latin typeface="Times New Roman" panose="02020603050405020304" pitchFamily="18" charset="0"/>
                <a:ea typeface="宋体" panose="02010600030101010101" pitchFamily="2" charset="-122"/>
                <a:cs typeface="+mn-ea"/>
              </a:rPr>
              <a:t>职务：助理研究员，硕士研究生导师</a:t>
            </a:r>
            <a:br>
              <a:rPr lang="en-US" altLang="zh-CN" sz="1800" b="1" dirty="0">
                <a:latin typeface="Times New Roman" panose="02020603050405020304" pitchFamily="18" charset="0"/>
                <a:ea typeface="宋体" panose="02010600030101010101" pitchFamily="2" charset="-122"/>
                <a:cs typeface="+mn-ea"/>
              </a:rPr>
            </a:br>
            <a:br>
              <a:rPr lang="zh-CN" altLang="en-US" sz="1800" b="1" dirty="0">
                <a:latin typeface="Times New Roman" panose="02020603050405020304" pitchFamily="18" charset="0"/>
                <a:ea typeface="宋体" panose="02010600030101010101" pitchFamily="2" charset="-122"/>
                <a:cs typeface="+mn-ea"/>
              </a:rPr>
            </a:br>
            <a:r>
              <a:rPr lang="zh-CN" altLang="en-US" sz="1800" b="1" dirty="0">
                <a:latin typeface="Times New Roman" panose="02020603050405020304" pitchFamily="18" charset="0"/>
                <a:ea typeface="宋体" panose="02010600030101010101" pitchFamily="2" charset="-122"/>
                <a:cs typeface="+mn-ea"/>
              </a:rPr>
              <a:t>办公地址：狮子山校区四教</a:t>
            </a:r>
            <a:r>
              <a:rPr lang="en-US" altLang="zh-CN" sz="1800" b="1" dirty="0">
                <a:latin typeface="Times New Roman" panose="02020603050405020304" pitchFamily="18" charset="0"/>
                <a:ea typeface="宋体" panose="02010600030101010101" pitchFamily="2" charset="-122"/>
                <a:cs typeface="+mn-ea"/>
              </a:rPr>
              <a:t>602</a:t>
            </a:r>
            <a:br>
              <a:rPr lang="en-US" altLang="zh-CN" sz="1800" b="1" dirty="0">
                <a:latin typeface="Times New Roman" panose="02020603050405020304" pitchFamily="18" charset="0"/>
                <a:ea typeface="宋体" panose="02010600030101010101" pitchFamily="2" charset="-122"/>
                <a:cs typeface="+mn-ea"/>
              </a:rPr>
            </a:br>
            <a:br>
              <a:rPr lang="en-US" altLang="zh-CN" sz="1800" b="1" dirty="0">
                <a:latin typeface="Times New Roman" panose="02020603050405020304" pitchFamily="18" charset="0"/>
                <a:ea typeface="宋体" panose="02010600030101010101" pitchFamily="2" charset="-122"/>
                <a:cs typeface="+mn-ea"/>
              </a:rPr>
            </a:br>
            <a:r>
              <a:rPr lang="zh-CN" altLang="en-US" sz="1800" b="1" dirty="0">
                <a:latin typeface="Times New Roman" panose="02020603050405020304" pitchFamily="18" charset="0"/>
                <a:ea typeface="宋体" panose="02010600030101010101" pitchFamily="2" charset="-122"/>
                <a:cs typeface="+mn-ea"/>
              </a:rPr>
              <a:t>电子邮箱：</a:t>
            </a:r>
            <a:r>
              <a:rPr lang="en-US" altLang="zh-CN" sz="1800" b="1" dirty="0">
                <a:latin typeface="Times New Roman" panose="02020603050405020304" pitchFamily="18" charset="0"/>
                <a:ea typeface="宋体" panose="02010600030101010101" pitchFamily="2" charset="-122"/>
                <a:cs typeface="+mn-ea"/>
              </a:rPr>
              <a:t>zhulp@sicnu.edu.cn</a:t>
            </a:r>
            <a:endParaRPr lang="en-US" altLang="zh-CN" sz="1800" b="1" dirty="0">
              <a:latin typeface="Times New Roman" panose="02020603050405020304" pitchFamily="18" charset="0"/>
              <a:ea typeface="宋体" panose="02010600030101010101" pitchFamily="2" charset="-122"/>
              <a:cs typeface="+mn-ea"/>
            </a:endParaRPr>
          </a:p>
        </p:txBody>
      </p:sp>
      <p:sp>
        <p:nvSpPr>
          <p:cNvPr id="3" name="内容占位符 2"/>
          <p:cNvSpPr>
            <a:spLocks noGrp="1"/>
          </p:cNvSpPr>
          <p:nvPr>
            <p:ph idx="1"/>
          </p:nvPr>
        </p:nvSpPr>
        <p:spPr>
          <a:xfrm>
            <a:off x="346603" y="2983971"/>
            <a:ext cx="6947958" cy="7411272"/>
          </a:xfrm>
        </p:spPr>
        <p:txBody>
          <a:bodyPr>
            <a:normAutofit/>
          </a:bodyPr>
          <a:lstStyle/>
          <a:p>
            <a:pPr marL="0" marR="0" lvl="0" indent="0" algn="l" defTabSz="914400" rtl="0" eaLnBrk="1" fontAlgn="auto" latinLnBrk="0" hangingPunct="1">
              <a:lnSpc>
                <a:spcPts val="2200"/>
              </a:lnSpc>
              <a:spcBef>
                <a:spcPts val="600"/>
              </a:spcBef>
              <a:spcAft>
                <a:spcPts val="600"/>
              </a:spcAft>
              <a:buClrTx/>
              <a:buSzTx/>
              <a:buFontTx/>
              <a:buNone/>
              <a:defRPr/>
            </a:pPr>
            <a:r>
              <a:rPr kumimoji="0" lang="zh-CN" altLang="en-US" sz="2100" b="1" i="0" u="none" strike="noStrike" kern="1200" cap="none" spc="0" normalizeH="0" baseline="0" noProof="0" dirty="0">
                <a:ln>
                  <a:noFill/>
                </a:ln>
                <a:solidFill>
                  <a:srgbClr val="4472C4"/>
                </a:solidFill>
                <a:effectLst/>
                <a:uLnTx/>
                <a:uFillTx/>
                <a:latin typeface="黑体" panose="02010609060101010101" pitchFamily="49" charset="-122"/>
                <a:ea typeface="黑体" panose="02010609060101010101" pitchFamily="49" charset="-122"/>
                <a:cs typeface="+mn-cs"/>
              </a:rPr>
              <a:t>个人简介</a:t>
            </a:r>
            <a:endParaRPr kumimoji="0" lang="en-US" altLang="zh-CN" sz="2100" b="1" i="0" u="none" strike="noStrike" kern="1200" cap="none" spc="0" normalizeH="0" baseline="0" noProof="0" dirty="0">
              <a:ln>
                <a:noFill/>
              </a:ln>
              <a:solidFill>
                <a:srgbClr val="4472C4"/>
              </a:solidFill>
              <a:effectLst/>
              <a:uLnTx/>
              <a:uFillTx/>
              <a:latin typeface="黑体" panose="02010609060101010101" pitchFamily="49" charset="-122"/>
              <a:ea typeface="黑体" panose="02010609060101010101" pitchFamily="49" charset="-122"/>
              <a:cs typeface="+mn-cs"/>
            </a:endParaRPr>
          </a:p>
          <a:p>
            <a:pPr marL="0" indent="0" fontAlgn="auto">
              <a:lnSpc>
                <a:spcPts val="2500"/>
              </a:lnSpc>
              <a:spcBef>
                <a:spcPts val="800"/>
              </a:spcBef>
              <a:buNone/>
            </a:pPr>
            <a:r>
              <a:rPr lang="zh-CN" altLang="en-US" sz="1500" dirty="0">
                <a:solidFill>
                  <a:schemeClr val="tx1"/>
                </a:solidFill>
                <a:latin typeface="Times New Roman" panose="02020603050405020304" pitchFamily="18" charset="0"/>
                <a:ea typeface="宋体" panose="02010600030101010101" pitchFamily="2" charset="-122"/>
              </a:rPr>
              <a:t>主要承担本科课程</a:t>
            </a:r>
            <a:r>
              <a:rPr lang="en-US" altLang="zh-CN" sz="1500" dirty="0">
                <a:solidFill>
                  <a:schemeClr val="tx1"/>
                </a:solidFill>
                <a:latin typeface="Times New Roman" panose="02020603050405020304" pitchFamily="18" charset="0"/>
                <a:ea typeface="宋体" panose="02010600030101010101" pitchFamily="2" charset="-122"/>
              </a:rPr>
              <a:t>《</a:t>
            </a:r>
            <a:r>
              <a:rPr lang="zh-CN" altLang="en-US" sz="1500" dirty="0">
                <a:solidFill>
                  <a:schemeClr val="tx1"/>
                </a:solidFill>
                <a:latin typeface="Times New Roman" panose="02020603050405020304" pitchFamily="18" charset="0"/>
                <a:ea typeface="宋体" panose="02010600030101010101" pitchFamily="2" charset="-122"/>
              </a:rPr>
              <a:t>现代分析技术</a:t>
            </a:r>
            <a:r>
              <a:rPr lang="en-US" altLang="zh-CN" sz="1500" dirty="0">
                <a:solidFill>
                  <a:schemeClr val="tx1"/>
                </a:solidFill>
                <a:latin typeface="Times New Roman" panose="02020603050405020304" pitchFamily="18" charset="0"/>
                <a:ea typeface="宋体" panose="02010600030101010101" pitchFamily="2" charset="-122"/>
              </a:rPr>
              <a:t>》</a:t>
            </a:r>
            <a:r>
              <a:rPr lang="zh-CN" altLang="en-US" sz="1500" dirty="0">
                <a:solidFill>
                  <a:schemeClr val="tx1"/>
                </a:solidFill>
                <a:latin typeface="Times New Roman" panose="02020603050405020304" pitchFamily="18" charset="0"/>
                <a:ea typeface="宋体" panose="02010600030101010101" pitchFamily="2" charset="-122"/>
              </a:rPr>
              <a:t>的教学工作。主要研究方向为电化学发光和电化学生物传感器的构建及其在疾病相关生物标志物检测中的应用、多功能</a:t>
            </a:r>
            <a:r>
              <a:rPr lang="en-US" altLang="zh-CN" sz="1500" dirty="0">
                <a:solidFill>
                  <a:schemeClr val="tx1"/>
                </a:solidFill>
                <a:latin typeface="Times New Roman" panose="02020603050405020304" pitchFamily="18" charset="0"/>
                <a:ea typeface="宋体" panose="02010600030101010101" pitchFamily="2" charset="-122"/>
              </a:rPr>
              <a:t>DNA</a:t>
            </a:r>
            <a:r>
              <a:rPr lang="zh-CN" altLang="en-US" sz="1500" dirty="0">
                <a:solidFill>
                  <a:schemeClr val="tx1"/>
                </a:solidFill>
                <a:latin typeface="Times New Roman" panose="02020603050405020304" pitchFamily="18" charset="0"/>
                <a:ea typeface="宋体" panose="02010600030101010101" pitchFamily="2" charset="-122"/>
              </a:rPr>
              <a:t>分子逻辑器件的构筑。</a:t>
            </a:r>
            <a:endParaRPr lang="en-US" altLang="zh-CN" sz="1500" dirty="0">
              <a:solidFill>
                <a:schemeClr val="tx1"/>
              </a:solidFill>
              <a:latin typeface="Times New Roman" panose="02020603050405020304" pitchFamily="18" charset="0"/>
              <a:ea typeface="宋体" panose="02010600030101010101" pitchFamily="2" charset="-122"/>
            </a:endParaRPr>
          </a:p>
          <a:p>
            <a:pPr marL="0" indent="0" fontAlgn="auto">
              <a:lnSpc>
                <a:spcPts val="2500"/>
              </a:lnSpc>
              <a:spcBef>
                <a:spcPts val="800"/>
              </a:spcBef>
              <a:buNone/>
            </a:pPr>
            <a:r>
              <a:rPr lang="zh-CN" altLang="en-US" sz="2100" b="1" dirty="0">
                <a:solidFill>
                  <a:srgbClr val="4472C4"/>
                </a:solidFill>
                <a:latin typeface="黑体" panose="02010609060101010101" pitchFamily="49" charset="-122"/>
                <a:ea typeface="黑体" panose="02010609060101010101" pitchFamily="49" charset="-122"/>
              </a:rPr>
              <a:t>研究及工作经历</a:t>
            </a:r>
            <a:endParaRPr lang="zh-CN" altLang="en-US" sz="2100" b="1" dirty="0">
              <a:solidFill>
                <a:srgbClr val="4472C4"/>
              </a:solidFill>
              <a:latin typeface="黑体" panose="02010609060101010101" pitchFamily="49" charset="-122"/>
              <a:ea typeface="黑体" panose="02010609060101010101" pitchFamily="49" charset="-122"/>
            </a:endParaRPr>
          </a:p>
          <a:p>
            <a:pPr marL="0" indent="0" fontAlgn="auto">
              <a:lnSpc>
                <a:spcPts val="2000"/>
              </a:lnSpc>
              <a:spcBef>
                <a:spcPts val="800"/>
              </a:spcBef>
              <a:buNone/>
            </a:pPr>
            <a:r>
              <a:rPr lang="en-US" altLang="zh-CN" sz="1300" dirty="0">
                <a:latin typeface="Times New Roman" panose="02020603050405020304" pitchFamily="18" charset="0"/>
                <a:ea typeface="宋体" panose="02010600030101010101" pitchFamily="2" charset="-122"/>
                <a:sym typeface="+mn-ea"/>
              </a:rPr>
              <a:t>2011.09-2015.06   </a:t>
            </a:r>
            <a:r>
              <a:rPr lang="zh-CN" altLang="en-US" sz="1300" dirty="0">
                <a:latin typeface="Times New Roman" panose="02020603050405020304" pitchFamily="18" charset="0"/>
                <a:ea typeface="宋体" panose="02010600030101010101" pitchFamily="2" charset="-122"/>
                <a:sym typeface="+mn-ea"/>
              </a:rPr>
              <a:t>华北电力大学应用化学专业                             学士学位</a:t>
            </a:r>
            <a:endParaRPr lang="zh-CN" altLang="en-US" sz="1300" dirty="0">
              <a:latin typeface="Times New Roman" panose="02020603050405020304" pitchFamily="18" charset="0"/>
              <a:ea typeface="宋体" panose="02010600030101010101" pitchFamily="2" charset="-122"/>
              <a:sym typeface="+mn-ea"/>
            </a:endParaRPr>
          </a:p>
          <a:p>
            <a:pPr marL="0" indent="0" fontAlgn="auto">
              <a:lnSpc>
                <a:spcPts val="2000"/>
              </a:lnSpc>
              <a:spcBef>
                <a:spcPts val="800"/>
              </a:spcBef>
              <a:buNone/>
            </a:pPr>
            <a:r>
              <a:rPr lang="en-US" altLang="zh-CN" sz="1300" dirty="0">
                <a:latin typeface="Times New Roman" panose="02020603050405020304" pitchFamily="18" charset="0"/>
                <a:ea typeface="宋体" panose="02010600030101010101" pitchFamily="2" charset="-122"/>
                <a:sym typeface="+mn-ea"/>
              </a:rPr>
              <a:t>2015.07-2016.07   </a:t>
            </a:r>
            <a:r>
              <a:rPr lang="zh-CN" altLang="en-US" sz="1300" dirty="0">
                <a:latin typeface="Times New Roman" panose="02020603050405020304" pitchFamily="18" charset="0"/>
                <a:ea typeface="宋体" panose="02010600030101010101" pitchFamily="2" charset="-122"/>
                <a:sym typeface="+mn-ea"/>
              </a:rPr>
              <a:t>华润电力（六枝）有限公司                             化验员</a:t>
            </a:r>
            <a:endParaRPr lang="en-US" altLang="zh-CN" sz="1300" dirty="0">
              <a:latin typeface="Times New Roman" panose="02020603050405020304" pitchFamily="18" charset="0"/>
              <a:ea typeface="宋体" panose="02010600030101010101" pitchFamily="2" charset="-122"/>
              <a:sym typeface="+mn-ea"/>
            </a:endParaRPr>
          </a:p>
          <a:p>
            <a:pPr marL="0" indent="0" fontAlgn="auto">
              <a:lnSpc>
                <a:spcPts val="2000"/>
              </a:lnSpc>
              <a:spcBef>
                <a:spcPts val="800"/>
              </a:spcBef>
              <a:buNone/>
            </a:pPr>
            <a:r>
              <a:rPr lang="en-US" altLang="zh-CN" sz="1300" dirty="0">
                <a:latin typeface="Times New Roman" panose="02020603050405020304" pitchFamily="18" charset="0"/>
                <a:ea typeface="宋体" panose="02010600030101010101" pitchFamily="2" charset="-122"/>
                <a:sym typeface="+mn-ea"/>
              </a:rPr>
              <a:t>2017.09-2022.06   </a:t>
            </a:r>
            <a:r>
              <a:rPr lang="zh-CN" altLang="en-US" sz="1300" dirty="0">
                <a:latin typeface="Times New Roman" panose="02020603050405020304" pitchFamily="18" charset="0"/>
                <a:ea typeface="宋体" panose="02010600030101010101" pitchFamily="2" charset="-122"/>
                <a:sym typeface="+mn-ea"/>
              </a:rPr>
              <a:t>中国科学技术大学分析化学（硕博连读）     博士学位（导师：杨秀荣院士）</a:t>
            </a:r>
            <a:endParaRPr lang="en-US" altLang="zh-CN" sz="1300" dirty="0">
              <a:latin typeface="Times New Roman" panose="02020603050405020304" pitchFamily="18" charset="0"/>
              <a:ea typeface="宋体" panose="02010600030101010101" pitchFamily="2" charset="-122"/>
              <a:sym typeface="+mn-ea"/>
            </a:endParaRPr>
          </a:p>
          <a:p>
            <a:pPr marL="0" indent="0">
              <a:lnSpc>
                <a:spcPts val="2000"/>
              </a:lnSpc>
              <a:spcBef>
                <a:spcPts val="800"/>
              </a:spcBef>
              <a:buNone/>
            </a:pPr>
            <a:r>
              <a:rPr lang="en-US" altLang="zh-CN" sz="1300" dirty="0">
                <a:solidFill>
                  <a:schemeClr val="tx1"/>
                </a:solidFill>
                <a:latin typeface="Times New Roman" panose="02020603050405020304" pitchFamily="18" charset="0"/>
                <a:ea typeface="宋体" panose="02010600030101010101" pitchFamily="2" charset="-122"/>
              </a:rPr>
              <a:t>2022.07</a:t>
            </a:r>
            <a:r>
              <a:rPr lang="zh-CN" altLang="en-US" sz="1300" dirty="0">
                <a:solidFill>
                  <a:schemeClr val="tx1"/>
                </a:solidFill>
                <a:latin typeface="Times New Roman" panose="02020603050405020304" pitchFamily="18" charset="0"/>
                <a:ea typeface="宋体" panose="02010600030101010101" pitchFamily="2" charset="-122"/>
              </a:rPr>
              <a:t>至今</a:t>
            </a:r>
            <a:r>
              <a:rPr lang="en-US" altLang="zh-CN" sz="1300" dirty="0">
                <a:solidFill>
                  <a:schemeClr val="tx1"/>
                </a:solidFill>
                <a:latin typeface="Times New Roman" panose="02020603050405020304" pitchFamily="18" charset="0"/>
                <a:ea typeface="宋体" panose="02010600030101010101" pitchFamily="2" charset="-122"/>
              </a:rPr>
              <a:t> </a:t>
            </a:r>
            <a:r>
              <a:rPr lang="en-US" altLang="zh-CN" sz="1300" dirty="0">
                <a:latin typeface="Times New Roman" panose="02020603050405020304" pitchFamily="18" charset="0"/>
                <a:ea typeface="宋体" panose="02010600030101010101" pitchFamily="2" charset="-122"/>
              </a:rPr>
              <a:t>    </a:t>
            </a:r>
            <a:r>
              <a:rPr lang="en-US" altLang="zh-CN" sz="1300" dirty="0">
                <a:solidFill>
                  <a:schemeClr val="tx1"/>
                </a:solidFill>
                <a:latin typeface="Times New Roman" panose="02020603050405020304" pitchFamily="18" charset="0"/>
                <a:ea typeface="宋体" panose="02010600030101010101" pitchFamily="2" charset="-122"/>
              </a:rPr>
              <a:t>     </a:t>
            </a:r>
            <a:r>
              <a:rPr lang="zh-CN" altLang="en-US" sz="1300" dirty="0">
                <a:solidFill>
                  <a:schemeClr val="tx1"/>
                </a:solidFill>
                <a:latin typeface="+mn-ea"/>
              </a:rPr>
              <a:t>四川师范大学化学与材料科学学院        </a:t>
            </a:r>
            <a:r>
              <a:rPr lang="zh-CN" altLang="en-US" sz="1300" dirty="0">
                <a:solidFill>
                  <a:schemeClr val="tx1"/>
                </a:solidFill>
                <a:latin typeface="+mj-ea"/>
                <a:ea typeface="+mj-ea"/>
              </a:rPr>
              <a:t>助理研究员</a:t>
            </a:r>
            <a:endParaRPr lang="en-US" altLang="zh-CN" sz="1300" dirty="0">
              <a:solidFill>
                <a:schemeClr val="accent2"/>
              </a:solidFill>
              <a:latin typeface="+mj-ea"/>
              <a:ea typeface="+mj-ea"/>
            </a:endParaRPr>
          </a:p>
          <a:p>
            <a:pPr marL="0" indent="0">
              <a:lnSpc>
                <a:spcPts val="2500"/>
              </a:lnSpc>
              <a:spcBef>
                <a:spcPts val="800"/>
              </a:spcBef>
              <a:buNone/>
            </a:pPr>
            <a:r>
              <a:rPr lang="zh-CN" altLang="en-US" sz="2100" b="1" dirty="0">
                <a:solidFill>
                  <a:srgbClr val="4472C4"/>
                </a:solidFill>
                <a:latin typeface="黑体" panose="02010609060101010101" pitchFamily="49" charset="-122"/>
                <a:ea typeface="黑体" panose="02010609060101010101" pitchFamily="49" charset="-122"/>
              </a:rPr>
              <a:t>代表论文</a:t>
            </a:r>
            <a:endParaRPr lang="zh-CN" altLang="en-US" sz="2100" b="1" dirty="0">
              <a:solidFill>
                <a:srgbClr val="4472C4"/>
              </a:solidFill>
              <a:latin typeface="黑体" panose="02010609060101010101" pitchFamily="49" charset="-122"/>
              <a:ea typeface="黑体" panose="02010609060101010101" pitchFamily="49" charset="-122"/>
            </a:endParaRPr>
          </a:p>
          <a:p>
            <a:pPr marL="342900" indent="-342900" algn="just">
              <a:lnSpc>
                <a:spcPct val="150000"/>
              </a:lnSpc>
              <a:spcBef>
                <a:spcPts val="360"/>
              </a:spcBef>
              <a:buFont typeface="+mj-lt"/>
              <a:buAutoNum type="arabicPeriod"/>
            </a:pPr>
            <a:r>
              <a:rPr lang="en-US" altLang="zh-CN" sz="1300" b="1" kern="100" dirty="0">
                <a:effectLst/>
                <a:latin typeface="Times New Roman" panose="02020603050405020304" pitchFamily="18" charset="0"/>
                <a:ea typeface="宋体" panose="02010600030101010101" pitchFamily="2" charset="-122"/>
              </a:rPr>
              <a:t>Liping Zhu</a:t>
            </a:r>
            <a:r>
              <a:rPr lang="en-US" altLang="zh-CN" sz="1300" kern="100" dirty="0">
                <a:effectLst/>
                <a:latin typeface="Times New Roman" panose="02020603050405020304" pitchFamily="18" charset="0"/>
                <a:ea typeface="宋体" panose="02010600030101010101" pitchFamily="2" charset="-122"/>
              </a:rPr>
              <a:t>, </a:t>
            </a:r>
            <a:r>
              <a:rPr lang="en-US" altLang="zh-CN" sz="1300" kern="100" dirty="0" err="1">
                <a:effectLst/>
                <a:latin typeface="Times New Roman" panose="02020603050405020304" pitchFamily="18" charset="0"/>
                <a:ea typeface="宋体" panose="02010600030101010101" pitchFamily="2" charset="-122"/>
              </a:rPr>
              <a:t>Mengqian</a:t>
            </a:r>
            <a:r>
              <a:rPr lang="en-US" altLang="zh-CN" sz="1300" kern="100" dirty="0">
                <a:effectLst/>
                <a:latin typeface="Times New Roman" panose="02020603050405020304" pitchFamily="18" charset="0"/>
                <a:ea typeface="宋体" panose="02010600030101010101" pitchFamily="2" charset="-122"/>
              </a:rPr>
              <a:t> Zhang, Jing Ye, </a:t>
            </a:r>
            <a:r>
              <a:rPr lang="en-US" altLang="zh-CN" sz="1300" kern="100" dirty="0" err="1">
                <a:effectLst/>
                <a:latin typeface="Times New Roman" panose="02020603050405020304" pitchFamily="18" charset="0"/>
                <a:ea typeface="宋体" panose="02010600030101010101" pitchFamily="2" charset="-122"/>
              </a:rPr>
              <a:t>Mengxia</a:t>
            </a:r>
            <a:r>
              <a:rPr lang="en-US" altLang="zh-CN" sz="1300" kern="100" dirty="0">
                <a:effectLst/>
                <a:latin typeface="Times New Roman" panose="02020603050405020304" pitchFamily="18" charset="0"/>
                <a:ea typeface="宋体" panose="02010600030101010101" pitchFamily="2" charset="-122"/>
              </a:rPr>
              <a:t> Yan, </a:t>
            </a:r>
            <a:r>
              <a:rPr lang="en-US" altLang="zh-CN" sz="1300" kern="100" dirty="0" err="1">
                <a:effectLst/>
                <a:latin typeface="Times New Roman" panose="02020603050405020304" pitchFamily="18" charset="0"/>
                <a:ea typeface="宋体" panose="02010600030101010101" pitchFamily="2" charset="-122"/>
              </a:rPr>
              <a:t>Qiuju</a:t>
            </a:r>
            <a:r>
              <a:rPr lang="en-US" altLang="zh-CN" sz="1300" kern="100" dirty="0">
                <a:effectLst/>
                <a:latin typeface="Times New Roman" panose="02020603050405020304" pitchFamily="18" charset="0"/>
                <a:ea typeface="宋体" panose="02010600030101010101" pitchFamily="2" charset="-122"/>
              </a:rPr>
              <a:t> Zhu, </a:t>
            </a:r>
            <a:r>
              <a:rPr lang="en-US" altLang="zh-CN" sz="1300" kern="100" dirty="0" err="1">
                <a:effectLst/>
                <a:latin typeface="Times New Roman" panose="02020603050405020304" pitchFamily="18" charset="0"/>
                <a:ea typeface="宋体" panose="02010600030101010101" pitchFamily="2" charset="-122"/>
              </a:rPr>
              <a:t>Jianshe</a:t>
            </a:r>
            <a:r>
              <a:rPr lang="en-US" altLang="zh-CN" sz="1300" kern="100" dirty="0">
                <a:effectLst/>
                <a:latin typeface="Times New Roman" panose="02020603050405020304" pitchFamily="18" charset="0"/>
                <a:ea typeface="宋体" panose="02010600030101010101" pitchFamily="2" charset="-122"/>
              </a:rPr>
              <a:t> Huang*, and </a:t>
            </a:r>
            <a:r>
              <a:rPr lang="en-US" altLang="zh-CN" sz="1300" kern="100" dirty="0" err="1">
                <a:effectLst/>
                <a:latin typeface="Times New Roman" panose="02020603050405020304" pitchFamily="18" charset="0"/>
                <a:ea typeface="宋体" panose="02010600030101010101" pitchFamily="2" charset="-122"/>
              </a:rPr>
              <a:t>Xiurong</a:t>
            </a:r>
            <a:r>
              <a:rPr lang="en-US" altLang="zh-CN" sz="1300" kern="100" dirty="0">
                <a:effectLst/>
                <a:latin typeface="Times New Roman" panose="02020603050405020304" pitchFamily="18" charset="0"/>
                <a:ea typeface="宋体" panose="02010600030101010101" pitchFamily="2" charset="-122"/>
              </a:rPr>
              <a:t> Yang*</a:t>
            </a:r>
            <a:r>
              <a:rPr lang="en-US" altLang="zh-CN" sz="1300" kern="100" dirty="0">
                <a:latin typeface="Times New Roman" panose="02020603050405020304" pitchFamily="18" charset="0"/>
                <a:ea typeface="宋体" panose="02010600030101010101" pitchFamily="2" charset="-122"/>
              </a:rPr>
              <a:t>.</a:t>
            </a:r>
            <a:r>
              <a:rPr lang="en-US" altLang="zh-CN" sz="1300" kern="100" dirty="0">
                <a:effectLst/>
                <a:latin typeface="Times New Roman" panose="02020603050405020304" pitchFamily="18" charset="0"/>
                <a:ea typeface="宋体" panose="02010600030101010101" pitchFamily="2" charset="-122"/>
              </a:rPr>
              <a:t> </a:t>
            </a:r>
            <a:r>
              <a:rPr lang="en-US" altLang="zh-CN" sz="1300" b="1" i="1" kern="100" dirty="0">
                <a:effectLst/>
                <a:latin typeface="Times New Roman" panose="02020603050405020304" pitchFamily="18" charset="0"/>
                <a:ea typeface="宋体" panose="02010600030101010101" pitchFamily="2" charset="-122"/>
              </a:rPr>
              <a:t>Analytical Chemistry</a:t>
            </a:r>
            <a:r>
              <a:rPr lang="en-US" altLang="zh-CN" sz="1300" b="1" i="1" kern="100" dirty="0">
                <a:latin typeface="Times New Roman" panose="02020603050405020304" pitchFamily="18" charset="0"/>
                <a:ea typeface="宋体" panose="02010600030101010101" pitchFamily="2" charset="-122"/>
              </a:rPr>
              <a:t>,</a:t>
            </a:r>
            <a:r>
              <a:rPr lang="zh-CN" altLang="en-US" sz="1300" b="1" i="1" kern="100" dirty="0">
                <a:latin typeface="Times New Roman" panose="02020603050405020304" pitchFamily="18" charset="0"/>
                <a:ea typeface="宋体" panose="02010600030101010101" pitchFamily="2" charset="-122"/>
              </a:rPr>
              <a:t> </a:t>
            </a:r>
            <a:r>
              <a:rPr lang="en-US" altLang="zh-CN" sz="1300" kern="100" dirty="0">
                <a:effectLst/>
                <a:latin typeface="Times New Roman" panose="02020603050405020304" pitchFamily="18" charset="0"/>
                <a:ea typeface="宋体" panose="02010600030101010101" pitchFamily="2" charset="-122"/>
              </a:rPr>
              <a:t>2020, 92, 8614-8622.</a:t>
            </a:r>
            <a:endParaRPr lang="zh-CN" altLang="zh-CN" sz="1300" kern="100" dirty="0">
              <a:effectLst/>
              <a:latin typeface="Times New Roman" panose="02020603050405020304" pitchFamily="18" charset="0"/>
              <a:ea typeface="宋体" panose="02010600030101010101" pitchFamily="2" charset="-122"/>
            </a:endParaRPr>
          </a:p>
          <a:p>
            <a:pPr marL="342900" indent="-342900" algn="just">
              <a:lnSpc>
                <a:spcPct val="150000"/>
              </a:lnSpc>
              <a:spcBef>
                <a:spcPts val="360"/>
              </a:spcBef>
              <a:buFont typeface="+mj-lt"/>
              <a:buAutoNum type="arabicPeriod"/>
            </a:pPr>
            <a:r>
              <a:rPr lang="en-US" altLang="zh-CN" sz="1300" b="1" kern="100" dirty="0" err="1">
                <a:effectLst/>
                <a:latin typeface="Times New Roman" panose="02020603050405020304" pitchFamily="18" charset="0"/>
                <a:ea typeface="宋体" panose="02010600030101010101" pitchFamily="2" charset="-122"/>
              </a:rPr>
              <a:t>Liping</a:t>
            </a:r>
            <a:r>
              <a:rPr lang="en-US" altLang="zh-CN" sz="1300" b="1" kern="100" dirty="0">
                <a:effectLst/>
                <a:latin typeface="Times New Roman" panose="02020603050405020304" pitchFamily="18" charset="0"/>
                <a:ea typeface="宋体" panose="02010600030101010101" pitchFamily="2" charset="-122"/>
              </a:rPr>
              <a:t> Zhu</a:t>
            </a:r>
            <a:r>
              <a:rPr lang="en-US" altLang="zh-CN" sz="1300" kern="100" dirty="0">
                <a:effectLst/>
                <a:latin typeface="Times New Roman" panose="02020603050405020304" pitchFamily="18" charset="0"/>
                <a:ea typeface="宋体" panose="02010600030101010101" pitchFamily="2" charset="-122"/>
              </a:rPr>
              <a:t>, Jing Ye, </a:t>
            </a:r>
            <a:r>
              <a:rPr lang="en-US" altLang="zh-CN" sz="1300" kern="100" dirty="0" err="1">
                <a:effectLst/>
                <a:latin typeface="Times New Roman" panose="02020603050405020304" pitchFamily="18" charset="0"/>
                <a:ea typeface="宋体" panose="02010600030101010101" pitchFamily="2" charset="-122"/>
              </a:rPr>
              <a:t>Mengxia</a:t>
            </a:r>
            <a:r>
              <a:rPr lang="en-US" altLang="zh-CN" sz="1300" kern="100" dirty="0">
                <a:effectLst/>
                <a:latin typeface="Times New Roman" panose="02020603050405020304" pitchFamily="18" charset="0"/>
                <a:ea typeface="宋体" panose="02010600030101010101" pitchFamily="2" charset="-122"/>
              </a:rPr>
              <a:t> Yan, </a:t>
            </a:r>
            <a:r>
              <a:rPr lang="en-US" altLang="zh-CN" sz="1300" kern="100" dirty="0" err="1">
                <a:effectLst/>
                <a:latin typeface="Times New Roman" panose="02020603050405020304" pitchFamily="18" charset="0"/>
                <a:ea typeface="宋体" panose="02010600030101010101" pitchFamily="2" charset="-122"/>
              </a:rPr>
              <a:t>Linying</a:t>
            </a:r>
            <a:r>
              <a:rPr lang="en-US" altLang="zh-CN" sz="1300" kern="100" dirty="0">
                <a:effectLst/>
                <a:latin typeface="Times New Roman" panose="02020603050405020304" pitchFamily="18" charset="0"/>
                <a:ea typeface="宋体" panose="02010600030101010101" pitchFamily="2" charset="-122"/>
              </a:rPr>
              <a:t> Yu, Yao Peng, </a:t>
            </a:r>
            <a:r>
              <a:rPr lang="en-US" altLang="zh-CN" sz="1300" kern="100" dirty="0" err="1">
                <a:effectLst/>
                <a:latin typeface="Times New Roman" panose="02020603050405020304" pitchFamily="18" charset="0"/>
                <a:ea typeface="宋体" panose="02010600030101010101" pitchFamily="2" charset="-122"/>
              </a:rPr>
              <a:t>Jianshe</a:t>
            </a:r>
            <a:r>
              <a:rPr lang="en-US" altLang="zh-CN" sz="1300" kern="100" dirty="0">
                <a:effectLst/>
                <a:latin typeface="Times New Roman" panose="02020603050405020304" pitchFamily="18" charset="0"/>
                <a:ea typeface="宋体" panose="02010600030101010101" pitchFamily="2" charset="-122"/>
              </a:rPr>
              <a:t> Huang*, and </a:t>
            </a:r>
            <a:r>
              <a:rPr lang="en-US" altLang="zh-CN" sz="1300" kern="100" dirty="0" err="1">
                <a:effectLst/>
                <a:latin typeface="Times New Roman" panose="02020603050405020304" pitchFamily="18" charset="0"/>
                <a:ea typeface="宋体" panose="02010600030101010101" pitchFamily="2" charset="-122"/>
              </a:rPr>
              <a:t>Xiurong</a:t>
            </a:r>
            <a:r>
              <a:rPr lang="en-US" altLang="zh-CN" sz="1300" kern="100" dirty="0">
                <a:effectLst/>
                <a:latin typeface="Times New Roman" panose="02020603050405020304" pitchFamily="18" charset="0"/>
                <a:ea typeface="宋体" panose="02010600030101010101" pitchFamily="2" charset="-122"/>
              </a:rPr>
              <a:t> Yang*. </a:t>
            </a:r>
            <a:r>
              <a:rPr lang="en-US" altLang="zh-CN" sz="1300" b="1" i="1" kern="100" dirty="0">
                <a:effectLst/>
                <a:latin typeface="Times New Roman" panose="02020603050405020304" pitchFamily="18" charset="0"/>
                <a:ea typeface="宋体" panose="02010600030101010101" pitchFamily="2" charset="-122"/>
              </a:rPr>
              <a:t>Analytical Chemistry</a:t>
            </a:r>
            <a:r>
              <a:rPr lang="en-US" altLang="zh-CN" sz="1300" b="1" i="1" kern="100" dirty="0">
                <a:latin typeface="Times New Roman" panose="02020603050405020304" pitchFamily="18" charset="0"/>
                <a:ea typeface="宋体" panose="02010600030101010101" pitchFamily="2" charset="-122"/>
              </a:rPr>
              <a:t>,</a:t>
            </a:r>
            <a:r>
              <a:rPr lang="zh-CN" altLang="en-US" sz="1300" b="1" i="1" kern="100" dirty="0">
                <a:latin typeface="Times New Roman" panose="02020603050405020304" pitchFamily="18" charset="0"/>
                <a:ea typeface="宋体" panose="02010600030101010101" pitchFamily="2" charset="-122"/>
              </a:rPr>
              <a:t> </a:t>
            </a:r>
            <a:r>
              <a:rPr lang="en-US" altLang="zh-CN" sz="1300" kern="100">
                <a:effectLst/>
                <a:latin typeface="Times New Roman" panose="02020603050405020304" pitchFamily="18" charset="0"/>
                <a:ea typeface="宋体" panose="02010600030101010101" pitchFamily="2" charset="-122"/>
              </a:rPr>
              <a:t>2021</a:t>
            </a:r>
            <a:r>
              <a:rPr lang="en-US" altLang="zh-CN" sz="1300" kern="100" dirty="0">
                <a:effectLst/>
                <a:latin typeface="Times New Roman" panose="02020603050405020304" pitchFamily="18" charset="0"/>
                <a:ea typeface="宋体" panose="02010600030101010101" pitchFamily="2" charset="-122"/>
              </a:rPr>
              <a:t>, 93, 2644-2651.</a:t>
            </a:r>
            <a:endParaRPr lang="en-US" altLang="zh-CN" sz="1300" kern="100" dirty="0">
              <a:latin typeface="Times New Roman" panose="02020603050405020304" pitchFamily="18" charset="0"/>
              <a:ea typeface="宋体" panose="02010600030101010101" pitchFamily="2" charset="-122"/>
            </a:endParaRPr>
          </a:p>
          <a:p>
            <a:pPr marL="342900" indent="-342900" algn="just">
              <a:lnSpc>
                <a:spcPct val="150000"/>
              </a:lnSpc>
              <a:spcBef>
                <a:spcPts val="360"/>
              </a:spcBef>
              <a:buFont typeface="+mj-lt"/>
              <a:buAutoNum type="arabicPeriod"/>
            </a:pPr>
            <a:r>
              <a:rPr lang="en-US" altLang="zh-CN" sz="1300" b="1" kern="100" dirty="0" err="1">
                <a:effectLst/>
                <a:latin typeface="Times New Roman" panose="02020603050405020304" pitchFamily="18" charset="0"/>
                <a:ea typeface="宋体" panose="02010600030101010101" pitchFamily="2" charset="-122"/>
              </a:rPr>
              <a:t>Liping</a:t>
            </a:r>
            <a:r>
              <a:rPr lang="en-US" altLang="zh-CN" sz="1300" b="1" kern="100" dirty="0">
                <a:effectLst/>
                <a:latin typeface="Times New Roman" panose="02020603050405020304" pitchFamily="18" charset="0"/>
                <a:ea typeface="宋体" panose="02010600030101010101" pitchFamily="2" charset="-122"/>
              </a:rPr>
              <a:t> Zhu</a:t>
            </a:r>
            <a:r>
              <a:rPr lang="en-US" altLang="zh-CN" sz="1300" kern="100" dirty="0">
                <a:effectLst/>
                <a:latin typeface="Times New Roman" panose="02020603050405020304" pitchFamily="18" charset="0"/>
                <a:ea typeface="宋体" panose="02010600030101010101" pitchFamily="2" charset="-122"/>
              </a:rPr>
              <a:t>, </a:t>
            </a:r>
            <a:r>
              <a:rPr lang="en-US" altLang="zh-CN" sz="1300" kern="100" dirty="0" err="1">
                <a:effectLst/>
                <a:latin typeface="Times New Roman" panose="02020603050405020304" pitchFamily="18" charset="0"/>
                <a:ea typeface="宋体" panose="02010600030101010101" pitchFamily="2" charset="-122"/>
              </a:rPr>
              <a:t>Linying</a:t>
            </a:r>
            <a:r>
              <a:rPr lang="en-US" altLang="zh-CN" sz="1300" kern="100" dirty="0">
                <a:effectLst/>
                <a:latin typeface="Times New Roman" panose="02020603050405020304" pitchFamily="18" charset="0"/>
                <a:ea typeface="宋体" panose="02010600030101010101" pitchFamily="2" charset="-122"/>
              </a:rPr>
              <a:t> Yu, Jing Ye, </a:t>
            </a:r>
            <a:r>
              <a:rPr lang="en-US" altLang="zh-CN" sz="1300" kern="100" dirty="0" err="1">
                <a:effectLst/>
                <a:latin typeface="Times New Roman" panose="02020603050405020304" pitchFamily="18" charset="0"/>
                <a:ea typeface="宋体" panose="02010600030101010101" pitchFamily="2" charset="-122"/>
              </a:rPr>
              <a:t>Mengxia</a:t>
            </a:r>
            <a:r>
              <a:rPr lang="en-US" altLang="zh-CN" sz="1300" kern="100" dirty="0">
                <a:effectLst/>
                <a:latin typeface="Times New Roman" panose="02020603050405020304" pitchFamily="18" charset="0"/>
                <a:ea typeface="宋体" panose="02010600030101010101" pitchFamily="2" charset="-122"/>
              </a:rPr>
              <a:t> Yan, Yao Peng, </a:t>
            </a:r>
            <a:r>
              <a:rPr lang="en-US" altLang="zh-CN" sz="1300" kern="100" dirty="0" err="1">
                <a:effectLst/>
                <a:latin typeface="Times New Roman" panose="02020603050405020304" pitchFamily="18" charset="0"/>
                <a:ea typeface="宋体" panose="02010600030101010101" pitchFamily="2" charset="-122"/>
              </a:rPr>
              <a:t>Jianshe</a:t>
            </a:r>
            <a:r>
              <a:rPr lang="en-US" altLang="zh-CN" sz="1300" kern="100" dirty="0">
                <a:effectLst/>
                <a:latin typeface="Times New Roman" panose="02020603050405020304" pitchFamily="18" charset="0"/>
                <a:ea typeface="宋体" panose="02010600030101010101" pitchFamily="2" charset="-122"/>
              </a:rPr>
              <a:t> Huang*, and </a:t>
            </a:r>
            <a:r>
              <a:rPr lang="en-US" altLang="zh-CN" sz="1300" kern="100" dirty="0" err="1">
                <a:effectLst/>
                <a:latin typeface="Times New Roman" panose="02020603050405020304" pitchFamily="18" charset="0"/>
                <a:ea typeface="宋体" panose="02010600030101010101" pitchFamily="2" charset="-122"/>
              </a:rPr>
              <a:t>Xiurong</a:t>
            </a:r>
            <a:r>
              <a:rPr lang="en-US" altLang="zh-CN" sz="1300" kern="100" dirty="0">
                <a:effectLst/>
                <a:latin typeface="Times New Roman" panose="02020603050405020304" pitchFamily="18" charset="0"/>
                <a:ea typeface="宋体" panose="02010600030101010101" pitchFamily="2" charset="-122"/>
              </a:rPr>
              <a:t> Yang.* </a:t>
            </a:r>
            <a:r>
              <a:rPr lang="en-US" altLang="zh-CN" sz="1300" b="1" i="1" kern="100" dirty="0">
                <a:effectLst/>
                <a:latin typeface="Times New Roman" panose="02020603050405020304" pitchFamily="18" charset="0"/>
                <a:ea typeface="宋体" panose="02010600030101010101" pitchFamily="2" charset="-122"/>
              </a:rPr>
              <a:t>Biosensors and Bioelectronics,</a:t>
            </a:r>
            <a:r>
              <a:rPr lang="en-US" altLang="zh-CN" sz="1300" i="1" kern="100" dirty="0">
                <a:effectLst/>
                <a:latin typeface="Times New Roman" panose="02020603050405020304" pitchFamily="18" charset="0"/>
                <a:ea typeface="宋体" panose="02010600030101010101" pitchFamily="2" charset="-122"/>
              </a:rPr>
              <a:t> </a:t>
            </a:r>
            <a:r>
              <a:rPr lang="en-US" altLang="zh-CN" sz="1300" kern="100" dirty="0">
                <a:effectLst/>
                <a:latin typeface="Times New Roman" panose="02020603050405020304" pitchFamily="18" charset="0"/>
                <a:ea typeface="宋体" panose="02010600030101010101" pitchFamily="2" charset="-122"/>
              </a:rPr>
              <a:t>2021, 178, 113022.</a:t>
            </a:r>
            <a:endParaRPr lang="zh-CN" altLang="zh-CN" sz="1300" kern="100" dirty="0">
              <a:effectLst/>
              <a:latin typeface="Times New Roman" panose="02020603050405020304" pitchFamily="18" charset="0"/>
              <a:ea typeface="宋体" panose="02010600030101010101" pitchFamily="2" charset="-122"/>
            </a:endParaRPr>
          </a:p>
          <a:p>
            <a:pPr marL="342900" indent="-342900" algn="just">
              <a:lnSpc>
                <a:spcPct val="150000"/>
              </a:lnSpc>
              <a:spcBef>
                <a:spcPts val="360"/>
              </a:spcBef>
              <a:buFont typeface="+mj-lt"/>
              <a:buAutoNum type="arabicPeriod"/>
            </a:pPr>
            <a:r>
              <a:rPr lang="en-US" altLang="zh-CN" sz="1300" b="1" kern="100" dirty="0" err="1">
                <a:effectLst/>
                <a:latin typeface="Times New Roman" panose="02020603050405020304" pitchFamily="18" charset="0"/>
                <a:ea typeface="宋体" panose="02010600030101010101" pitchFamily="2" charset="-122"/>
              </a:rPr>
              <a:t>Liping</a:t>
            </a:r>
            <a:r>
              <a:rPr lang="en-US" altLang="zh-CN" sz="1300" b="1" kern="100" dirty="0">
                <a:effectLst/>
                <a:latin typeface="Times New Roman" panose="02020603050405020304" pitchFamily="18" charset="0"/>
                <a:ea typeface="宋体" panose="02010600030101010101" pitchFamily="2" charset="-122"/>
              </a:rPr>
              <a:t> Zhu</a:t>
            </a:r>
            <a:r>
              <a:rPr lang="en-US" altLang="zh-CN" sz="1300" kern="100" dirty="0">
                <a:effectLst/>
                <a:latin typeface="Times New Roman" panose="02020603050405020304" pitchFamily="18" charset="0"/>
                <a:ea typeface="宋体" panose="02010600030101010101" pitchFamily="2" charset="-122"/>
              </a:rPr>
              <a:t>, </a:t>
            </a:r>
            <a:r>
              <a:rPr lang="en-US" altLang="zh-CN" sz="1300" kern="100" dirty="0" err="1">
                <a:effectLst/>
                <a:latin typeface="Times New Roman" panose="02020603050405020304" pitchFamily="18" charset="0"/>
                <a:ea typeface="宋体" panose="02010600030101010101" pitchFamily="2" charset="-122"/>
              </a:rPr>
              <a:t>Linying</a:t>
            </a:r>
            <a:r>
              <a:rPr lang="en-US" altLang="zh-CN" sz="1300" kern="100" dirty="0">
                <a:effectLst/>
                <a:latin typeface="Times New Roman" panose="02020603050405020304" pitchFamily="18" charset="0"/>
                <a:ea typeface="宋体" panose="02010600030101010101" pitchFamily="2" charset="-122"/>
              </a:rPr>
              <a:t> Yu, and </a:t>
            </a:r>
            <a:r>
              <a:rPr lang="en-US" altLang="zh-CN" sz="1300" kern="100" dirty="0" err="1">
                <a:effectLst/>
                <a:latin typeface="Times New Roman" panose="02020603050405020304" pitchFamily="18" charset="0"/>
                <a:ea typeface="宋体" panose="02010600030101010101" pitchFamily="2" charset="-122"/>
              </a:rPr>
              <a:t>Xiurong</a:t>
            </a:r>
            <a:r>
              <a:rPr lang="en-US" altLang="zh-CN" sz="1300" kern="100" dirty="0">
                <a:effectLst/>
                <a:latin typeface="Times New Roman" panose="02020603050405020304" pitchFamily="18" charset="0"/>
                <a:ea typeface="宋体" panose="02010600030101010101" pitchFamily="2" charset="-122"/>
              </a:rPr>
              <a:t> Yang*. </a:t>
            </a:r>
            <a:r>
              <a:rPr lang="en-US" altLang="zh-CN" sz="1300" b="1" i="1" kern="100" dirty="0">
                <a:effectLst/>
                <a:latin typeface="Times New Roman" panose="02020603050405020304" pitchFamily="18" charset="0"/>
                <a:ea typeface="宋体" panose="02010600030101010101" pitchFamily="2" charset="-122"/>
              </a:rPr>
              <a:t>ACS Applied Materials &amp; Interfaces, </a:t>
            </a:r>
            <a:r>
              <a:rPr lang="en-US" altLang="zh-CN" sz="1300" kern="100" dirty="0">
                <a:effectLst/>
                <a:latin typeface="Times New Roman" panose="02020603050405020304" pitchFamily="18" charset="0"/>
                <a:ea typeface="宋体" panose="02010600030101010101" pitchFamily="2" charset="-122"/>
              </a:rPr>
              <a:t>2021, 13, 42250-42257. </a:t>
            </a:r>
            <a:endParaRPr lang="zh-CN" altLang="zh-CN" sz="1300" kern="100" dirty="0">
              <a:effectLst/>
              <a:latin typeface="Times New Roman" panose="02020603050405020304" pitchFamily="18" charset="0"/>
              <a:ea typeface="宋体" panose="02010600030101010101" pitchFamily="2" charset="-122"/>
            </a:endParaRPr>
          </a:p>
          <a:p>
            <a:pPr marL="342900" indent="-342900" algn="just">
              <a:lnSpc>
                <a:spcPct val="150000"/>
              </a:lnSpc>
              <a:buFont typeface="+mj-lt"/>
              <a:buAutoNum type="arabicPeriod"/>
            </a:pPr>
            <a:r>
              <a:rPr lang="en-US" altLang="zh-CN" sz="1300" b="1" kern="100" dirty="0" err="1">
                <a:effectLst/>
                <a:latin typeface="Times New Roman" panose="02020603050405020304" pitchFamily="18" charset="0"/>
                <a:ea typeface="宋体" panose="02010600030101010101" pitchFamily="2" charset="-122"/>
              </a:rPr>
              <a:t>Liping</a:t>
            </a:r>
            <a:r>
              <a:rPr lang="en-US" altLang="zh-CN" sz="1300" b="1" kern="100" dirty="0">
                <a:effectLst/>
                <a:latin typeface="Times New Roman" panose="02020603050405020304" pitchFamily="18" charset="0"/>
                <a:ea typeface="宋体" panose="02010600030101010101" pitchFamily="2" charset="-122"/>
              </a:rPr>
              <a:t> Zhu</a:t>
            </a:r>
            <a:r>
              <a:rPr lang="en-US" altLang="zh-CN" sz="1300" kern="100" dirty="0">
                <a:effectLst/>
                <a:latin typeface="Times New Roman" panose="02020603050405020304" pitchFamily="18" charset="0"/>
                <a:ea typeface="宋体" panose="02010600030101010101" pitchFamily="2" charset="-122"/>
              </a:rPr>
              <a:t>, </a:t>
            </a:r>
            <a:r>
              <a:rPr lang="en-US" altLang="zh-CN" sz="1300" kern="100" dirty="0" err="1">
                <a:effectLst/>
                <a:latin typeface="Times New Roman" panose="02020603050405020304" pitchFamily="18" charset="0"/>
                <a:ea typeface="宋体" panose="02010600030101010101" pitchFamily="2" charset="-122"/>
              </a:rPr>
              <a:t>Linying</a:t>
            </a:r>
            <a:r>
              <a:rPr lang="en-US" altLang="zh-CN" sz="1300" kern="100" dirty="0">
                <a:effectLst/>
                <a:latin typeface="Times New Roman" panose="02020603050405020304" pitchFamily="18" charset="0"/>
                <a:ea typeface="宋体" panose="02010600030101010101" pitchFamily="2" charset="-122"/>
              </a:rPr>
              <a:t> Yu, Tian Meng, Yao Peng, and </a:t>
            </a:r>
            <a:r>
              <a:rPr lang="en-US" altLang="zh-CN" sz="1300" kern="100" dirty="0" err="1">
                <a:effectLst/>
                <a:latin typeface="Times New Roman" panose="02020603050405020304" pitchFamily="18" charset="0"/>
                <a:ea typeface="宋体" panose="02010600030101010101" pitchFamily="2" charset="-122"/>
              </a:rPr>
              <a:t>Xiurong</a:t>
            </a:r>
            <a:r>
              <a:rPr lang="en-US" altLang="zh-CN" sz="1300" kern="100" dirty="0">
                <a:effectLst/>
                <a:latin typeface="Times New Roman" panose="02020603050405020304" pitchFamily="18" charset="0"/>
                <a:ea typeface="宋体" panose="02010600030101010101" pitchFamily="2" charset="-122"/>
              </a:rPr>
              <a:t> Yang*. </a:t>
            </a:r>
            <a:r>
              <a:rPr lang="en-US" altLang="zh-CN" sz="1300" b="1" i="1" kern="100" dirty="0">
                <a:effectLst/>
                <a:latin typeface="Times New Roman" panose="02020603050405020304" pitchFamily="18" charset="0"/>
                <a:ea typeface="宋体" panose="02010600030101010101" pitchFamily="2" charset="-122"/>
              </a:rPr>
              <a:t>Small, </a:t>
            </a:r>
            <a:r>
              <a:rPr lang="en-US" altLang="zh-CN" sz="1300" kern="100" dirty="0">
                <a:effectLst/>
                <a:latin typeface="Times New Roman" panose="02020603050405020304" pitchFamily="18" charset="0"/>
                <a:ea typeface="宋体" panose="02010600030101010101" pitchFamily="2" charset="-122"/>
              </a:rPr>
              <a:t>2021, 17, 2102881.</a:t>
            </a:r>
            <a:endParaRPr lang="zh-CN" altLang="en-US" sz="1300" dirty="0">
              <a:solidFill>
                <a:schemeClr val="tx1"/>
              </a:solidFill>
              <a:ea typeface="微软雅黑" panose="020B0503020204020204" pitchFamily="34" charset="-122"/>
              <a:cs typeface="+mn-lt"/>
            </a:endParaRPr>
          </a:p>
          <a:p>
            <a:pPr marL="342900" indent="-342900" fontAlgn="auto">
              <a:lnSpc>
                <a:spcPct val="150000"/>
              </a:lnSpc>
              <a:spcBef>
                <a:spcPts val="800"/>
              </a:spcBef>
              <a:buFont typeface="+mj-lt"/>
              <a:buAutoNum type="arabicPeriod"/>
            </a:pPr>
            <a:r>
              <a:rPr lang="en-US" altLang="zh-CN" sz="1300" b="1" kern="100" dirty="0">
                <a:latin typeface="Times New Roman" panose="02020603050405020304" pitchFamily="18" charset="0"/>
                <a:ea typeface="宋体" panose="02010600030101010101" pitchFamily="2" charset="-122"/>
              </a:rPr>
              <a:t>Liping Zhu</a:t>
            </a:r>
            <a:r>
              <a:rPr lang="en-US" altLang="zh-CN" sz="1300" kern="100" dirty="0">
                <a:latin typeface="Times New Roman" panose="02020603050405020304" pitchFamily="18" charset="0"/>
                <a:ea typeface="宋体" panose="02010600030101010101" pitchFamily="2" charset="-122"/>
              </a:rPr>
              <a:t>, </a:t>
            </a:r>
            <a:r>
              <a:rPr lang="en-US" altLang="zh-CN" sz="1300" kern="100" dirty="0" err="1">
                <a:latin typeface="Times New Roman" panose="02020603050405020304" pitchFamily="18" charset="0"/>
                <a:ea typeface="宋体" panose="02010600030101010101" pitchFamily="2" charset="-122"/>
              </a:rPr>
              <a:t>Linying</a:t>
            </a:r>
            <a:r>
              <a:rPr lang="en-US" altLang="zh-CN" sz="1300" kern="100" dirty="0">
                <a:latin typeface="Times New Roman" panose="02020603050405020304" pitchFamily="18" charset="0"/>
                <a:ea typeface="宋体" panose="02010600030101010101" pitchFamily="2" charset="-122"/>
              </a:rPr>
              <a:t> Yu, </a:t>
            </a:r>
            <a:r>
              <a:rPr lang="en-US" altLang="zh-CN" sz="1300" kern="100" dirty="0" err="1">
                <a:latin typeface="Times New Roman" panose="02020603050405020304" pitchFamily="18" charset="0"/>
                <a:ea typeface="宋体" panose="02010600030101010101" pitchFamily="2" charset="-122"/>
              </a:rPr>
              <a:t>Xiurong</a:t>
            </a:r>
            <a:r>
              <a:rPr lang="en-US" altLang="zh-CN" sz="1300" kern="100" dirty="0">
                <a:latin typeface="Times New Roman" panose="02020603050405020304" pitchFamily="18" charset="0"/>
                <a:ea typeface="宋体" panose="02010600030101010101" pitchFamily="2" charset="-122"/>
              </a:rPr>
              <a:t> Yang*. </a:t>
            </a:r>
            <a:r>
              <a:rPr lang="en-US" altLang="zh-CN" sz="1300" b="1" i="1" kern="100" dirty="0">
                <a:effectLst/>
                <a:latin typeface="Times New Roman" panose="02020603050405020304" pitchFamily="18" charset="0"/>
                <a:ea typeface="宋体" panose="02010600030101010101" pitchFamily="2" charset="-122"/>
              </a:rPr>
              <a:t>Analytical Chemistry, </a:t>
            </a:r>
            <a:r>
              <a:rPr lang="en-US" altLang="zh-CN" sz="1300" kern="100" dirty="0">
                <a:latin typeface="Times New Roman" panose="02020603050405020304" pitchFamily="18" charset="0"/>
                <a:ea typeface="宋体" panose="02010600030101010101" pitchFamily="2" charset="-122"/>
              </a:rPr>
              <a:t>2022, 94, 17279-17286.</a:t>
            </a:r>
            <a:endParaRPr lang="zh-CN" altLang="en-US" sz="1300" kern="100" dirty="0">
              <a:latin typeface="Times New Roman" panose="02020603050405020304" pitchFamily="18" charset="0"/>
              <a:ea typeface="宋体" panose="02010600030101010101" pitchFamily="2" charset="-122"/>
            </a:endParaRPr>
          </a:p>
        </p:txBody>
      </p:sp>
      <p:sp>
        <p:nvSpPr>
          <p:cNvPr id="7" name="文本框 6"/>
          <p:cNvSpPr txBox="1"/>
          <p:nvPr/>
        </p:nvSpPr>
        <p:spPr>
          <a:xfrm>
            <a:off x="5802276" y="708064"/>
            <a:ext cx="1107996" cy="461665"/>
          </a:xfrm>
          <a:prstGeom prst="rect">
            <a:avLst/>
          </a:prstGeom>
          <a:noFill/>
        </p:spPr>
        <p:txBody>
          <a:bodyPr wrap="none" rtlCol="0">
            <a:spAutoFit/>
          </a:bodyPr>
          <a:lstStyle/>
          <a:p>
            <a:r>
              <a:rPr lang="zh-CN" altLang="en-US" sz="2400" b="1" dirty="0">
                <a:latin typeface="华文楷体" panose="02010600040101010101" pitchFamily="2" charset="-122"/>
                <a:ea typeface="华文楷体" panose="02010600040101010101" pitchFamily="2" charset="-122"/>
              </a:rPr>
              <a:t>朱丽萍</a:t>
            </a:r>
            <a:endParaRPr lang="zh-CN" altLang="en-US" sz="2400" b="1" dirty="0">
              <a:latin typeface="华文楷体" panose="02010600040101010101" pitchFamily="2" charset="-122"/>
              <a:ea typeface="华文楷体" panose="02010600040101010101" pitchFamily="2" charset="-122"/>
            </a:endParaRPr>
          </a:p>
        </p:txBody>
      </p:sp>
      <p:pic>
        <p:nvPicPr>
          <p:cNvPr id="9" name="图片 8"/>
          <p:cNvPicPr/>
          <p:nvPr/>
        </p:nvPicPr>
        <p:blipFill>
          <a:blip r:embed="rId1" cstate="print">
            <a:extLst>
              <a:ext uri="{28A0092B-C50C-407E-A947-70E740481C1C}">
                <a14:useLocalDpi xmlns:a14="http://schemas.microsoft.com/office/drawing/2010/main" val="0"/>
              </a:ext>
            </a:extLst>
          </a:blip>
          <a:stretch>
            <a:fillRect/>
          </a:stretch>
        </p:blipFill>
        <p:spPr>
          <a:xfrm>
            <a:off x="464649" y="938897"/>
            <a:ext cx="1260000" cy="1764000"/>
          </a:xfrm>
          <a:prstGeom prst="rect">
            <a:avLst/>
          </a:prstGeom>
        </p:spPr>
      </p:pic>
      <p:sp>
        <p:nvSpPr>
          <p:cNvPr id="11" name="矩形 10"/>
          <p:cNvSpPr/>
          <p:nvPr>
            <p:custDataLst>
              <p:tags r:id="rId2"/>
            </p:custDataLst>
          </p:nvPr>
        </p:nvSpPr>
        <p:spPr>
          <a:xfrm>
            <a:off x="0" y="-53786"/>
            <a:ext cx="7559675" cy="72614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dirty="0">
              <a:effectLst>
                <a:outerShdw blurRad="38100" dist="38100" dir="2700000" algn="tl">
                  <a:srgbClr val="000000">
                    <a:alpha val="43137"/>
                  </a:srgbClr>
                </a:outerShdw>
              </a:effectLst>
            </a:endParaRPr>
          </a:p>
        </p:txBody>
      </p:sp>
      <p:sp>
        <p:nvSpPr>
          <p:cNvPr id="12" name="文本框 11"/>
          <p:cNvSpPr txBox="1"/>
          <p:nvPr>
            <p:custDataLst>
              <p:tags r:id="rId3"/>
            </p:custDataLst>
          </p:nvPr>
        </p:nvSpPr>
        <p:spPr>
          <a:xfrm>
            <a:off x="0" y="47674"/>
            <a:ext cx="7657866" cy="461665"/>
          </a:xfrm>
          <a:prstGeom prst="rect">
            <a:avLst/>
          </a:prstGeom>
          <a:noFill/>
        </p:spPr>
        <p:txBody>
          <a:bodyPr wrap="none" rtlCol="0">
            <a:spAutoFit/>
          </a:bodyPr>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化学与生物传感分析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PP_MARK_KEY" val="639102cc-f37c-4d9f-afb0-8dc6d02fee78"/>
  <p:tag name="COMMONDATA" val="eyJoZGlkIjoiYjFmMzI4MDgwYzQ1ZWIyYWI1N2Q0MzA1YzUwZjc1MjM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9647</Words>
  <Application>WPS 演示</Application>
  <PresentationFormat>自定义</PresentationFormat>
  <Paragraphs>253</Paragraphs>
  <Slides>13</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13</vt:i4>
      </vt:variant>
    </vt:vector>
  </HeadingPairs>
  <TitlesOfParts>
    <vt:vector size="31" baseType="lpstr">
      <vt:lpstr>Arial</vt:lpstr>
      <vt:lpstr>宋体</vt:lpstr>
      <vt:lpstr>Wingdings</vt:lpstr>
      <vt:lpstr>方正姚体</vt:lpstr>
      <vt:lpstr>微软雅黑</vt:lpstr>
      <vt:lpstr>黑体</vt:lpstr>
      <vt:lpstr>Impact</vt:lpstr>
      <vt:lpstr>Yu Gothic UI Semibold</vt:lpstr>
      <vt:lpstr>MS UI Gothic</vt:lpstr>
      <vt:lpstr>Times New Roman</vt:lpstr>
      <vt:lpstr>楷体</vt:lpstr>
      <vt:lpstr>华文楷体</vt:lpstr>
      <vt:lpstr>仿宋</vt:lpstr>
      <vt:lpstr>等线</vt:lpstr>
      <vt:lpstr>Calibri</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职务：实验师  办公地址：四川师范大学狮子山校区四教103  电子邮箱：qingyang@sicnu.edu.cn</vt:lpstr>
      <vt:lpstr>PowerPoint 演示文稿</vt:lpstr>
      <vt:lpstr>职务：助理研究员，硕士研究生导师  办公地址：狮子山校区四教602  电子邮箱：zhulp@sicnu.edu.cn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98</cp:revision>
  <dcterms:created xsi:type="dcterms:W3CDTF">2021-04-15T01:50:00Z</dcterms:created>
  <dcterms:modified xsi:type="dcterms:W3CDTF">2023-05-31T09:31:26Z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8B5D0DE196EA4456BEAF2FA975BC5100</vt:lpwstr>
  </property>
</Properties>
</file>