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68" r:id="rId3"/>
    <p:sldId id="274" r:id="rId4"/>
    <p:sldId id="257" r:id="rId5"/>
    <p:sldId id="279" r:id="rId6"/>
    <p:sldId id="260" r:id="rId7"/>
    <p:sldId id="269" r:id="rId8"/>
    <p:sldId id="270" r:id="rId9"/>
    <p:sldId id="271" r:id="rId10"/>
    <p:sldId id="272" r:id="rId11"/>
    <p:sldId id="273" r:id="rId12"/>
  </p:sldIdLst>
  <p:sldSz cx="7559675" cy="1069149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C2A"/>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8" d="100"/>
          <a:sy n="118" d="100"/>
        </p:scale>
        <p:origin x="1992" y="-14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notesMaster" Target="notesMasters/notesMaster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DCDECD-93D4-4A97-802F-E3968F6B16C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1DCD95-1B20-4180-B3A9-55836580D9E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5"/>
            </a:lvl1pPr>
            <a:lvl2pPr marL="377825" indent="0" algn="ctr">
              <a:buNone/>
              <a:defRPr sz="1655"/>
            </a:lvl2pPr>
            <a:lvl3pPr marL="755650" indent="0" algn="ctr">
              <a:buNone/>
              <a:defRPr sz="1490"/>
            </a:lvl3pPr>
            <a:lvl4pPr marL="1134110" indent="0" algn="ctr">
              <a:buNone/>
              <a:defRPr sz="1325"/>
            </a:lvl4pPr>
            <a:lvl5pPr marL="1511935" indent="0" algn="ctr">
              <a:buNone/>
              <a:defRPr sz="1325"/>
            </a:lvl5pPr>
            <a:lvl6pPr marL="1889760" indent="0" algn="ctr">
              <a:buNone/>
              <a:defRPr sz="1325"/>
            </a:lvl6pPr>
            <a:lvl7pPr marL="2267585" indent="0" algn="ctr">
              <a:buNone/>
              <a:defRPr sz="1325"/>
            </a:lvl7pPr>
            <a:lvl8pPr marL="2646045" indent="0" algn="ctr">
              <a:buNone/>
              <a:defRPr sz="1325"/>
            </a:lvl8pPr>
            <a:lvl9pPr marL="3023870" indent="0" algn="ctr">
              <a:buNone/>
              <a:defRPr sz="132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5">
                <a:solidFill>
                  <a:schemeClr val="tx1"/>
                </a:solidFill>
              </a:defRPr>
            </a:lvl1pPr>
            <a:lvl2pPr marL="377825" indent="0">
              <a:buNone/>
              <a:defRPr sz="1655">
                <a:solidFill>
                  <a:schemeClr val="tx1">
                    <a:tint val="75000"/>
                  </a:schemeClr>
                </a:solidFill>
              </a:defRPr>
            </a:lvl2pPr>
            <a:lvl3pPr marL="755650" indent="0">
              <a:buNone/>
              <a:defRPr sz="1490">
                <a:solidFill>
                  <a:schemeClr val="tx1">
                    <a:tint val="75000"/>
                  </a:schemeClr>
                </a:solidFill>
              </a:defRPr>
            </a:lvl3pPr>
            <a:lvl4pPr marL="1134110" indent="0">
              <a:buNone/>
              <a:defRPr sz="1325">
                <a:solidFill>
                  <a:schemeClr val="tx1">
                    <a:tint val="75000"/>
                  </a:schemeClr>
                </a:solidFill>
              </a:defRPr>
            </a:lvl4pPr>
            <a:lvl5pPr marL="1511935" indent="0">
              <a:buNone/>
              <a:defRPr sz="1325">
                <a:solidFill>
                  <a:schemeClr val="tx1">
                    <a:tint val="75000"/>
                  </a:schemeClr>
                </a:solidFill>
              </a:defRPr>
            </a:lvl5pPr>
            <a:lvl6pPr marL="1889760" indent="0">
              <a:buNone/>
              <a:defRPr sz="1325">
                <a:solidFill>
                  <a:schemeClr val="tx1">
                    <a:tint val="75000"/>
                  </a:schemeClr>
                </a:solidFill>
              </a:defRPr>
            </a:lvl6pPr>
            <a:lvl7pPr marL="2267585" indent="0">
              <a:buNone/>
              <a:defRPr sz="1325">
                <a:solidFill>
                  <a:schemeClr val="tx1">
                    <a:tint val="75000"/>
                  </a:schemeClr>
                </a:solidFill>
              </a:defRPr>
            </a:lvl7pPr>
            <a:lvl8pPr marL="2646045" indent="0">
              <a:buNone/>
              <a:defRPr sz="1325">
                <a:solidFill>
                  <a:schemeClr val="tx1">
                    <a:tint val="75000"/>
                  </a:schemeClr>
                </a:solidFill>
              </a:defRPr>
            </a:lvl8pPr>
            <a:lvl9pPr marL="3023870" indent="0">
              <a:buNone/>
              <a:defRPr sz="132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520713" y="3905482"/>
            <a:ext cx="3198096"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3827086" y="3905482"/>
            <a:ext cx="3213847"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5"/>
            </a:lvl3pPr>
            <a:lvl4pPr>
              <a:defRPr sz="1655"/>
            </a:lvl4pPr>
            <a:lvl5pPr>
              <a:defRPr sz="1655"/>
            </a:lvl5pPr>
            <a:lvl6pPr>
              <a:defRPr sz="1655"/>
            </a:lvl6pPr>
            <a:lvl7pPr>
              <a:defRPr sz="1655"/>
            </a:lvl7pPr>
            <a:lvl8pPr>
              <a:defRPr sz="1655"/>
            </a:lvl8pPr>
            <a:lvl9pPr>
              <a:defRPr sz="165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825" indent="0">
              <a:buNone/>
              <a:defRPr sz="2315"/>
            </a:lvl2pPr>
            <a:lvl3pPr marL="755650" indent="0">
              <a:buNone/>
              <a:defRPr sz="1985"/>
            </a:lvl3pPr>
            <a:lvl4pPr marL="1134110" indent="0">
              <a:buNone/>
              <a:defRPr sz="1655"/>
            </a:lvl4pPr>
            <a:lvl5pPr marL="1511935" indent="0">
              <a:buNone/>
              <a:defRPr sz="1655"/>
            </a:lvl5pPr>
            <a:lvl6pPr marL="1889760" indent="0">
              <a:buNone/>
              <a:defRPr sz="1655"/>
            </a:lvl6pPr>
            <a:lvl7pPr marL="2267585" indent="0">
              <a:buNone/>
              <a:defRPr sz="1655"/>
            </a:lvl7pPr>
            <a:lvl8pPr marL="2646045" indent="0">
              <a:buNone/>
              <a:defRPr sz="1655"/>
            </a:lvl8pPr>
            <a:lvl9pPr marL="3023870" indent="0">
              <a:buNone/>
              <a:defRPr sz="1655"/>
            </a:lvl9pPr>
          </a:lstStyle>
          <a:p>
            <a:r>
              <a:rPr lang="zh-CN" altLang="en-US"/>
              <a:t>单击图标添加图片</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0">
                <a:solidFill>
                  <a:schemeClr val="tx1">
                    <a:tint val="75000"/>
                  </a:schemeClr>
                </a:solidFill>
              </a:defRPr>
            </a:lvl1p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0">
                <a:solidFill>
                  <a:schemeClr val="tx1">
                    <a:tint val="75000"/>
                  </a:schemeClr>
                </a:solidFill>
              </a:defRPr>
            </a:lvl1pPr>
          </a:lstStyle>
          <a:p>
            <a:fld id="{3D1A4755-7374-41EC-8EB5-85C44AD8C80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55650" rtl="0" eaLnBrk="1" latinLnBrk="0" hangingPunct="1">
        <a:lnSpc>
          <a:spcPct val="90000"/>
        </a:lnSpc>
        <a:spcBef>
          <a:spcPct val="0"/>
        </a:spcBef>
        <a:buNone/>
        <a:defRPr sz="3635" kern="1200">
          <a:solidFill>
            <a:schemeClr val="tx1"/>
          </a:solidFill>
          <a:latin typeface="+mj-lt"/>
          <a:ea typeface="+mj-ea"/>
          <a:cs typeface="+mj-cs"/>
        </a:defRPr>
      </a:lvl1pPr>
    </p:titleStyle>
    <p:bodyStyle>
      <a:lvl1pPr marL="189230" indent="-189230" algn="l" defTabSz="755650" rtl="0" eaLnBrk="1" latinLnBrk="0" hangingPunct="1">
        <a:lnSpc>
          <a:spcPct val="90000"/>
        </a:lnSpc>
        <a:spcBef>
          <a:spcPts val="825"/>
        </a:spcBef>
        <a:buFont typeface="Arial" panose="020B0604020202020204" pitchFamily="34" charset="0"/>
        <a:buChar char="•"/>
        <a:defRPr sz="2315" kern="1200">
          <a:solidFill>
            <a:schemeClr val="tx1"/>
          </a:solidFill>
          <a:latin typeface="+mn-lt"/>
          <a:ea typeface="+mn-ea"/>
          <a:cs typeface="+mn-cs"/>
        </a:defRPr>
      </a:lvl1pPr>
      <a:lvl2pPr marL="567055" indent="-189230" algn="l" defTabSz="755650" rtl="0" eaLnBrk="1" latinLnBrk="0" hangingPunct="1">
        <a:lnSpc>
          <a:spcPct val="90000"/>
        </a:lnSpc>
        <a:spcBef>
          <a:spcPts val="415"/>
        </a:spcBef>
        <a:buFont typeface="Arial" panose="020B0604020202020204" pitchFamily="34" charset="0"/>
        <a:buChar char="•"/>
        <a:defRPr sz="1985" kern="1200">
          <a:solidFill>
            <a:schemeClr val="tx1"/>
          </a:solidFill>
          <a:latin typeface="+mn-lt"/>
          <a:ea typeface="+mn-ea"/>
          <a:cs typeface="+mn-cs"/>
        </a:defRPr>
      </a:lvl2pPr>
      <a:lvl3pPr marL="944880" indent="-189230" algn="l" defTabSz="755650" rtl="0" eaLnBrk="1" latinLnBrk="0" hangingPunct="1">
        <a:lnSpc>
          <a:spcPct val="90000"/>
        </a:lnSpc>
        <a:spcBef>
          <a:spcPts val="415"/>
        </a:spcBef>
        <a:buFont typeface="Arial" panose="020B0604020202020204" pitchFamily="34" charset="0"/>
        <a:buChar char="•"/>
        <a:defRPr sz="1655" kern="1200">
          <a:solidFill>
            <a:schemeClr val="tx1"/>
          </a:solidFill>
          <a:latin typeface="+mn-lt"/>
          <a:ea typeface="+mn-ea"/>
          <a:cs typeface="+mn-cs"/>
        </a:defRPr>
      </a:lvl3pPr>
      <a:lvl4pPr marL="132270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4pPr>
      <a:lvl5pPr marL="17011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5pPr>
      <a:lvl6pPr marL="207899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6pPr>
      <a:lvl7pPr marL="245681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7pPr>
      <a:lvl8pPr marL="283464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8pPr>
      <a:lvl9pPr marL="32124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9pPr>
    </p:bodyStyle>
    <p:otherStyle>
      <a:defPPr>
        <a:defRPr lang="en-US"/>
      </a:defPPr>
      <a:lvl1pPr marL="0" algn="l" defTabSz="755650" rtl="0" eaLnBrk="1" latinLnBrk="0" hangingPunct="1">
        <a:defRPr sz="1490" kern="1200">
          <a:solidFill>
            <a:schemeClr val="tx1"/>
          </a:solidFill>
          <a:latin typeface="+mn-lt"/>
          <a:ea typeface="+mn-ea"/>
          <a:cs typeface="+mn-cs"/>
        </a:defRPr>
      </a:lvl1pPr>
      <a:lvl2pPr marL="377825" algn="l" defTabSz="755650" rtl="0" eaLnBrk="1" latinLnBrk="0" hangingPunct="1">
        <a:defRPr sz="1490" kern="1200">
          <a:solidFill>
            <a:schemeClr val="tx1"/>
          </a:solidFill>
          <a:latin typeface="+mn-lt"/>
          <a:ea typeface="+mn-ea"/>
          <a:cs typeface="+mn-cs"/>
        </a:defRPr>
      </a:lvl2pPr>
      <a:lvl3pPr marL="755650" algn="l" defTabSz="755650" rtl="0" eaLnBrk="1" latinLnBrk="0" hangingPunct="1">
        <a:defRPr sz="1490" kern="1200">
          <a:solidFill>
            <a:schemeClr val="tx1"/>
          </a:solidFill>
          <a:latin typeface="+mn-lt"/>
          <a:ea typeface="+mn-ea"/>
          <a:cs typeface="+mn-cs"/>
        </a:defRPr>
      </a:lvl3pPr>
      <a:lvl4pPr marL="1134110" algn="l" defTabSz="755650" rtl="0" eaLnBrk="1" latinLnBrk="0" hangingPunct="1">
        <a:defRPr sz="1490" kern="1200">
          <a:solidFill>
            <a:schemeClr val="tx1"/>
          </a:solidFill>
          <a:latin typeface="+mn-lt"/>
          <a:ea typeface="+mn-ea"/>
          <a:cs typeface="+mn-cs"/>
        </a:defRPr>
      </a:lvl4pPr>
      <a:lvl5pPr marL="1511935" algn="l" defTabSz="755650" rtl="0" eaLnBrk="1" latinLnBrk="0" hangingPunct="1">
        <a:defRPr sz="1490" kern="1200">
          <a:solidFill>
            <a:schemeClr val="tx1"/>
          </a:solidFill>
          <a:latin typeface="+mn-lt"/>
          <a:ea typeface="+mn-ea"/>
          <a:cs typeface="+mn-cs"/>
        </a:defRPr>
      </a:lvl5pPr>
      <a:lvl6pPr marL="1889760" algn="l" defTabSz="755650" rtl="0" eaLnBrk="1" latinLnBrk="0" hangingPunct="1">
        <a:defRPr sz="1490" kern="1200">
          <a:solidFill>
            <a:schemeClr val="tx1"/>
          </a:solidFill>
          <a:latin typeface="+mn-lt"/>
          <a:ea typeface="+mn-ea"/>
          <a:cs typeface="+mn-cs"/>
        </a:defRPr>
      </a:lvl6pPr>
      <a:lvl7pPr marL="2267585" algn="l" defTabSz="755650" rtl="0" eaLnBrk="1" latinLnBrk="0" hangingPunct="1">
        <a:defRPr sz="1490" kern="1200">
          <a:solidFill>
            <a:schemeClr val="tx1"/>
          </a:solidFill>
          <a:latin typeface="+mn-lt"/>
          <a:ea typeface="+mn-ea"/>
          <a:cs typeface="+mn-cs"/>
        </a:defRPr>
      </a:lvl7pPr>
      <a:lvl8pPr marL="2646045" algn="l" defTabSz="755650" rtl="0" eaLnBrk="1" latinLnBrk="0" hangingPunct="1">
        <a:defRPr sz="1490" kern="1200">
          <a:solidFill>
            <a:schemeClr val="tx1"/>
          </a:solidFill>
          <a:latin typeface="+mn-lt"/>
          <a:ea typeface="+mn-ea"/>
          <a:cs typeface="+mn-cs"/>
        </a:defRPr>
      </a:lvl8pPr>
      <a:lvl9pPr marL="3023870" algn="l" defTabSz="755650"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8.jpeg"/><Relationship Id="rId7" Type="http://schemas.openxmlformats.org/officeDocument/2006/relationships/image" Target="../media/image7.png"/><Relationship Id="rId6" Type="http://schemas.microsoft.com/office/2007/relationships/hdphoto" Target="../media/image6.wdp"/><Relationship Id="rId5" Type="http://schemas.openxmlformats.org/officeDocument/2006/relationships/image" Target="../media/image5.png"/><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6.png"/><Relationship Id="rId7" Type="http://schemas.openxmlformats.org/officeDocument/2006/relationships/image" Target="../media/image15.jpeg"/><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image" Target="../media/image9.jpeg"/></Relationships>
</file>

<file path=ppt/slides/_rels/slide3.xml.rels><?xml version="1.0" encoding="UTF-8" standalone="yes"?>
<Relationships xmlns="http://schemas.openxmlformats.org/package/2006/relationships"><Relationship Id="rId9" Type="http://schemas.microsoft.com/office/2007/relationships/hdphoto" Target="../media/image25.wdp"/><Relationship Id="rId8" Type="http://schemas.openxmlformats.org/officeDocument/2006/relationships/image" Target="../media/image24.png"/><Relationship Id="rId7" Type="http://schemas.openxmlformats.org/officeDocument/2006/relationships/image" Target="../media/image23.png"/><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jpeg"/><Relationship Id="rId11" Type="http://schemas.openxmlformats.org/officeDocument/2006/relationships/slideLayout" Target="../slideLayouts/slideLayout2.xml"/><Relationship Id="rId10" Type="http://schemas.openxmlformats.org/officeDocument/2006/relationships/image" Target="../media/image26.png"/><Relationship Id="rId1" Type="http://schemas.openxmlformats.org/officeDocument/2006/relationships/image" Target="../media/image17.png"/></Relationships>
</file>

<file path=ppt/slides/_rels/slide4.xml.rels><?xml version="1.0" encoding="UTF-8" standalone="yes"?>
<Relationships xmlns="http://schemas.openxmlformats.org/package/2006/relationships"><Relationship Id="rId9" Type="http://schemas.openxmlformats.org/officeDocument/2006/relationships/image" Target="../media/image35.png"/><Relationship Id="rId8" Type="http://schemas.openxmlformats.org/officeDocument/2006/relationships/image" Target="../media/image34.png"/><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jpeg"/><Relationship Id="rId11" Type="http://schemas.openxmlformats.org/officeDocument/2006/relationships/slideLayout" Target="../slideLayouts/slideLayout2.xml"/><Relationship Id="rId10" Type="http://schemas.openxmlformats.org/officeDocument/2006/relationships/image" Target="../media/image36.png"/><Relationship Id="rId1" Type="http://schemas.openxmlformats.org/officeDocument/2006/relationships/image" Target="../media/image27.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a:extLst>
              <a:ext uri="{BEBA8EAE-BF5A-486C-A8C5-ECC9F3942E4B}">
                <a14:imgProps xmlns:a14="http://schemas.microsoft.com/office/drawing/2010/main">
                  <a14:imgLayer r:embed="rId2">
                    <a14:imgEffect>
                      <a14:saturation sat="66000"/>
                    </a14:imgEffect>
                  </a14:imgLayer>
                </a14:imgProps>
              </a:ext>
              <a:ext uri="{28A0092B-C50C-407E-A947-70E740481C1C}">
                <a14:useLocalDpi xmlns:a14="http://schemas.microsoft.com/office/drawing/2010/main" val="0"/>
              </a:ext>
            </a:extLst>
          </a:blip>
          <a:srcRect t="13594" b="42869"/>
          <a:stretch>
            <a:fillRect/>
          </a:stretch>
        </p:blipFill>
        <p:spPr>
          <a:xfrm>
            <a:off x="-2" y="1107596"/>
            <a:ext cx="7559677" cy="3288020"/>
          </a:xfrm>
          <a:prstGeom prst="rect">
            <a:avLst/>
          </a:prstGeom>
        </p:spPr>
      </p:pic>
      <p:pic>
        <p:nvPicPr>
          <p:cNvPr id="18" name="图片 17"/>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307234" y="1280461"/>
            <a:ext cx="2945203" cy="2942290"/>
          </a:xfrm>
          <a:prstGeom prst="ellipse">
            <a:avLst/>
          </a:prstGeom>
          <a:ln>
            <a:noFill/>
          </a:ln>
          <a:effectLst>
            <a:softEdge rad="112500"/>
          </a:effectLst>
        </p:spPr>
      </p:pic>
      <p:sp>
        <p:nvSpPr>
          <p:cNvPr id="6" name="矩形 5"/>
          <p:cNvSpPr/>
          <p:nvPr/>
        </p:nvSpPr>
        <p:spPr>
          <a:xfrm>
            <a:off x="79139" y="294402"/>
            <a:ext cx="5570756" cy="523220"/>
          </a:xfrm>
          <a:prstGeom prst="rect">
            <a:avLst/>
          </a:prstGeom>
        </p:spPr>
        <p:txBody>
          <a:bodyPr wrap="none">
            <a:spAutoFit/>
          </a:bodyPr>
          <a:lstStyle/>
          <a:p>
            <a:r>
              <a:rPr lang="zh-CN" altLang="en-US" sz="28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四川师范大学化学与材料科学学院</a:t>
            </a:r>
            <a:endParaRPr lang="zh-CN" altLang="en-US" sz="28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文本框 8"/>
          <p:cNvSpPr txBox="1"/>
          <p:nvPr/>
        </p:nvSpPr>
        <p:spPr>
          <a:xfrm>
            <a:off x="79139" y="2623714"/>
            <a:ext cx="7455887" cy="1688411"/>
          </a:xfrm>
          <a:prstGeom prst="rect">
            <a:avLst/>
          </a:prstGeom>
          <a:noFill/>
        </p:spPr>
        <p:txBody>
          <a:bodyPr wrap="none" rtlCol="0">
            <a:spAutoFit/>
          </a:bodyPr>
          <a:lstStyle/>
          <a:p>
            <a:pPr>
              <a:lnSpc>
                <a:spcPct val="150000"/>
              </a:lnSpc>
            </a:pPr>
            <a:r>
              <a:rPr lang="zh-CN" altLang="en-US" sz="2400" dirty="0">
                <a:latin typeface="Cambria Math" panose="02040503050406030204" pitchFamily="18" charset="0"/>
                <a:ea typeface="微软雅黑" panose="020B0503020204020204" pitchFamily="34" charset="-122"/>
              </a:rPr>
              <a:t>团队负责人 </a:t>
            </a:r>
            <a:r>
              <a:rPr lang="en-US" altLang="zh-CN" sz="2400" dirty="0">
                <a:latin typeface="Cambria Math" panose="02040503050406030204" pitchFamily="18" charset="0"/>
                <a:ea typeface="Cambria Math" panose="02040503050406030204" pitchFamily="18" charset="0"/>
              </a:rPr>
              <a:t>/  </a:t>
            </a:r>
            <a:r>
              <a:rPr lang="zh-CN" altLang="en-US" sz="2400" dirty="0">
                <a:latin typeface="Cambria Math" panose="02040503050406030204" pitchFamily="18" charset="0"/>
                <a:ea typeface="微软雅黑" panose="020B0503020204020204" pitchFamily="34" charset="-122"/>
              </a:rPr>
              <a:t>赁敦敏 教授</a:t>
            </a:r>
            <a:endParaRPr lang="en-US" altLang="zh-CN" sz="2400" dirty="0">
              <a:latin typeface="Cambria Math" panose="02040503050406030204" pitchFamily="18" charset="0"/>
              <a:ea typeface="Cambria Math" panose="02040503050406030204" pitchFamily="18" charset="0"/>
            </a:endParaRPr>
          </a:p>
          <a:p>
            <a:pPr>
              <a:lnSpc>
                <a:spcPct val="150000"/>
              </a:lnSpc>
            </a:pPr>
            <a:r>
              <a:rPr lang="zh-CN" altLang="en-US" sz="2400" dirty="0">
                <a:latin typeface="Cambria Math" panose="02040503050406030204" pitchFamily="18" charset="0"/>
                <a:ea typeface="微软雅黑" panose="020B0503020204020204" pitchFamily="34" charset="-122"/>
              </a:rPr>
              <a:t>联 系 方 式  </a:t>
            </a:r>
            <a:r>
              <a:rPr lang="en-US" altLang="zh-CN" sz="2400" dirty="0">
                <a:latin typeface="Cambria Math" panose="02040503050406030204" pitchFamily="18" charset="0"/>
                <a:ea typeface="Cambria Math" panose="02040503050406030204" pitchFamily="18" charset="0"/>
              </a:rPr>
              <a:t>/  ddmd222@sicnu.edu.cn </a:t>
            </a:r>
            <a:r>
              <a:rPr lang="zh-CN" altLang="en-US" sz="2400" dirty="0">
                <a:latin typeface="Cambria Math" panose="02040503050406030204" pitchFamily="18" charset="0"/>
                <a:ea typeface="Cambria Math" panose="02040503050406030204" pitchFamily="18" charset="0"/>
              </a:rPr>
              <a:t>；</a:t>
            </a:r>
            <a:r>
              <a:rPr lang="en-US" altLang="zh-CN" sz="2400" dirty="0">
                <a:latin typeface="Cambria Math" panose="02040503050406030204" pitchFamily="18" charset="0"/>
                <a:ea typeface="Cambria Math" panose="02040503050406030204" pitchFamily="18" charset="0"/>
              </a:rPr>
              <a:t>13699036145</a:t>
            </a:r>
            <a:endParaRPr lang="zh-CN" altLang="en-US" sz="2400" dirty="0">
              <a:latin typeface="Cambria Math" panose="02040503050406030204" pitchFamily="18" charset="0"/>
              <a:ea typeface="微软雅黑" panose="020B0503020204020204" pitchFamily="34" charset="-122"/>
            </a:endParaRPr>
          </a:p>
          <a:p>
            <a:pPr>
              <a:lnSpc>
                <a:spcPct val="150000"/>
              </a:lnSpc>
            </a:pPr>
            <a:r>
              <a:rPr lang="zh-CN" altLang="en-US" sz="2400" dirty="0">
                <a:latin typeface="Cambria Math" panose="02040503050406030204" pitchFamily="18" charset="0"/>
                <a:ea typeface="微软雅黑" panose="020B0503020204020204" pitchFamily="34" charset="-122"/>
              </a:rPr>
              <a:t>办 公 地 址  </a:t>
            </a:r>
            <a:r>
              <a:rPr lang="en-US" altLang="zh-CN" sz="2400" dirty="0">
                <a:latin typeface="Cambria Math" panose="02040503050406030204" pitchFamily="18" charset="0"/>
                <a:ea typeface="Cambria Math" panose="02040503050406030204" pitchFamily="18" charset="0"/>
              </a:rPr>
              <a:t>/  </a:t>
            </a:r>
            <a:r>
              <a:rPr lang="zh-CN" altLang="en-US" sz="2400" dirty="0">
                <a:latin typeface="Cambria Math" panose="02040503050406030204" pitchFamily="18" charset="0"/>
                <a:ea typeface="微软雅黑" panose="020B0503020204020204" pitchFamily="34" charset="-122"/>
              </a:rPr>
              <a:t>四川师范大学狮子山校区化学楼</a:t>
            </a:r>
            <a:r>
              <a:rPr lang="en-US" altLang="zh-CN" sz="2400" dirty="0">
                <a:latin typeface="Cambria Math" panose="02040503050406030204" pitchFamily="18" charset="0"/>
                <a:ea typeface="Cambria Math" panose="02040503050406030204" pitchFamily="18" charset="0"/>
              </a:rPr>
              <a:t>306</a:t>
            </a:r>
            <a:endParaRPr lang="zh-CN" altLang="en-US" sz="2400" dirty="0">
              <a:latin typeface="Cambria Math" panose="02040503050406030204" pitchFamily="18" charset="0"/>
              <a:ea typeface="微软雅黑" panose="020B0503020204020204" pitchFamily="34" charset="-122"/>
            </a:endParaRPr>
          </a:p>
        </p:txBody>
      </p:sp>
      <p:sp>
        <p:nvSpPr>
          <p:cNvPr id="10" name="矩形 9"/>
          <p:cNvSpPr/>
          <p:nvPr/>
        </p:nvSpPr>
        <p:spPr>
          <a:xfrm>
            <a:off x="800186" y="1361614"/>
            <a:ext cx="5968301" cy="769441"/>
          </a:xfrm>
          <a:prstGeom prst="rect">
            <a:avLst/>
          </a:prstGeom>
        </p:spPr>
        <p:txBody>
          <a:bodyPr wrap="none">
            <a:spAutoFit/>
          </a:bodyPr>
          <a:lstStyle/>
          <a:p>
            <a:r>
              <a:rPr lang="zh-CN" altLang="en-US" sz="44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4400" b="1" dirty="0">
                <a:latin typeface="微软雅黑" panose="020B0503020204020204" pitchFamily="34" charset="-122"/>
                <a:ea typeface="微软雅黑" panose="020B0503020204020204" pitchFamily="34" charset="-122"/>
                <a:cs typeface="Times New Roman" panose="02020603050405020304" pitchFamily="18" charset="0"/>
              </a:rPr>
              <a:t>能源材料</a:t>
            </a:r>
            <a:r>
              <a:rPr lang="zh-CN" altLang="en-US" sz="4400" b="1" dirty="0">
                <a:latin typeface="Times New Roman" panose="02020603050405020304" pitchFamily="18" charset="0"/>
                <a:ea typeface="微软雅黑" panose="020B0503020204020204" pitchFamily="34" charset="-122"/>
                <a:cs typeface="Times New Roman" panose="02020603050405020304" pitchFamily="18" charset="0"/>
              </a:rPr>
              <a:t>” 科研团队</a:t>
            </a:r>
            <a:endParaRPr lang="zh-CN" altLang="en-US" sz="4400" b="1"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050" name="Picture 2"/>
          <p:cNvPicPr>
            <a:picLocks noChangeAspect="1" noChangeArrowheads="1"/>
          </p:cNvPicPr>
          <p:nvPr/>
        </p:nvPicPr>
        <p:blipFill rotWithShape="1">
          <a:blip r:embed="rId5" cstate="print">
            <a:clrChange>
              <a:clrFrom>
                <a:srgbClr val="F6F6F6"/>
              </a:clrFrom>
              <a:clrTo>
                <a:srgbClr val="F6F6F6">
                  <a:alpha val="0"/>
                </a:srgbClr>
              </a:clrTo>
            </a:clrChange>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l="20526" t="11329" r="-1039" b="16488"/>
          <a:stretch>
            <a:fillRect/>
          </a:stretch>
        </p:blipFill>
        <p:spPr bwMode="auto">
          <a:xfrm>
            <a:off x="79139" y="1502497"/>
            <a:ext cx="927859" cy="47008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0" y="4473855"/>
            <a:ext cx="7559675" cy="6217957"/>
          </a:xfrm>
          <a:prstGeom prst="rect">
            <a:avLst/>
          </a:prstGeom>
          <a:no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文本框 15"/>
          <p:cNvSpPr txBox="1"/>
          <p:nvPr/>
        </p:nvSpPr>
        <p:spPr>
          <a:xfrm>
            <a:off x="79139" y="6181933"/>
            <a:ext cx="7480536" cy="4338320"/>
          </a:xfrm>
          <a:prstGeom prst="rect">
            <a:avLst/>
          </a:prstGeom>
          <a:noFill/>
        </p:spPr>
        <p:txBody>
          <a:bodyPr wrap="square" rtlCol="0">
            <a:spAutoFit/>
          </a:bodyPr>
          <a:lstStyle/>
          <a:p>
            <a:pPr>
              <a:lnSpc>
                <a:spcPct val="150000"/>
              </a:lnSpc>
            </a:pPr>
            <a:r>
              <a:rPr lang="zh-CN" altLang="en-US" sz="28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团队研究方向</a:t>
            </a:r>
            <a:endParaRPr lang="en-US" altLang="zh-CN" sz="28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能源材料</a:t>
            </a:r>
            <a:endParaRPr lang="en-US" altLang="zh-CN" sz="2400" b="1" dirty="0">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锂硫、钠电、超电及其他化学电源；电催化</a:t>
            </a:r>
            <a:endParaRPr lang="en-US" altLang="zh-CN" sz="2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压电铁电材料</a:t>
            </a:r>
            <a:endParaRPr lang="en-US" altLang="zh-CN" sz="2400" b="1" dirty="0">
              <a:latin typeface="微软雅黑" panose="020B0503020204020204" pitchFamily="34" charset="-122"/>
              <a:ea typeface="微软雅黑" panose="020B0503020204020204" pitchFamily="34" charset="-122"/>
            </a:endParaRPr>
          </a:p>
          <a:p>
            <a:pPr algn="just">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铁电相界及其压电特性；局域微观结构及其硬化行为；    </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介质储能</a:t>
            </a:r>
            <a:r>
              <a:rPr lang="en-US" altLang="zh-CN" sz="2000" dirty="0">
                <a:latin typeface="微软雅黑" panose="020B0503020204020204" pitchFamily="34" charset="-122"/>
                <a:ea typeface="微软雅黑" panose="020B0503020204020204" pitchFamily="34" charset="-122"/>
              </a:rPr>
              <a:t> </a:t>
            </a:r>
            <a:endParaRPr lang="en-US" altLang="zh-CN" sz="20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多酸基功能配合物</a:t>
            </a:r>
            <a:endParaRPr lang="en-US" altLang="zh-CN" sz="2400" b="1" dirty="0">
              <a:latin typeface="微软雅黑" panose="020B0503020204020204" pitchFamily="34" charset="-122"/>
              <a:ea typeface="微软雅黑" panose="020B0503020204020204" pitchFamily="34" charset="-122"/>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单分子磁体；固态荧光</a:t>
            </a:r>
            <a:endParaRPr lang="en-US" altLang="zh-CN" sz="1600" b="1"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79139" y="4390365"/>
            <a:ext cx="7480536" cy="1568450"/>
          </a:xfrm>
          <a:prstGeom prst="rect">
            <a:avLst/>
          </a:prstGeom>
          <a:noFill/>
        </p:spPr>
        <p:txBody>
          <a:bodyPr wrap="square" rtlCol="0">
            <a:spAutoFit/>
          </a:bodyPr>
          <a:lstStyle/>
          <a:p>
            <a:pPr algn="just">
              <a:lnSpc>
                <a:spcPct val="150000"/>
              </a:lnSpc>
            </a:pPr>
            <a:r>
              <a:rPr lang="zh-CN" altLang="en-US" sz="32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团队成员</a:t>
            </a:r>
            <a:endParaRPr lang="en-US" altLang="zh-CN" sz="32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en-US" sz="1600" dirty="0">
                <a:latin typeface="微软雅黑" panose="020B0503020204020204" pitchFamily="34" charset="-122"/>
                <a:ea typeface="微软雅黑" panose="020B0503020204020204" pitchFamily="34" charset="-122"/>
              </a:rPr>
              <a:t>徐成刚 教授；    郑荞佶 副教授；    谢奉妤 副教授；</a:t>
            </a:r>
            <a:endParaRPr lang="en-US" altLang="zh-CN" sz="1600" dirty="0">
              <a:latin typeface="微软雅黑" panose="020B0503020204020204" pitchFamily="34" charset="-122"/>
              <a:ea typeface="微软雅黑" panose="020B0503020204020204" pitchFamily="34" charset="-122"/>
            </a:endParaRPr>
          </a:p>
          <a:p>
            <a:pPr algn="just">
              <a:lnSpc>
                <a:spcPct val="150000"/>
              </a:lnSpc>
            </a:pPr>
            <a:r>
              <a:rPr lang="zh-CN" altLang="en-US" sz="1600" dirty="0">
                <a:latin typeface="微软雅黑" panose="020B0503020204020204" pitchFamily="34" charset="-122"/>
                <a:ea typeface="微软雅黑" panose="020B0503020204020204" pitchFamily="34" charset="-122"/>
              </a:rPr>
              <a:t>霍</a:t>
            </a:r>
            <a:r>
              <a:rPr lang="zh-CN" altLang="en-US" sz="1600" dirty="0">
                <a:solidFill>
                  <a:schemeClr val="bg1"/>
                </a:solidFill>
                <a:latin typeface="微软雅黑" panose="020B0503020204020204" pitchFamily="34" charset="-122"/>
                <a:ea typeface="微软雅黑" panose="020B0503020204020204" pitchFamily="34" charset="-122"/>
              </a:rPr>
              <a:t>一</a:t>
            </a:r>
            <a:r>
              <a:rPr lang="zh-CN" altLang="en-US" sz="1600" dirty="0">
                <a:latin typeface="微软雅黑" panose="020B0503020204020204" pitchFamily="34" charset="-122"/>
                <a:ea typeface="微软雅黑" panose="020B0503020204020204" pitchFamily="34" charset="-122"/>
              </a:rPr>
              <a:t>瑜 博士；    何雪梅 博士</a:t>
            </a:r>
            <a:endParaRPr lang="zh-CN" altLang="en-US" sz="1600" dirty="0">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7"/>
          <a:stretch>
            <a:fillRect/>
          </a:stretch>
        </p:blipFill>
        <p:spPr>
          <a:xfrm>
            <a:off x="6383643" y="1056828"/>
            <a:ext cx="769687" cy="137172"/>
          </a:xfrm>
          <a:prstGeom prst="rect">
            <a:avLst/>
          </a:prstGeom>
        </p:spPr>
      </p:pic>
      <p:pic>
        <p:nvPicPr>
          <p:cNvPr id="7" name="图片 6"/>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24620" r="25271" b="38630"/>
          <a:stretch>
            <a:fillRect/>
          </a:stretch>
        </p:blipFill>
        <p:spPr>
          <a:xfrm>
            <a:off x="6138731" y="178984"/>
            <a:ext cx="1259512" cy="1206283"/>
          </a:xfrm>
          <a:prstGeom prst="rect">
            <a:avLst/>
          </a:prstGeom>
        </p:spPr>
      </p:pic>
      <p:sp>
        <p:nvSpPr>
          <p:cNvPr id="5" name="文本框 4"/>
          <p:cNvSpPr txBox="1"/>
          <p:nvPr/>
        </p:nvSpPr>
        <p:spPr>
          <a:xfrm>
            <a:off x="6086995" y="2011562"/>
            <a:ext cx="1340485" cy="1445260"/>
          </a:xfrm>
          <a:prstGeom prst="rect">
            <a:avLst/>
          </a:prstGeom>
          <a:noFill/>
        </p:spPr>
        <p:txBody>
          <a:bodyPr wrap="none" rtlCol="0">
            <a:spAutoFit/>
          </a:bodyPr>
          <a:p>
            <a:pPr algn="l"/>
            <a:r>
              <a:rPr lang="en-US" altLang="zh-CN"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sym typeface="+mn-ea"/>
              </a:rPr>
              <a:t>04</a:t>
            </a:r>
            <a:endParaRPr lang="zh-CN" altLang="en-US"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AutoShape 2"/>
          <p:cNvCxnSpPr>
            <a:cxnSpLocks noChangeShapeType="1"/>
          </p:cNvCxnSpPr>
          <p:nvPr/>
        </p:nvCxnSpPr>
        <p:spPr bwMode="auto">
          <a:xfrm>
            <a:off x="0" y="685999"/>
            <a:ext cx="7559675" cy="0"/>
          </a:xfrm>
          <a:prstGeom prst="straightConnector1">
            <a:avLst/>
          </a:prstGeom>
          <a:noFill/>
          <a:ln w="28575">
            <a:solidFill>
              <a:srgbClr val="005C2A"/>
            </a:solidFill>
            <a:round/>
          </a:ln>
          <a:extLst>
            <a:ext uri="{909E8E84-426E-40DD-AFC4-6F175D3DCCD1}">
              <a14:hiddenFill xmlns:a14="http://schemas.microsoft.com/office/drawing/2010/main">
                <a:noFill/>
              </a14:hiddenFill>
            </a:ext>
          </a:extLst>
        </p:spPr>
      </p:cxnSp>
      <p:sp>
        <p:nvSpPr>
          <p:cNvPr id="27" name="文本框 26"/>
          <p:cNvSpPr txBox="1"/>
          <p:nvPr/>
        </p:nvSpPr>
        <p:spPr>
          <a:xfrm>
            <a:off x="0" y="49215"/>
            <a:ext cx="3968336"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“能源材料” 科研团队</a:t>
            </a:r>
            <a:endPar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28" name="文本框 27"/>
          <p:cNvSpPr txBox="1"/>
          <p:nvPr/>
        </p:nvSpPr>
        <p:spPr>
          <a:xfrm>
            <a:off x="5870713" y="47674"/>
            <a:ext cx="1688962"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研究方向</a:t>
            </a:r>
            <a:endParaRPr lang="zh-CN" altLang="en-US" sz="28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 y="1911457"/>
            <a:ext cx="3509292" cy="2267554"/>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0" y="1304836"/>
            <a:ext cx="1864334" cy="499624"/>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 锂硫电池</a:t>
            </a:r>
            <a:endParaRPr lang="en-US" altLang="zh-CN" sz="20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0" y="4331917"/>
            <a:ext cx="1983024" cy="499624"/>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 钠离子电池</a:t>
            </a:r>
            <a:endParaRPr lang="en-US" altLang="zh-CN" sz="2000"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9837" y="5288219"/>
            <a:ext cx="3753333" cy="2076926"/>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317477"/>
            <a:ext cx="3509292" cy="2047668"/>
          </a:xfrm>
          <a:prstGeom prst="rect">
            <a:avLst/>
          </a:prstGeom>
        </p:spPr>
      </p:pic>
      <p:sp>
        <p:nvSpPr>
          <p:cNvPr id="21" name="文本框 20"/>
          <p:cNvSpPr txBox="1"/>
          <p:nvPr/>
        </p:nvSpPr>
        <p:spPr>
          <a:xfrm>
            <a:off x="-6252" y="4788595"/>
            <a:ext cx="1292461" cy="499624"/>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正极材料</a:t>
            </a:r>
            <a:endParaRPr lang="en-US" altLang="zh-CN" sz="20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3779837" y="4788595"/>
            <a:ext cx="1292461" cy="499624"/>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负极材料</a:t>
            </a:r>
            <a:endParaRPr lang="en-US" altLang="zh-CN" sz="2000" dirty="0">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1400" y="1911446"/>
            <a:ext cx="3851770" cy="2267554"/>
          </a:xfrm>
          <a:prstGeom prst="rect">
            <a:avLst/>
          </a:prstGeom>
        </p:spPr>
      </p:pic>
      <p:sp>
        <p:nvSpPr>
          <p:cNvPr id="29" name="文本框 28"/>
          <p:cNvSpPr txBox="1"/>
          <p:nvPr/>
        </p:nvSpPr>
        <p:spPr>
          <a:xfrm>
            <a:off x="0" y="7427188"/>
            <a:ext cx="1983024" cy="499624"/>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 超级电容器</a:t>
            </a:r>
            <a:endParaRPr lang="en-US" altLang="zh-CN" sz="2000" dirty="0">
              <a:latin typeface="微软雅黑" panose="020B0503020204020204" pitchFamily="34" charset="-122"/>
              <a:ea typeface="微软雅黑" panose="020B0503020204020204" pitchFamily="34" charset="-122"/>
            </a:endParaRPr>
          </a:p>
        </p:txBody>
      </p:sp>
      <p:sp>
        <p:nvSpPr>
          <p:cNvPr id="32" name="矩形 31"/>
          <p:cNvSpPr/>
          <p:nvPr/>
        </p:nvSpPr>
        <p:spPr>
          <a:xfrm>
            <a:off x="1586" y="694302"/>
            <a:ext cx="2238031" cy="661784"/>
          </a:xfrm>
          <a:prstGeom prst="rect">
            <a:avLst/>
          </a:prstGeom>
        </p:spPr>
        <p:txBody>
          <a:bodyPr wrap="square">
            <a:spAutoFit/>
          </a:bodyPr>
          <a:lstStyle/>
          <a:p>
            <a:pPr>
              <a:lnSpc>
                <a:spcPct val="150000"/>
              </a:lnSpc>
            </a:pPr>
            <a:r>
              <a:rPr lang="en-US" altLang="zh-CN" sz="2800" b="1" dirty="0">
                <a:solidFill>
                  <a:srgbClr val="004C41"/>
                </a:solidFill>
                <a:latin typeface="Cambria Math" panose="02040503050406030204" pitchFamily="18" charset="0"/>
                <a:ea typeface="Cambria Math" panose="02040503050406030204" pitchFamily="18" charset="0"/>
                <a:cs typeface="Times New Roman" panose="02020603050405020304" pitchFamily="18" charset="0"/>
              </a:rPr>
              <a:t>1.  </a:t>
            </a:r>
            <a:r>
              <a:rPr lang="zh-CN" altLang="en-US" sz="2800" b="1" dirty="0">
                <a:solidFill>
                  <a:srgbClr val="004C41"/>
                </a:solidFill>
                <a:latin typeface="Cambria Math" panose="02040503050406030204" pitchFamily="18" charset="0"/>
                <a:ea typeface="微软雅黑" panose="020B0503020204020204" pitchFamily="34" charset="-122"/>
                <a:cs typeface="Times New Roman" panose="02020603050405020304" pitchFamily="18" charset="0"/>
              </a:rPr>
              <a:t>能源材料</a:t>
            </a:r>
            <a:endParaRPr lang="en-US" altLang="zh-CN" sz="2800" b="1" dirty="0">
              <a:solidFill>
                <a:srgbClr val="004C41"/>
              </a:solidFill>
              <a:latin typeface="Cambria Math" panose="02040503050406030204" pitchFamily="18" charset="0"/>
              <a:ea typeface="Cambria Math" panose="02040503050406030204" pitchFamily="18" charset="0"/>
              <a:cs typeface="Times New Roman" panose="02020603050405020304" pitchFamily="18" charset="0"/>
            </a:endParaRPr>
          </a:p>
        </p:txBody>
      </p:sp>
      <p:sp>
        <p:nvSpPr>
          <p:cNvPr id="31" name="矩形 30"/>
          <p:cNvSpPr/>
          <p:nvPr/>
        </p:nvSpPr>
        <p:spPr>
          <a:xfrm>
            <a:off x="3681399" y="1842320"/>
            <a:ext cx="3878275" cy="2501035"/>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24502" y="1842322"/>
            <a:ext cx="3484789" cy="2501034"/>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a:off x="24502" y="4906739"/>
            <a:ext cx="3484789" cy="2501034"/>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矩形 35"/>
          <p:cNvSpPr/>
          <p:nvPr/>
        </p:nvSpPr>
        <p:spPr>
          <a:xfrm>
            <a:off x="3681399" y="4906739"/>
            <a:ext cx="3878275" cy="2501035"/>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7" name="图片 36"/>
          <p:cNvPicPr>
            <a:picLocks noChangeAspect="1"/>
          </p:cNvPicPr>
          <p:nvPr/>
        </p:nvPicPr>
        <p:blipFill rotWithShape="1">
          <a:blip r:embed="rId5" cstate="print">
            <a:extLst>
              <a:ext uri="{28A0092B-C50C-407E-A947-70E740481C1C}">
                <a14:useLocalDpi xmlns:a14="http://schemas.microsoft.com/office/drawing/2010/main" val="0"/>
              </a:ext>
            </a:extLst>
          </a:blip>
          <a:srcRect t="22542"/>
          <a:stretch>
            <a:fillRect/>
          </a:stretch>
        </p:blipFill>
        <p:spPr>
          <a:xfrm>
            <a:off x="79827" y="8019233"/>
            <a:ext cx="7203144" cy="1256894"/>
          </a:xfrm>
          <a:prstGeom prst="rect">
            <a:avLst/>
          </a:prstGeom>
        </p:spPr>
      </p:pic>
      <p:pic>
        <p:nvPicPr>
          <p:cNvPr id="39" name="图片 38"/>
          <p:cNvPicPr>
            <a:picLocks noChangeAspect="1"/>
          </p:cNvPicPr>
          <p:nvPr/>
        </p:nvPicPr>
        <p:blipFill rotWithShape="1">
          <a:blip r:embed="rId6" cstate="print">
            <a:extLst>
              <a:ext uri="{28A0092B-C50C-407E-A947-70E740481C1C}">
                <a14:useLocalDpi xmlns:a14="http://schemas.microsoft.com/office/drawing/2010/main" val="0"/>
              </a:ext>
            </a:extLst>
          </a:blip>
          <a:srcRect t="73129" r="35464"/>
          <a:stretch>
            <a:fillRect/>
          </a:stretch>
        </p:blipFill>
        <p:spPr>
          <a:xfrm>
            <a:off x="4156399" y="9267985"/>
            <a:ext cx="3103422" cy="1327873"/>
          </a:xfrm>
          <a:prstGeom prst="rect">
            <a:avLst/>
          </a:prstGeom>
        </p:spPr>
      </p:pic>
      <p:pic>
        <p:nvPicPr>
          <p:cNvPr id="41" name="图片 40"/>
          <p:cNvPicPr>
            <a:picLocks noChangeAspect="1"/>
          </p:cNvPicPr>
          <p:nvPr/>
        </p:nvPicPr>
        <p:blipFill rotWithShape="1">
          <a:blip r:embed="rId7" cstate="print">
            <a:extLst>
              <a:ext uri="{28A0092B-C50C-407E-A947-70E740481C1C}">
                <a14:useLocalDpi xmlns:a14="http://schemas.microsoft.com/office/drawing/2010/main" val="0"/>
              </a:ext>
            </a:extLst>
          </a:blip>
          <a:srcRect l="5511" t="-440" r="36674" b="77169"/>
          <a:stretch>
            <a:fillRect/>
          </a:stretch>
        </p:blipFill>
        <p:spPr>
          <a:xfrm>
            <a:off x="114552" y="9242892"/>
            <a:ext cx="3247163" cy="1343138"/>
          </a:xfrm>
          <a:prstGeom prst="rect">
            <a:avLst/>
          </a:prstGeom>
        </p:spPr>
      </p:pic>
      <p:pic>
        <p:nvPicPr>
          <p:cNvPr id="42" name="图片 41"/>
          <p:cNvPicPr>
            <a:picLocks noChangeAspect="1"/>
          </p:cNvPicPr>
          <p:nvPr/>
        </p:nvPicPr>
        <p:blipFill>
          <a:blip r:embed="rId8"/>
          <a:stretch>
            <a:fillRect/>
          </a:stretch>
        </p:blipFill>
        <p:spPr>
          <a:xfrm>
            <a:off x="4151314" y="9299278"/>
            <a:ext cx="131319" cy="112008"/>
          </a:xfrm>
          <a:prstGeom prst="rect">
            <a:avLst/>
          </a:prstGeom>
        </p:spPr>
      </p:pic>
      <p:sp>
        <p:nvSpPr>
          <p:cNvPr id="44" name="矩形 43"/>
          <p:cNvSpPr/>
          <p:nvPr/>
        </p:nvSpPr>
        <p:spPr>
          <a:xfrm>
            <a:off x="24502" y="7979820"/>
            <a:ext cx="7535173" cy="2636268"/>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AutoShape 2"/>
          <p:cNvCxnSpPr>
            <a:cxnSpLocks noChangeShapeType="1"/>
          </p:cNvCxnSpPr>
          <p:nvPr/>
        </p:nvCxnSpPr>
        <p:spPr bwMode="auto">
          <a:xfrm>
            <a:off x="0" y="685999"/>
            <a:ext cx="7559675" cy="0"/>
          </a:xfrm>
          <a:prstGeom prst="straightConnector1">
            <a:avLst/>
          </a:prstGeom>
          <a:noFill/>
          <a:ln w="28575">
            <a:solidFill>
              <a:srgbClr val="005C2A"/>
            </a:solidFill>
            <a:round/>
          </a:ln>
          <a:extLst>
            <a:ext uri="{909E8E84-426E-40DD-AFC4-6F175D3DCCD1}">
              <a14:hiddenFill xmlns:a14="http://schemas.microsoft.com/office/drawing/2010/main">
                <a:noFill/>
              </a14:hiddenFill>
            </a:ext>
          </a:extLst>
        </p:spPr>
      </p:cxnSp>
      <p:sp>
        <p:nvSpPr>
          <p:cNvPr id="27" name="文本框 26"/>
          <p:cNvSpPr txBox="1"/>
          <p:nvPr/>
        </p:nvSpPr>
        <p:spPr>
          <a:xfrm>
            <a:off x="0" y="49215"/>
            <a:ext cx="3968336"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“能源材料” 科研团队</a:t>
            </a:r>
            <a:endPar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28" name="文本框 27"/>
          <p:cNvSpPr txBox="1"/>
          <p:nvPr/>
        </p:nvSpPr>
        <p:spPr>
          <a:xfrm>
            <a:off x="5870713" y="47674"/>
            <a:ext cx="1688962"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研究方向</a:t>
            </a:r>
            <a:endParaRPr lang="zh-CN" altLang="en-US" sz="28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3010964" y="1679924"/>
            <a:ext cx="4352746" cy="1981817"/>
          </a:xfrm>
          <a:prstGeom prst="rect">
            <a:avLst/>
          </a:prstGeom>
        </p:spPr>
      </p:pic>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75" y="1679925"/>
            <a:ext cx="2529406" cy="1981832"/>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p:cNvPicPr>
            <a:picLocks noChangeAspect="1"/>
          </p:cNvPicPr>
          <p:nvPr/>
        </p:nvPicPr>
        <p:blipFill>
          <a:blip r:embed="rId3"/>
          <a:stretch>
            <a:fillRect/>
          </a:stretch>
        </p:blipFill>
        <p:spPr>
          <a:xfrm>
            <a:off x="3829472" y="4257540"/>
            <a:ext cx="3594026" cy="1466595"/>
          </a:xfrm>
          <a:prstGeom prst="rect">
            <a:avLst/>
          </a:prstGeom>
        </p:spPr>
      </p:pic>
      <p:pic>
        <p:nvPicPr>
          <p:cNvPr id="7169" name="图片 7168"/>
          <p:cNvPicPr>
            <a:picLocks noChangeAspect="1"/>
          </p:cNvPicPr>
          <p:nvPr/>
        </p:nvPicPr>
        <p:blipFill>
          <a:blip r:embed="rId4"/>
          <a:stretch>
            <a:fillRect/>
          </a:stretch>
        </p:blipFill>
        <p:spPr>
          <a:xfrm>
            <a:off x="81985" y="4268400"/>
            <a:ext cx="3488049" cy="1452842"/>
          </a:xfrm>
          <a:prstGeom prst="rect">
            <a:avLst/>
          </a:prstGeom>
        </p:spPr>
      </p:pic>
      <p:sp>
        <p:nvSpPr>
          <p:cNvPr id="47" name="文本框 46"/>
          <p:cNvSpPr txBox="1"/>
          <p:nvPr/>
        </p:nvSpPr>
        <p:spPr>
          <a:xfrm>
            <a:off x="86542" y="1081348"/>
            <a:ext cx="4196091" cy="499624"/>
          </a:xfrm>
          <a:prstGeom prst="rect">
            <a:avLst/>
          </a:prstGeom>
          <a:noFill/>
        </p:spPr>
        <p:txBody>
          <a:bodyPr wrap="square" rtlCol="0">
            <a:spAutoFit/>
          </a:bodyPr>
          <a:lstStyle/>
          <a:p>
            <a:pPr>
              <a:lnSpc>
                <a:spcPct val="150000"/>
              </a:lnSpc>
            </a:pPr>
            <a:r>
              <a:rPr lang="en-US" altLang="zh-CN" sz="2000" dirty="0">
                <a:latin typeface="微软雅黑" panose="020B0503020204020204" pitchFamily="34" charset="-122"/>
                <a:ea typeface="微软雅黑" panose="020B0503020204020204" pitchFamily="34" charset="-122"/>
              </a:rPr>
              <a:t>Oxygen evolution reaction</a:t>
            </a:r>
            <a:endParaRPr lang="en-US" altLang="zh-CN" sz="2000" dirty="0">
              <a:latin typeface="微软雅黑" panose="020B0503020204020204" pitchFamily="34" charset="-122"/>
              <a:ea typeface="微软雅黑" panose="020B0503020204020204" pitchFamily="34" charset="-122"/>
            </a:endParaRPr>
          </a:p>
        </p:txBody>
      </p:sp>
      <p:sp>
        <p:nvSpPr>
          <p:cNvPr id="48" name="文本框 47"/>
          <p:cNvSpPr txBox="1"/>
          <p:nvPr/>
        </p:nvSpPr>
        <p:spPr>
          <a:xfrm>
            <a:off x="86542" y="3734766"/>
            <a:ext cx="3235392" cy="499624"/>
          </a:xfrm>
          <a:prstGeom prst="rect">
            <a:avLst/>
          </a:prstGeom>
          <a:noFill/>
        </p:spPr>
        <p:txBody>
          <a:bodyPr wrap="square" rtlCol="0">
            <a:spAutoFit/>
          </a:bodyPr>
          <a:lstStyle/>
          <a:p>
            <a:pPr>
              <a:lnSpc>
                <a:spcPct val="150000"/>
              </a:lnSpc>
            </a:pPr>
            <a:r>
              <a:rPr lang="en-US" altLang="zh-CN" sz="2000" dirty="0">
                <a:latin typeface="微软雅黑" panose="020B0503020204020204" pitchFamily="34" charset="-122"/>
                <a:ea typeface="微软雅黑" panose="020B0503020204020204" pitchFamily="34" charset="-122"/>
              </a:rPr>
              <a:t>Overall water splitting</a:t>
            </a:r>
            <a:endParaRPr lang="en-US" altLang="zh-CN" sz="2000" dirty="0">
              <a:latin typeface="微软雅黑" panose="020B0503020204020204" pitchFamily="34" charset="-122"/>
              <a:ea typeface="微软雅黑" panose="020B0503020204020204" pitchFamily="34" charset="-122"/>
            </a:endParaRPr>
          </a:p>
        </p:txBody>
      </p:sp>
      <p:sp>
        <p:nvSpPr>
          <p:cNvPr id="49" name="矩形 48"/>
          <p:cNvSpPr/>
          <p:nvPr/>
        </p:nvSpPr>
        <p:spPr>
          <a:xfrm>
            <a:off x="24502" y="1638411"/>
            <a:ext cx="2672399" cy="2104354"/>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矩形 49"/>
          <p:cNvSpPr/>
          <p:nvPr/>
        </p:nvSpPr>
        <p:spPr>
          <a:xfrm>
            <a:off x="2901542" y="1638411"/>
            <a:ext cx="4571591" cy="2104354"/>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1" name="矩形 50"/>
          <p:cNvSpPr/>
          <p:nvPr/>
        </p:nvSpPr>
        <p:spPr>
          <a:xfrm>
            <a:off x="24502" y="4268400"/>
            <a:ext cx="3593069" cy="1452842"/>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矩形 51"/>
          <p:cNvSpPr/>
          <p:nvPr/>
        </p:nvSpPr>
        <p:spPr>
          <a:xfrm>
            <a:off x="3779837" y="4268400"/>
            <a:ext cx="3693296" cy="1452842"/>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矩形 52"/>
          <p:cNvSpPr/>
          <p:nvPr/>
        </p:nvSpPr>
        <p:spPr>
          <a:xfrm>
            <a:off x="88128" y="5704589"/>
            <a:ext cx="4331875" cy="661784"/>
          </a:xfrm>
          <a:prstGeom prst="rect">
            <a:avLst/>
          </a:prstGeom>
        </p:spPr>
        <p:txBody>
          <a:bodyPr wrap="square">
            <a:spAutoFit/>
          </a:bodyPr>
          <a:lstStyle/>
          <a:p>
            <a:pPr>
              <a:lnSpc>
                <a:spcPct val="150000"/>
              </a:lnSpc>
            </a:pPr>
            <a:r>
              <a:rPr lang="en-US" altLang="zh-CN" sz="2800" b="1" dirty="0">
                <a:solidFill>
                  <a:srgbClr val="004C41"/>
                </a:solidFill>
                <a:latin typeface="Cambria Math" panose="02040503050406030204" pitchFamily="18" charset="0"/>
                <a:ea typeface="Cambria Math" panose="02040503050406030204" pitchFamily="18" charset="0"/>
                <a:cs typeface="Times New Roman" panose="02020603050405020304" pitchFamily="18" charset="0"/>
              </a:rPr>
              <a:t>2. </a:t>
            </a:r>
            <a:r>
              <a:rPr lang="zh-CN" altLang="en-US" sz="2800" b="1" dirty="0">
                <a:solidFill>
                  <a:srgbClr val="004C41"/>
                </a:solidFill>
                <a:latin typeface="Cambria Math" panose="02040503050406030204" pitchFamily="18" charset="0"/>
                <a:ea typeface="微软雅黑" panose="020B0503020204020204" pitchFamily="34" charset="-122"/>
                <a:cs typeface="Times New Roman" panose="02020603050405020304" pitchFamily="18" charset="0"/>
              </a:rPr>
              <a:t>多酸基功能配合物</a:t>
            </a:r>
            <a:endParaRPr lang="zh-CN" altLang="en-US" sz="2800" b="1" dirty="0">
              <a:solidFill>
                <a:srgbClr val="004C41"/>
              </a:solidFill>
              <a:latin typeface="Cambria Math" panose="02040503050406030204" pitchFamily="18" charset="0"/>
              <a:ea typeface="微软雅黑" panose="020B0503020204020204" pitchFamily="34" charset="-122"/>
              <a:cs typeface="Times New Roman" panose="02020603050405020304" pitchFamily="18" charset="0"/>
            </a:endParaRPr>
          </a:p>
        </p:txBody>
      </p:sp>
      <p:pic>
        <p:nvPicPr>
          <p:cNvPr id="54" name="图片 53"/>
          <p:cNvPicPr>
            <a:picLocks noChangeAspect="1"/>
          </p:cNvPicPr>
          <p:nvPr/>
        </p:nvPicPr>
        <p:blipFill rotWithShape="1">
          <a:blip r:embed="rId5"/>
          <a:srcRect t="7170" b="10417"/>
          <a:stretch>
            <a:fillRect/>
          </a:stretch>
        </p:blipFill>
        <p:spPr>
          <a:xfrm>
            <a:off x="82939" y="6845673"/>
            <a:ext cx="3431848" cy="1767668"/>
          </a:xfrm>
          <a:prstGeom prst="rect">
            <a:avLst/>
          </a:prstGeom>
        </p:spPr>
      </p:pic>
      <p:sp>
        <p:nvSpPr>
          <p:cNvPr id="58" name="文本框 57"/>
          <p:cNvSpPr txBox="1"/>
          <p:nvPr/>
        </p:nvSpPr>
        <p:spPr>
          <a:xfrm>
            <a:off x="86542" y="6272106"/>
            <a:ext cx="1842052" cy="499624"/>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 固态荧光</a:t>
            </a:r>
            <a:endParaRPr lang="en-US" altLang="zh-CN" sz="2000" dirty="0">
              <a:latin typeface="微软雅黑" panose="020B0503020204020204" pitchFamily="34" charset="-122"/>
              <a:ea typeface="微软雅黑" panose="020B0503020204020204" pitchFamily="34" charset="-122"/>
            </a:endParaRPr>
          </a:p>
        </p:txBody>
      </p:sp>
      <p:sp>
        <p:nvSpPr>
          <p:cNvPr id="60" name="文本框 59"/>
          <p:cNvSpPr txBox="1"/>
          <p:nvPr/>
        </p:nvSpPr>
        <p:spPr>
          <a:xfrm>
            <a:off x="86542" y="8575726"/>
            <a:ext cx="1842052" cy="499624"/>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 单分子磁体</a:t>
            </a:r>
            <a:endParaRPr lang="en-US" altLang="zh-CN" sz="2000" dirty="0">
              <a:latin typeface="微软雅黑" panose="020B0503020204020204" pitchFamily="34" charset="-122"/>
              <a:ea typeface="微软雅黑" panose="020B0503020204020204" pitchFamily="34" charset="-122"/>
            </a:endParaRPr>
          </a:p>
        </p:txBody>
      </p:sp>
      <p:pic>
        <p:nvPicPr>
          <p:cNvPr id="7173" name="图片 7172"/>
          <p:cNvPicPr>
            <a:picLocks noChangeAspect="1"/>
          </p:cNvPicPr>
          <p:nvPr/>
        </p:nvPicPr>
        <p:blipFill>
          <a:blip r:embed="rId6"/>
          <a:stretch>
            <a:fillRect/>
          </a:stretch>
        </p:blipFill>
        <p:spPr>
          <a:xfrm>
            <a:off x="3858225" y="9113225"/>
            <a:ext cx="3594027" cy="1498951"/>
          </a:xfrm>
          <a:prstGeom prst="rect">
            <a:avLst/>
          </a:prstGeom>
        </p:spPr>
      </p:pic>
      <p:cxnSp>
        <p:nvCxnSpPr>
          <p:cNvPr id="67" name="AutoShape 2"/>
          <p:cNvCxnSpPr>
            <a:cxnSpLocks noChangeShapeType="1"/>
          </p:cNvCxnSpPr>
          <p:nvPr/>
        </p:nvCxnSpPr>
        <p:spPr bwMode="auto">
          <a:xfrm>
            <a:off x="0" y="685999"/>
            <a:ext cx="7559675" cy="0"/>
          </a:xfrm>
          <a:prstGeom prst="straightConnector1">
            <a:avLst/>
          </a:prstGeom>
          <a:noFill/>
          <a:ln w="28575">
            <a:solidFill>
              <a:srgbClr val="005C2A"/>
            </a:solidFill>
            <a:round/>
          </a:ln>
          <a:extLst>
            <a:ext uri="{909E8E84-426E-40DD-AFC4-6F175D3DCCD1}">
              <a14:hiddenFill xmlns:a14="http://schemas.microsoft.com/office/drawing/2010/main">
                <a:noFill/>
              </a14:hiddenFill>
            </a:ext>
          </a:extLst>
        </p:spPr>
      </p:cxnSp>
      <p:sp>
        <p:nvSpPr>
          <p:cNvPr id="68" name="文本框 67"/>
          <p:cNvSpPr txBox="1"/>
          <p:nvPr/>
        </p:nvSpPr>
        <p:spPr>
          <a:xfrm>
            <a:off x="0" y="711786"/>
            <a:ext cx="1864334" cy="499624"/>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 电催化</a:t>
            </a:r>
            <a:endParaRPr lang="en-US" altLang="zh-CN" sz="2000" dirty="0">
              <a:latin typeface="微软雅黑" panose="020B0503020204020204" pitchFamily="34" charset="-122"/>
              <a:ea typeface="微软雅黑" panose="020B0503020204020204" pitchFamily="34" charset="-122"/>
            </a:endParaRPr>
          </a:p>
        </p:txBody>
      </p:sp>
      <p:pic>
        <p:nvPicPr>
          <p:cNvPr id="7175" name="图片 7174"/>
          <p:cNvPicPr>
            <a:picLocks noChangeAspect="1"/>
          </p:cNvPicPr>
          <p:nvPr/>
        </p:nvPicPr>
        <p:blipFill>
          <a:blip r:embed="rId7"/>
          <a:stretch>
            <a:fillRect/>
          </a:stretch>
        </p:blipFill>
        <p:spPr>
          <a:xfrm>
            <a:off x="72873" y="9117221"/>
            <a:ext cx="3544698" cy="1494956"/>
          </a:xfrm>
          <a:prstGeom prst="rect">
            <a:avLst/>
          </a:prstGeom>
        </p:spPr>
      </p:pic>
      <p:pic>
        <p:nvPicPr>
          <p:cNvPr id="74" name="图片 73"/>
          <p:cNvPicPr>
            <a:picLocks noChangeAspect="1"/>
          </p:cNvPicPr>
          <p:nvPr/>
        </p:nvPicPr>
        <p:blipFill>
          <a:blip r:embed="rId8">
            <a:extLst>
              <a:ext uri="{BEBA8EAE-BF5A-486C-A8C5-ECC9F3942E4B}">
                <a14:imgProps xmlns:a14="http://schemas.microsoft.com/office/drawing/2010/main">
                  <a14:imgLayer r:embed="rId9">
                    <a14:imgEffect>
                      <a14:saturation sat="66000"/>
                    </a14:imgEffect>
                  </a14:imgLayer>
                </a14:imgProps>
              </a:ext>
            </a:extLst>
          </a:blip>
          <a:stretch>
            <a:fillRect/>
          </a:stretch>
        </p:blipFill>
        <p:spPr>
          <a:xfrm>
            <a:off x="5412823" y="6847034"/>
            <a:ext cx="2084424" cy="1768448"/>
          </a:xfrm>
          <a:prstGeom prst="rect">
            <a:avLst/>
          </a:prstGeom>
        </p:spPr>
      </p:pic>
      <p:sp>
        <p:nvSpPr>
          <p:cNvPr id="75" name="矩形 74"/>
          <p:cNvSpPr/>
          <p:nvPr/>
        </p:nvSpPr>
        <p:spPr>
          <a:xfrm>
            <a:off x="3779837" y="6820113"/>
            <a:ext cx="3693296" cy="1793227"/>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矩形 75"/>
          <p:cNvSpPr/>
          <p:nvPr/>
        </p:nvSpPr>
        <p:spPr>
          <a:xfrm>
            <a:off x="20097" y="6820114"/>
            <a:ext cx="3597474" cy="1793227"/>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矩形 76"/>
          <p:cNvSpPr/>
          <p:nvPr/>
        </p:nvSpPr>
        <p:spPr>
          <a:xfrm>
            <a:off x="3779837" y="9066654"/>
            <a:ext cx="3693296" cy="1585277"/>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矩形 77"/>
          <p:cNvSpPr/>
          <p:nvPr/>
        </p:nvSpPr>
        <p:spPr>
          <a:xfrm>
            <a:off x="20097" y="9066655"/>
            <a:ext cx="3597474" cy="1585277"/>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0" name="Picture 10"/>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54351"/>
          <a:stretch>
            <a:fillRect/>
          </a:stretch>
        </p:blipFill>
        <p:spPr bwMode="auto">
          <a:xfrm>
            <a:off x="3816105" y="6847960"/>
            <a:ext cx="1616055" cy="1770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586" y="773814"/>
            <a:ext cx="4331875" cy="661784"/>
          </a:xfrm>
          <a:prstGeom prst="rect">
            <a:avLst/>
          </a:prstGeom>
        </p:spPr>
        <p:txBody>
          <a:bodyPr wrap="square">
            <a:spAutoFit/>
          </a:bodyPr>
          <a:lstStyle/>
          <a:p>
            <a:pPr>
              <a:lnSpc>
                <a:spcPct val="150000"/>
              </a:lnSpc>
            </a:pPr>
            <a:r>
              <a:rPr lang="en-US" altLang="zh-CN" sz="2800" b="1" dirty="0">
                <a:solidFill>
                  <a:srgbClr val="004C41"/>
                </a:solidFill>
                <a:latin typeface="Cambria Math" panose="02040503050406030204" pitchFamily="18" charset="0"/>
                <a:ea typeface="Cambria Math" panose="02040503050406030204" pitchFamily="18" charset="0"/>
                <a:cs typeface="Times New Roman" panose="02020603050405020304" pitchFamily="18" charset="0"/>
              </a:rPr>
              <a:t>3.  </a:t>
            </a:r>
            <a:r>
              <a:rPr lang="zh-CN" altLang="en-US" sz="2800" b="1" dirty="0">
                <a:solidFill>
                  <a:srgbClr val="004C41"/>
                </a:solidFill>
                <a:latin typeface="Cambria Math" panose="02040503050406030204" pitchFamily="18" charset="0"/>
                <a:ea typeface="微软雅黑" panose="020B0503020204020204" pitchFamily="34" charset="-122"/>
                <a:cs typeface="Times New Roman" panose="02020603050405020304" pitchFamily="18" charset="0"/>
              </a:rPr>
              <a:t>压电铁电材料</a:t>
            </a:r>
            <a:endParaRPr lang="en-US" altLang="zh-CN" sz="2800" b="1" dirty="0">
              <a:solidFill>
                <a:srgbClr val="004C41"/>
              </a:solidFill>
              <a:latin typeface="Cambria Math" panose="02040503050406030204" pitchFamily="18" charset="0"/>
              <a:ea typeface="Cambria Math" panose="02040503050406030204" pitchFamily="18" charset="0"/>
              <a:cs typeface="Times New Roman" panose="02020603050405020304" pitchFamily="18" charset="0"/>
            </a:endParaRPr>
          </a:p>
        </p:txBody>
      </p:sp>
      <p:cxnSp>
        <p:nvCxnSpPr>
          <p:cNvPr id="26" name="AutoShape 2"/>
          <p:cNvCxnSpPr>
            <a:cxnSpLocks noChangeShapeType="1"/>
          </p:cNvCxnSpPr>
          <p:nvPr/>
        </p:nvCxnSpPr>
        <p:spPr bwMode="auto">
          <a:xfrm>
            <a:off x="0" y="685999"/>
            <a:ext cx="7559675" cy="0"/>
          </a:xfrm>
          <a:prstGeom prst="straightConnector1">
            <a:avLst/>
          </a:prstGeom>
          <a:noFill/>
          <a:ln w="28575">
            <a:solidFill>
              <a:srgbClr val="005C2A"/>
            </a:solidFill>
            <a:round/>
          </a:ln>
          <a:extLst>
            <a:ext uri="{909E8E84-426E-40DD-AFC4-6F175D3DCCD1}">
              <a14:hiddenFill xmlns:a14="http://schemas.microsoft.com/office/drawing/2010/main">
                <a:noFill/>
              </a14:hiddenFill>
            </a:ext>
          </a:extLst>
        </p:spPr>
      </p:cxnSp>
      <p:sp>
        <p:nvSpPr>
          <p:cNvPr id="27" name="文本框 26"/>
          <p:cNvSpPr txBox="1"/>
          <p:nvPr/>
        </p:nvSpPr>
        <p:spPr>
          <a:xfrm>
            <a:off x="0" y="49215"/>
            <a:ext cx="3968336"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“能源材料” 科研团队</a:t>
            </a:r>
            <a:endPar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28" name="文本框 27"/>
          <p:cNvSpPr txBox="1"/>
          <p:nvPr/>
        </p:nvSpPr>
        <p:spPr>
          <a:xfrm>
            <a:off x="5870713" y="47674"/>
            <a:ext cx="1688962"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研究方向</a:t>
            </a:r>
            <a:endParaRPr lang="zh-CN" altLang="en-US" sz="28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2852" y="6353298"/>
            <a:ext cx="3556985" cy="1537312"/>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852" y="1871496"/>
            <a:ext cx="3522632" cy="1686144"/>
          </a:xfrm>
          <a:prstGeom prst="rect">
            <a:avLst/>
          </a:prstGeom>
        </p:spPr>
      </p:pic>
      <p:sp>
        <p:nvSpPr>
          <p:cNvPr id="8" name="文本框 7"/>
          <p:cNvSpPr txBox="1"/>
          <p:nvPr/>
        </p:nvSpPr>
        <p:spPr>
          <a:xfrm>
            <a:off x="-1" y="1371872"/>
            <a:ext cx="3008671" cy="499624"/>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铁电相界及其压电特性</a:t>
            </a:r>
            <a:endParaRPr lang="en-US" altLang="zh-CN" sz="20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3983084" y="1871494"/>
            <a:ext cx="3357536" cy="1686144"/>
          </a:xfrm>
          <a:prstGeom prst="rect">
            <a:avLst/>
          </a:prstGeom>
        </p:spPr>
      </p:pic>
      <p:sp>
        <p:nvSpPr>
          <p:cNvPr id="11" name="矩形 10"/>
          <p:cNvSpPr/>
          <p:nvPr/>
        </p:nvSpPr>
        <p:spPr>
          <a:xfrm>
            <a:off x="3983083" y="1871482"/>
            <a:ext cx="3353739" cy="1686142"/>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a:off x="-14748" y="3557624"/>
            <a:ext cx="3760232" cy="499624"/>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局域微观结构及其硬化行为</a:t>
            </a:r>
            <a:endParaRPr lang="en-US" altLang="zh-CN" sz="20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4"/>
          <a:stretch>
            <a:fillRect/>
          </a:stretch>
        </p:blipFill>
        <p:spPr>
          <a:xfrm>
            <a:off x="311700" y="4156015"/>
            <a:ext cx="2240705" cy="1417443"/>
          </a:xfrm>
          <a:prstGeom prst="rect">
            <a:avLst/>
          </a:prstGeom>
        </p:spPr>
      </p:pic>
      <p:pic>
        <p:nvPicPr>
          <p:cNvPr id="10" name="图片 9"/>
          <p:cNvPicPr>
            <a:picLocks noChangeAspect="1"/>
          </p:cNvPicPr>
          <p:nvPr/>
        </p:nvPicPr>
        <p:blipFill>
          <a:blip r:embed="rId5"/>
          <a:stretch>
            <a:fillRect/>
          </a:stretch>
        </p:blipFill>
        <p:spPr>
          <a:xfrm>
            <a:off x="2500305" y="4177460"/>
            <a:ext cx="2240706" cy="1344424"/>
          </a:xfrm>
          <a:prstGeom prst="rect">
            <a:avLst/>
          </a:prstGeom>
        </p:spPr>
      </p:pic>
      <p:pic>
        <p:nvPicPr>
          <p:cNvPr id="15" name="图片 14"/>
          <p:cNvPicPr>
            <a:picLocks noChangeAspect="1"/>
          </p:cNvPicPr>
          <p:nvPr/>
        </p:nvPicPr>
        <p:blipFill>
          <a:blip r:embed="rId6"/>
          <a:stretch>
            <a:fillRect/>
          </a:stretch>
        </p:blipFill>
        <p:spPr>
          <a:xfrm>
            <a:off x="4858998" y="4093734"/>
            <a:ext cx="2595812" cy="1546163"/>
          </a:xfrm>
          <a:prstGeom prst="rect">
            <a:avLst/>
          </a:prstGeom>
        </p:spPr>
      </p:pic>
      <p:sp>
        <p:nvSpPr>
          <p:cNvPr id="19" name="矩形 18"/>
          <p:cNvSpPr/>
          <p:nvPr/>
        </p:nvSpPr>
        <p:spPr>
          <a:xfrm>
            <a:off x="222852" y="4057248"/>
            <a:ext cx="4518159" cy="1622402"/>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p:cNvSpPr/>
          <p:nvPr/>
        </p:nvSpPr>
        <p:spPr>
          <a:xfrm>
            <a:off x="4858999" y="4049490"/>
            <a:ext cx="2595812" cy="1622402"/>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文本框 20"/>
          <p:cNvSpPr txBox="1"/>
          <p:nvPr/>
        </p:nvSpPr>
        <p:spPr>
          <a:xfrm>
            <a:off x="0" y="5732295"/>
            <a:ext cx="3760232" cy="499624"/>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介质储能 </a:t>
            </a:r>
            <a:endParaRPr lang="en-US" altLang="zh-CN" sz="2000" dirty="0">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7"/>
          <a:stretch>
            <a:fillRect/>
          </a:stretch>
        </p:blipFill>
        <p:spPr>
          <a:xfrm>
            <a:off x="246004" y="8108928"/>
            <a:ext cx="3556986" cy="2395521"/>
          </a:xfrm>
          <a:prstGeom prst="rect">
            <a:avLst/>
          </a:prstGeom>
        </p:spPr>
      </p:pic>
      <p:pic>
        <p:nvPicPr>
          <p:cNvPr id="24" name="图片 23"/>
          <p:cNvPicPr>
            <a:picLocks noChangeAspect="1"/>
          </p:cNvPicPr>
          <p:nvPr/>
        </p:nvPicPr>
        <p:blipFill>
          <a:blip r:embed="rId8"/>
          <a:stretch>
            <a:fillRect/>
          </a:stretch>
        </p:blipFill>
        <p:spPr>
          <a:xfrm>
            <a:off x="3978051" y="8026787"/>
            <a:ext cx="3522632" cy="2596917"/>
          </a:xfrm>
          <a:prstGeom prst="rect">
            <a:avLst/>
          </a:prstGeom>
        </p:spPr>
      </p:pic>
      <p:pic>
        <p:nvPicPr>
          <p:cNvPr id="30" name="图片 29"/>
          <p:cNvPicPr>
            <a:picLocks noChangeAspect="1"/>
          </p:cNvPicPr>
          <p:nvPr/>
        </p:nvPicPr>
        <p:blipFill>
          <a:blip r:embed="rId9"/>
          <a:stretch>
            <a:fillRect/>
          </a:stretch>
        </p:blipFill>
        <p:spPr>
          <a:xfrm>
            <a:off x="3938836" y="6482674"/>
            <a:ext cx="1755996" cy="1377861"/>
          </a:xfrm>
          <a:prstGeom prst="rect">
            <a:avLst/>
          </a:prstGeom>
        </p:spPr>
      </p:pic>
      <p:pic>
        <p:nvPicPr>
          <p:cNvPr id="32" name="图片 31"/>
          <p:cNvPicPr>
            <a:picLocks noChangeAspect="1"/>
          </p:cNvPicPr>
          <p:nvPr/>
        </p:nvPicPr>
        <p:blipFill>
          <a:blip r:embed="rId10"/>
          <a:stretch>
            <a:fillRect/>
          </a:stretch>
        </p:blipFill>
        <p:spPr>
          <a:xfrm>
            <a:off x="5693530" y="6525249"/>
            <a:ext cx="1807153" cy="1335286"/>
          </a:xfrm>
          <a:prstGeom prst="rect">
            <a:avLst/>
          </a:prstGeom>
        </p:spPr>
      </p:pic>
      <p:sp>
        <p:nvSpPr>
          <p:cNvPr id="33" name="矩形 32"/>
          <p:cNvSpPr/>
          <p:nvPr/>
        </p:nvSpPr>
        <p:spPr>
          <a:xfrm>
            <a:off x="3938836" y="6353298"/>
            <a:ext cx="3556986" cy="1537311"/>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3938836" y="7996713"/>
            <a:ext cx="3556986" cy="2634172"/>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a:off x="212411" y="8001633"/>
            <a:ext cx="3556986" cy="2634172"/>
          </a:xfrm>
          <a:prstGeom prst="rect">
            <a:avLst/>
          </a:prstGeom>
          <a:noFill/>
          <a:ln>
            <a:solidFill>
              <a:srgbClr val="005C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AutoShape 2"/>
          <p:cNvCxnSpPr>
            <a:cxnSpLocks noChangeShapeType="1"/>
          </p:cNvCxnSpPr>
          <p:nvPr/>
        </p:nvCxnSpPr>
        <p:spPr bwMode="auto">
          <a:xfrm>
            <a:off x="0" y="685999"/>
            <a:ext cx="7559675" cy="0"/>
          </a:xfrm>
          <a:prstGeom prst="straightConnector1">
            <a:avLst/>
          </a:prstGeom>
          <a:noFill/>
          <a:ln w="28575">
            <a:solidFill>
              <a:srgbClr val="005C2A"/>
            </a:solidFill>
            <a:round/>
          </a:ln>
          <a:extLst>
            <a:ext uri="{909E8E84-426E-40DD-AFC4-6F175D3DCCD1}">
              <a14:hiddenFill xmlns:a14="http://schemas.microsoft.com/office/drawing/2010/main">
                <a:noFill/>
              </a14:hiddenFill>
            </a:ext>
          </a:extLst>
        </p:spPr>
      </p:cxnSp>
      <p:sp>
        <p:nvSpPr>
          <p:cNvPr id="7" name="文本框 6"/>
          <p:cNvSpPr txBox="1"/>
          <p:nvPr/>
        </p:nvSpPr>
        <p:spPr>
          <a:xfrm>
            <a:off x="0" y="49215"/>
            <a:ext cx="3968336"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“能源材料” 科研团队</a:t>
            </a:r>
            <a:endPar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8" name="文本框 7"/>
          <p:cNvSpPr txBox="1"/>
          <p:nvPr/>
        </p:nvSpPr>
        <p:spPr>
          <a:xfrm>
            <a:off x="5870713" y="47674"/>
            <a:ext cx="1688962"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成员介绍</a:t>
            </a:r>
            <a:endParaRPr lang="zh-CN" altLang="en-US" sz="28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1"/>
          <a:stretch>
            <a:fillRect/>
          </a:stretch>
        </p:blipFill>
        <p:spPr>
          <a:xfrm>
            <a:off x="245745" y="970280"/>
            <a:ext cx="2049780" cy="2597150"/>
          </a:xfrm>
          <a:prstGeom prst="ellipse">
            <a:avLst/>
          </a:prstGeom>
          <a:ln>
            <a:noFill/>
          </a:ln>
          <a:effectLst>
            <a:softEdge rad="112500"/>
          </a:effectLst>
        </p:spPr>
      </p:pic>
      <p:sp>
        <p:nvSpPr>
          <p:cNvPr id="19" name="文本框 18"/>
          <p:cNvSpPr txBox="1"/>
          <p:nvPr/>
        </p:nvSpPr>
        <p:spPr>
          <a:xfrm>
            <a:off x="2545702" y="970308"/>
            <a:ext cx="1792569" cy="461665"/>
          </a:xfrm>
          <a:prstGeom prst="rect">
            <a:avLst/>
          </a:prstGeom>
          <a:noFill/>
        </p:spPr>
        <p:txBody>
          <a:bodyPr wrap="square" rtlCol="0">
            <a:spAutoFit/>
          </a:bodyPr>
          <a:lstStyle/>
          <a:p>
            <a:r>
              <a:rPr kumimoji="0" lang="zh-CN" altLang="en-US" sz="24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赁敦敏 教授</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矩形 19"/>
          <p:cNvSpPr/>
          <p:nvPr/>
        </p:nvSpPr>
        <p:spPr>
          <a:xfrm>
            <a:off x="2545702" y="1504100"/>
            <a:ext cx="5013973" cy="2063257"/>
          </a:xfrm>
          <a:prstGeom prst="rect">
            <a:avLst/>
          </a:prstGeom>
        </p:spPr>
        <p:txBody>
          <a:bodyPr wrap="square">
            <a:spAutoFit/>
          </a:bodyPr>
          <a:lstStyle/>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工学博士</a:t>
            </a:r>
            <a:endParaRPr lang="en-US" altLang="zh-CN" sz="2200" dirty="0">
              <a:latin typeface="Cambria Math" panose="02040503050406030204" pitchFamily="18" charset="0"/>
              <a:ea typeface="Cambria Math" panose="02040503050406030204" pitchFamily="18" charset="0"/>
              <a:cs typeface="Times New Roman" panose="020206030504050203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博士研究生导师</a:t>
            </a:r>
            <a:endParaRPr lang="en-US" altLang="zh-CN" sz="2200"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en-US" altLang="zh-CN" sz="2200" dirty="0">
                <a:latin typeface="Cambria Math" panose="02040503050406030204" pitchFamily="18" charset="0"/>
                <a:ea typeface="Cambria Math" panose="02040503050406030204" pitchFamily="18" charset="0"/>
              </a:rPr>
              <a:t>ddmd222@sicnu.edu.cn</a:t>
            </a:r>
            <a:endParaRPr lang="en-US" altLang="zh-CN" sz="2200" dirty="0">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四川师范大学狮子山校区化学楼</a:t>
            </a:r>
            <a:r>
              <a:rPr lang="en-US" altLang="zh-CN" sz="2200" dirty="0">
                <a:latin typeface="Cambria Math" panose="02040503050406030204" pitchFamily="18" charset="0"/>
                <a:ea typeface="微软雅黑" panose="020B0503020204020204" pitchFamily="34" charset="-122"/>
                <a:cs typeface="Times New Roman" panose="02020603050405020304" pitchFamily="18" charset="0"/>
              </a:rPr>
              <a:t>306</a:t>
            </a:r>
            <a:endParaRPr lang="zh-CN" altLang="en-US" sz="2200" dirty="0">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21" name="文本框 20"/>
          <p:cNvSpPr txBox="1"/>
          <p:nvPr/>
        </p:nvSpPr>
        <p:spPr>
          <a:xfrm>
            <a:off x="79140" y="3639484"/>
            <a:ext cx="7381834" cy="3569335"/>
          </a:xfrm>
          <a:prstGeom prst="rect">
            <a:avLst/>
          </a:prstGeom>
          <a:noFill/>
        </p:spPr>
        <p:txBody>
          <a:bodyPr wrap="square" rtlCol="0">
            <a:spAutoFit/>
          </a:bodyPr>
          <a:lstStyle/>
          <a:p>
            <a:pPr algn="just">
              <a:lnSpc>
                <a:spcPct val="150000"/>
              </a:lnSpc>
              <a:spcAft>
                <a:spcPts val="600"/>
              </a:spcAft>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个人简介</a:t>
            </a:r>
            <a:endParaRPr lang="en-US" altLang="zh-CN"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fontAlgn="auto">
              <a:lnSpc>
                <a:spcPts val="1850"/>
              </a:lnSpc>
            </a:pPr>
            <a:r>
              <a:rPr lang="zh-CN" altLang="en-US" sz="1450" dirty="0">
                <a:latin typeface="微软雅黑" panose="020B0503020204020204" pitchFamily="34" charset="-122"/>
                <a:ea typeface="微软雅黑" panose="020B0503020204020204" pitchFamily="34" charset="-122"/>
              </a:rPr>
              <a:t>四川师范大学“狮山学者”特聘教授，硕</a:t>
            </a:r>
            <a:r>
              <a:rPr lang="en-US" altLang="zh-CN" sz="1450" dirty="0">
                <a:latin typeface="微软雅黑" panose="020B0503020204020204" pitchFamily="34" charset="-122"/>
                <a:ea typeface="微软雅黑" panose="020B0503020204020204" pitchFamily="34" charset="-122"/>
              </a:rPr>
              <a:t>/</a:t>
            </a:r>
            <a:r>
              <a:rPr lang="zh-CN" altLang="en-US" sz="1450" dirty="0">
                <a:latin typeface="微软雅黑" panose="020B0503020204020204" pitchFamily="34" charset="-122"/>
                <a:ea typeface="微软雅黑" panose="020B0503020204020204" pitchFamily="34" charset="-122"/>
              </a:rPr>
              <a:t>博士研究生导师，香港理工大学博士后、</a:t>
            </a:r>
            <a:r>
              <a:rPr lang="en-US" altLang="zh-CN" sz="1450" dirty="0">
                <a:latin typeface="微软雅黑" panose="020B0503020204020204" pitchFamily="34" charset="-122"/>
                <a:ea typeface="微软雅黑" panose="020B0503020204020204" pitchFamily="34" charset="-122"/>
              </a:rPr>
              <a:t>Research Fellow</a:t>
            </a:r>
            <a:r>
              <a:rPr lang="zh-CN" altLang="en-US" sz="1450" dirty="0">
                <a:latin typeface="微软雅黑" panose="020B0503020204020204" pitchFamily="34" charset="-122"/>
                <a:ea typeface="微软雅黑" panose="020B0503020204020204" pitchFamily="34" charset="-122"/>
              </a:rPr>
              <a:t>，四川省杰出青年基金获得者，四川省学术与技术带头人后备人选，</a:t>
            </a:r>
            <a:r>
              <a:rPr lang="en-US" altLang="zh-CN" sz="1450" dirty="0">
                <a:latin typeface="微软雅黑" panose="020B0503020204020204" pitchFamily="34" charset="-122"/>
                <a:ea typeface="微软雅黑" panose="020B0503020204020204" pitchFamily="34" charset="-122"/>
              </a:rPr>
              <a:t>H</a:t>
            </a:r>
            <a:r>
              <a:rPr lang="zh-CN" altLang="en-US" sz="1450" dirty="0">
                <a:latin typeface="微软雅黑" panose="020B0503020204020204" pitchFamily="34" charset="-122"/>
                <a:ea typeface="微软雅黑" panose="020B0503020204020204" pitchFamily="34" charset="-122"/>
              </a:rPr>
              <a:t>指数</a:t>
            </a:r>
            <a:r>
              <a:rPr lang="en-US" altLang="zh-CN" sz="1450" dirty="0">
                <a:latin typeface="微软雅黑" panose="020B0503020204020204" pitchFamily="34" charset="-122"/>
                <a:ea typeface="微软雅黑" panose="020B0503020204020204" pitchFamily="34" charset="-122"/>
              </a:rPr>
              <a:t>(h-index)—40</a:t>
            </a:r>
            <a:r>
              <a:rPr lang="zh-CN" altLang="en-US" sz="1450" dirty="0">
                <a:latin typeface="微软雅黑" panose="020B0503020204020204" pitchFamily="34" charset="-122"/>
                <a:ea typeface="微软雅黑" panose="020B0503020204020204" pitchFamily="34" charset="-122"/>
              </a:rPr>
              <a:t>（</a:t>
            </a:r>
            <a:r>
              <a:rPr lang="en-US" altLang="zh-CN" sz="1450" dirty="0">
                <a:latin typeface="微软雅黑" panose="020B0503020204020204" pitchFamily="34" charset="-122"/>
                <a:ea typeface="微软雅黑" panose="020B0503020204020204" pitchFamily="34" charset="-122"/>
              </a:rPr>
              <a:t>Web of Knowledge</a:t>
            </a:r>
            <a:r>
              <a:rPr lang="zh-CN" altLang="en-US" sz="1450" dirty="0">
                <a:latin typeface="微软雅黑" panose="020B0503020204020204" pitchFamily="34" charset="-122"/>
                <a:ea typeface="微软雅黑" panose="020B0503020204020204" pitchFamily="34" charset="-122"/>
              </a:rPr>
              <a:t>）、</a:t>
            </a:r>
            <a:r>
              <a:rPr lang="en-US" altLang="zh-CN" sz="1450" dirty="0">
                <a:latin typeface="微软雅黑" panose="020B0503020204020204" pitchFamily="34" charset="-122"/>
                <a:ea typeface="微软雅黑" panose="020B0503020204020204" pitchFamily="34" charset="-122"/>
              </a:rPr>
              <a:t>46</a:t>
            </a:r>
            <a:r>
              <a:rPr lang="zh-CN" altLang="en-US" sz="1450" dirty="0">
                <a:latin typeface="微软雅黑" panose="020B0503020204020204" pitchFamily="34" charset="-122"/>
                <a:ea typeface="微软雅黑" panose="020B0503020204020204" pitchFamily="34" charset="-122"/>
              </a:rPr>
              <a:t>（</a:t>
            </a:r>
            <a:r>
              <a:rPr lang="en-US" altLang="zh-CN" sz="1450" dirty="0">
                <a:latin typeface="微软雅黑" panose="020B0503020204020204" pitchFamily="34" charset="-122"/>
                <a:ea typeface="微软雅黑" panose="020B0503020204020204" pitchFamily="34" charset="-122"/>
              </a:rPr>
              <a:t>Google Scholar</a:t>
            </a:r>
            <a:r>
              <a:rPr lang="zh-CN" altLang="en-US" sz="1450" dirty="0">
                <a:latin typeface="微软雅黑" panose="020B0503020204020204" pitchFamily="34" charset="-122"/>
                <a:ea typeface="微软雅黑" panose="020B0503020204020204" pitchFamily="34" charset="-122"/>
              </a:rPr>
              <a:t>），连续七年</a:t>
            </a:r>
            <a:r>
              <a:rPr lang="en-US" altLang="zh-CN" sz="1450" dirty="0">
                <a:latin typeface="微软雅黑" panose="020B0503020204020204" pitchFamily="34" charset="-122"/>
                <a:ea typeface="微软雅黑" panose="020B0503020204020204" pitchFamily="34" charset="-122"/>
              </a:rPr>
              <a:t>(2014-2020)</a:t>
            </a:r>
            <a:r>
              <a:rPr lang="zh-CN" altLang="en-US" sz="1450" dirty="0">
                <a:latin typeface="微软雅黑" panose="020B0503020204020204" pitchFamily="34" charset="-122"/>
                <a:ea typeface="微软雅黑" panose="020B0503020204020204" pitchFamily="34" charset="-122"/>
              </a:rPr>
              <a:t>入选爱思唯尔中国高被引学者榜单</a:t>
            </a:r>
            <a:r>
              <a:rPr lang="en-US" altLang="zh-CN" sz="1450" dirty="0">
                <a:latin typeface="微软雅黑" panose="020B0503020204020204" pitchFamily="34" charset="-122"/>
                <a:ea typeface="微软雅黑" panose="020B0503020204020204" pitchFamily="34" charset="-122"/>
              </a:rPr>
              <a:t>, 《</a:t>
            </a:r>
            <a:r>
              <a:rPr lang="zh-CN" altLang="en-US" sz="1450" dirty="0">
                <a:latin typeface="微软雅黑" panose="020B0503020204020204" pitchFamily="34" charset="-122"/>
                <a:ea typeface="微软雅黑" panose="020B0503020204020204" pitchFamily="34" charset="-122"/>
              </a:rPr>
              <a:t>电子元件与材料</a:t>
            </a:r>
            <a:r>
              <a:rPr lang="en-US" altLang="zh-CN" sz="1450" dirty="0">
                <a:latin typeface="微软雅黑" panose="020B0503020204020204" pitchFamily="34" charset="-122"/>
                <a:ea typeface="微软雅黑" panose="020B0503020204020204" pitchFamily="34" charset="-122"/>
              </a:rPr>
              <a:t>》</a:t>
            </a:r>
            <a:r>
              <a:rPr lang="zh-CN" altLang="en-US" sz="1450" dirty="0">
                <a:latin typeface="微软雅黑" panose="020B0503020204020204" pitchFamily="34" charset="-122"/>
                <a:ea typeface="微软雅黑" panose="020B0503020204020204" pitchFamily="34" charset="-122"/>
              </a:rPr>
              <a:t>第八届编委会委员。主要研究领域为铁电压电材料、物理与器件及能源材料；主持国家自然科学基金、四川省杰出青年基金等多项科研课题。在</a:t>
            </a:r>
            <a:r>
              <a:rPr lang="en-US" altLang="zh-CN" sz="1450" dirty="0">
                <a:latin typeface="微软雅黑" panose="020B0503020204020204" pitchFamily="34" charset="-122"/>
                <a:ea typeface="微软雅黑" panose="020B0503020204020204" pitchFamily="34" charset="-122"/>
              </a:rPr>
              <a:t>Journal of Materials Science A</a:t>
            </a:r>
            <a:r>
              <a:rPr lang="zh-CN" altLang="en-US" sz="1450" dirty="0">
                <a:latin typeface="微软雅黑" panose="020B0503020204020204" pitchFamily="34" charset="-122"/>
                <a:ea typeface="微软雅黑" panose="020B0503020204020204" pitchFamily="34" charset="-122"/>
              </a:rPr>
              <a:t>、</a:t>
            </a:r>
            <a:r>
              <a:rPr lang="en-US" altLang="zh-CN" sz="1450" dirty="0">
                <a:latin typeface="微软雅黑" panose="020B0503020204020204" pitchFamily="34" charset="-122"/>
                <a:ea typeface="微软雅黑" panose="020B0503020204020204" pitchFamily="34" charset="-122"/>
              </a:rPr>
              <a:t>Nano Energy</a:t>
            </a:r>
            <a:r>
              <a:rPr lang="zh-CN" altLang="en-US" sz="1450" dirty="0">
                <a:latin typeface="微软雅黑" panose="020B0503020204020204" pitchFamily="34" charset="-122"/>
                <a:ea typeface="微软雅黑" panose="020B0503020204020204" pitchFamily="34" charset="-122"/>
              </a:rPr>
              <a:t>、功能材料等中外学术期刊发表论文</a:t>
            </a:r>
            <a:r>
              <a:rPr lang="en-US" altLang="zh-CN" sz="1450" dirty="0">
                <a:latin typeface="微软雅黑" panose="020B0503020204020204" pitchFamily="34" charset="-122"/>
                <a:ea typeface="微软雅黑" panose="020B0503020204020204" pitchFamily="34" charset="-122"/>
              </a:rPr>
              <a:t>250</a:t>
            </a:r>
            <a:r>
              <a:rPr lang="zh-CN" altLang="en-US" sz="1450" dirty="0">
                <a:latin typeface="微软雅黑" panose="020B0503020204020204" pitchFamily="34" charset="-122"/>
                <a:ea typeface="微软雅黑" panose="020B0503020204020204" pitchFamily="34" charset="-122"/>
              </a:rPr>
              <a:t>余篇。为</a:t>
            </a:r>
            <a:r>
              <a:rPr lang="en-US" altLang="zh-CN" sz="1450" dirty="0">
                <a:latin typeface="微软雅黑" panose="020B0503020204020204" pitchFamily="34" charset="-122"/>
                <a:ea typeface="微软雅黑" panose="020B0503020204020204" pitchFamily="34" charset="-122"/>
              </a:rPr>
              <a:t>Journal of the American Chemistry Society</a:t>
            </a:r>
            <a:r>
              <a:rPr lang="zh-CN" altLang="en-US" sz="1450" dirty="0">
                <a:latin typeface="微软雅黑" panose="020B0503020204020204" pitchFamily="34" charset="-122"/>
                <a:ea typeface="微软雅黑" panose="020B0503020204020204" pitchFamily="34" charset="-122"/>
              </a:rPr>
              <a:t>、</a:t>
            </a:r>
            <a:r>
              <a:rPr lang="en-US" altLang="zh-CN" sz="1450" dirty="0">
                <a:latin typeface="微软雅黑" panose="020B0503020204020204" pitchFamily="34" charset="-122"/>
                <a:ea typeface="微软雅黑" panose="020B0503020204020204" pitchFamily="34" charset="-122"/>
              </a:rPr>
              <a:t>Journal of Materials Chemistry A/C</a:t>
            </a:r>
            <a:r>
              <a:rPr lang="zh-CN" altLang="en-US" sz="1450" dirty="0">
                <a:latin typeface="微软雅黑" panose="020B0503020204020204" pitchFamily="34" charset="-122"/>
                <a:ea typeface="微软雅黑" panose="020B0503020204020204" pitchFamily="34" charset="-122"/>
              </a:rPr>
              <a:t>、</a:t>
            </a:r>
            <a:r>
              <a:rPr lang="en-US" altLang="zh-CN" sz="1450" dirty="0">
                <a:latin typeface="微软雅黑" panose="020B0503020204020204" pitchFamily="34" charset="-122"/>
                <a:ea typeface="微软雅黑" panose="020B0503020204020204" pitchFamily="34" charset="-122"/>
              </a:rPr>
              <a:t>Nano Energy</a:t>
            </a:r>
            <a:r>
              <a:rPr lang="zh-CN" altLang="en-US" sz="1450" dirty="0">
                <a:latin typeface="微软雅黑" panose="020B0503020204020204" pitchFamily="34" charset="-122"/>
                <a:ea typeface="微软雅黑" panose="020B0503020204020204" pitchFamily="34" charset="-122"/>
              </a:rPr>
              <a:t>等</a:t>
            </a:r>
            <a:r>
              <a:rPr lang="en-US" altLang="zh-CN" sz="1450" dirty="0">
                <a:latin typeface="微软雅黑" panose="020B0503020204020204" pitchFamily="34" charset="-122"/>
                <a:ea typeface="微软雅黑" panose="020B0503020204020204" pitchFamily="34" charset="-122"/>
              </a:rPr>
              <a:t>30</a:t>
            </a:r>
            <a:r>
              <a:rPr lang="zh-CN" altLang="en-US" sz="1450" dirty="0">
                <a:latin typeface="微软雅黑" panose="020B0503020204020204" pitchFamily="34" charset="-122"/>
                <a:ea typeface="微软雅黑" panose="020B0503020204020204" pitchFamily="34" charset="-122"/>
              </a:rPr>
              <a:t>余种国际学术期刊审稿人。自</a:t>
            </a:r>
            <a:r>
              <a:rPr lang="en-US" altLang="zh-CN" sz="1450" dirty="0">
                <a:latin typeface="微软雅黑" panose="020B0503020204020204" pitchFamily="34" charset="-122"/>
                <a:ea typeface="微软雅黑" panose="020B0503020204020204" pitchFamily="34" charset="-122"/>
              </a:rPr>
              <a:t>2012</a:t>
            </a:r>
            <a:r>
              <a:rPr lang="zh-CN" altLang="en-US" sz="1450" dirty="0">
                <a:latin typeface="微软雅黑" panose="020B0503020204020204" pitchFamily="34" charset="-122"/>
                <a:ea typeface="微软雅黑" panose="020B0503020204020204" pitchFamily="34" charset="-122"/>
              </a:rPr>
              <a:t>年至今，指导研究生发表论文</a:t>
            </a:r>
            <a:r>
              <a:rPr lang="en-US" altLang="zh-CN" sz="1450" dirty="0">
                <a:latin typeface="微软雅黑" panose="020B0503020204020204" pitchFamily="34" charset="-122"/>
                <a:ea typeface="微软雅黑" panose="020B0503020204020204" pitchFamily="34" charset="-122"/>
              </a:rPr>
              <a:t>100</a:t>
            </a:r>
            <a:r>
              <a:rPr lang="zh-CN" altLang="en-US" sz="1450" dirty="0">
                <a:latin typeface="微软雅黑" panose="020B0503020204020204" pitchFamily="34" charset="-122"/>
                <a:ea typeface="微软雅黑" panose="020B0503020204020204" pitchFamily="34" charset="-122"/>
              </a:rPr>
              <a:t>余篇，科创本科生发表论文</a:t>
            </a:r>
            <a:r>
              <a:rPr lang="en-US" altLang="zh-CN" sz="1450" dirty="0">
                <a:latin typeface="微软雅黑" panose="020B0503020204020204" pitchFamily="34" charset="-122"/>
                <a:ea typeface="微软雅黑" panose="020B0503020204020204" pitchFamily="34" charset="-122"/>
              </a:rPr>
              <a:t>12</a:t>
            </a:r>
            <a:r>
              <a:rPr lang="zh-CN" altLang="en-US" sz="1450" dirty="0">
                <a:latin typeface="微软雅黑" panose="020B0503020204020204" pitchFamily="34" charset="-122"/>
                <a:ea typeface="微软雅黑" panose="020B0503020204020204" pitchFamily="34" charset="-122"/>
              </a:rPr>
              <a:t>篇；研究生</a:t>
            </a:r>
            <a:r>
              <a:rPr lang="en-US" altLang="zh-CN" sz="1450" dirty="0">
                <a:latin typeface="微软雅黑" panose="020B0503020204020204" pitchFamily="34" charset="-122"/>
                <a:ea typeface="微软雅黑" panose="020B0503020204020204" pitchFamily="34" charset="-122"/>
              </a:rPr>
              <a:t>16</a:t>
            </a:r>
            <a:r>
              <a:rPr lang="zh-CN" altLang="en-US" sz="1450" dirty="0">
                <a:latin typeface="微软雅黑" panose="020B0503020204020204" pitchFamily="34" charset="-122"/>
                <a:ea typeface="微软雅黑" panose="020B0503020204020204" pitchFamily="34" charset="-122"/>
              </a:rPr>
              <a:t>人次获国家奖学金；</a:t>
            </a:r>
            <a:r>
              <a:rPr lang="en-US" altLang="zh-CN" sz="1450" dirty="0">
                <a:latin typeface="微软雅黑" panose="020B0503020204020204" pitchFamily="34" charset="-122"/>
                <a:ea typeface="微软雅黑" panose="020B0503020204020204" pitchFamily="34" charset="-122"/>
              </a:rPr>
              <a:t>13</a:t>
            </a:r>
            <a:r>
              <a:rPr lang="zh-CN" altLang="en-US" sz="1450" dirty="0">
                <a:latin typeface="微软雅黑" panose="020B0503020204020204" pitchFamily="34" charset="-122"/>
                <a:ea typeface="微软雅黑" panose="020B0503020204020204" pitchFamily="34" charset="-122"/>
              </a:rPr>
              <a:t>名研究生进入国内外著名科研院所攻读博士学位。获校</a:t>
            </a:r>
            <a:r>
              <a:rPr lang="en-US" altLang="zh-CN" sz="1450" dirty="0">
                <a:latin typeface="微软雅黑" panose="020B0503020204020204" pitchFamily="34" charset="-122"/>
                <a:ea typeface="微软雅黑" panose="020B0503020204020204" pitchFamily="34" charset="-122"/>
              </a:rPr>
              <a:t>2013-2020</a:t>
            </a:r>
            <a:r>
              <a:rPr lang="zh-CN" altLang="en-US" sz="1450" dirty="0">
                <a:latin typeface="微软雅黑" panose="020B0503020204020204" pitchFamily="34" charset="-122"/>
                <a:ea typeface="微软雅黑" panose="020B0503020204020204" pitchFamily="34" charset="-122"/>
              </a:rPr>
              <a:t>年理科科研十佳；获评四川师范大学第一届“十佳研究生导师”，被授予</a:t>
            </a:r>
            <a:r>
              <a:rPr lang="en-US" altLang="zh-CN" sz="1450" dirty="0">
                <a:latin typeface="微软雅黑" panose="020B0503020204020204" pitchFamily="34" charset="-122"/>
                <a:ea typeface="微软雅黑" panose="020B0503020204020204" pitchFamily="34" charset="-122"/>
              </a:rPr>
              <a:t>2016-2018</a:t>
            </a:r>
            <a:r>
              <a:rPr lang="zh-CN" altLang="en-US" sz="1450" dirty="0">
                <a:latin typeface="微软雅黑" panose="020B0503020204020204" pitchFamily="34" charset="-122"/>
                <a:ea typeface="微软雅黑" panose="020B0503020204020204" pitchFamily="34" charset="-122"/>
              </a:rPr>
              <a:t>年度“四川师范大学劳动模范称号”。</a:t>
            </a:r>
            <a:endParaRPr lang="zh-CN" altLang="en-US" sz="145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79139" y="7093067"/>
            <a:ext cx="7381835" cy="1060450"/>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研究方向</a:t>
            </a:r>
            <a:endPar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能源材料及化学、压电铁电材料</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文本框 22"/>
          <p:cNvSpPr txBox="1"/>
          <p:nvPr/>
        </p:nvSpPr>
        <p:spPr>
          <a:xfrm>
            <a:off x="79139" y="8748304"/>
            <a:ext cx="7381834" cy="1753235"/>
          </a:xfrm>
          <a:prstGeom prst="rect">
            <a:avLst/>
          </a:prstGeom>
          <a:noFill/>
        </p:spPr>
        <p:txBody>
          <a:bodyPr wrap="square" rtlCol="0">
            <a:spAutoFit/>
          </a:bodyPr>
          <a:lstStyle/>
          <a:p>
            <a:pPr marL="457200" indent="-457200" algn="just">
              <a:buFont typeface="+mj-lt"/>
              <a:buAutoNum type="arabicPeriod"/>
            </a:pPr>
            <a:r>
              <a:rPr lang="en-US" altLang="zh-CN" b="0" i="0" strike="noStrike" dirty="0">
                <a:effectLst/>
                <a:latin typeface="Cambria Math" panose="02040503050406030204" pitchFamily="18" charset="0"/>
                <a:ea typeface="Cambria Math" panose="02040503050406030204" pitchFamily="18" charset="0"/>
              </a:rPr>
              <a:t>Wang, H</a:t>
            </a:r>
            <a:r>
              <a:rPr lang="en-US" altLang="zh-CN" b="0" i="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Yuan, H</a:t>
            </a:r>
            <a:r>
              <a:rPr lang="en-US" altLang="zh-CN" b="0" i="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Liu, X</a:t>
            </a:r>
            <a:r>
              <a:rPr lang="en-US" altLang="zh-CN" b="0" i="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Wu, KY</a:t>
            </a:r>
            <a:r>
              <a:rPr lang="en-US" altLang="zh-CN" b="0" i="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Zheng, QJ</a:t>
            </a:r>
            <a:r>
              <a:rPr lang="en-US" altLang="zh-CN" b="0" i="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Xu, CG</a:t>
            </a:r>
            <a:r>
              <a:rPr lang="en-US" altLang="zh-CN" b="0" i="0" dirty="0">
                <a:effectLst/>
                <a:latin typeface="Cambria Math" panose="02040503050406030204" pitchFamily="18" charset="0"/>
                <a:ea typeface="Cambria Math" panose="02040503050406030204" pitchFamily="18" charset="0"/>
              </a:rPr>
              <a:t>; </a:t>
            </a:r>
            <a:r>
              <a:rPr lang="en-US" altLang="zh-CN" b="1" i="0" strike="noStrike" dirty="0">
                <a:effectLst/>
                <a:latin typeface="Cambria Math" panose="02040503050406030204" pitchFamily="18" charset="0"/>
                <a:ea typeface="Cambria Math" panose="02040503050406030204" pitchFamily="18" charset="0"/>
              </a:rPr>
              <a:t>Lin, DM</a:t>
            </a:r>
            <a:r>
              <a:rPr lang="en-US" altLang="zh-CN" b="1" i="0" strike="noStrike" baseline="30000" dirty="0">
                <a:effectLst/>
                <a:latin typeface="Cambria Math" panose="02040503050406030204" pitchFamily="18" charset="0"/>
                <a:ea typeface="Cambria Math" panose="02040503050406030204" pitchFamily="18" charset="0"/>
              </a:rPr>
              <a:t>∗</a:t>
            </a:r>
            <a:r>
              <a:rPr lang="en-US" altLang="zh-CN" dirty="0">
                <a:latin typeface="Cambria Math" panose="02040503050406030204" pitchFamily="18" charset="0"/>
                <a:ea typeface="Cambria Math" panose="02040503050406030204" pitchFamily="18" charset="0"/>
              </a:rPr>
              <a:t>.</a:t>
            </a:r>
            <a:r>
              <a:rPr lang="zh-CN" altLang="en-US" dirty="0">
                <a:latin typeface="Cambria Math" panose="02040503050406030204" pitchFamily="18" charset="0"/>
              </a:rPr>
              <a:t> </a:t>
            </a:r>
            <a:r>
              <a:rPr lang="en-US" altLang="zh-CN" b="0" i="1" dirty="0">
                <a:effectLst/>
                <a:latin typeface="Cambria Math" panose="02040503050406030204" pitchFamily="18" charset="0"/>
                <a:ea typeface="Cambria Math" panose="02040503050406030204" pitchFamily="18" charset="0"/>
              </a:rPr>
              <a:t>Ceram. Int</a:t>
            </a:r>
            <a:r>
              <a:rPr lang="en-US" altLang="zh-CN" b="0" i="0" dirty="0">
                <a:effectLst/>
                <a:latin typeface="Cambria Math" panose="02040503050406030204" pitchFamily="18" charset="0"/>
                <a:ea typeface="Cambria Math" panose="02040503050406030204" pitchFamily="18" charset="0"/>
              </a:rPr>
              <a:t>.</a:t>
            </a:r>
            <a:r>
              <a:rPr lang="zh-CN" altLang="en-US" dirty="0">
                <a:latin typeface="Cambria Math" panose="02040503050406030204" pitchFamily="18" charset="0"/>
              </a:rPr>
              <a:t> </a:t>
            </a:r>
            <a:r>
              <a:rPr lang="en-US" altLang="zh-CN" b="1" dirty="0">
                <a:latin typeface="Cambria Math" panose="02040503050406030204" pitchFamily="18" charset="0"/>
                <a:ea typeface="Cambria Math" panose="02040503050406030204" pitchFamily="18" charset="0"/>
              </a:rPr>
              <a:t>2021</a:t>
            </a:r>
            <a:r>
              <a:rPr lang="en-US" altLang="zh-CN" dirty="0">
                <a:latin typeface="Cambria Math" panose="02040503050406030204" pitchFamily="18" charset="0"/>
                <a:ea typeface="Cambria Math" panose="02040503050406030204" pitchFamily="18" charset="0"/>
              </a:rPr>
              <a:t>,</a:t>
            </a:r>
            <a:r>
              <a:rPr lang="zh-CN" altLang="en-US" dirty="0">
                <a:latin typeface="Cambria Math" panose="02040503050406030204" pitchFamily="18" charset="0"/>
              </a:rPr>
              <a:t> </a:t>
            </a:r>
            <a:r>
              <a:rPr lang="en-US" altLang="zh-CN" dirty="0">
                <a:latin typeface="Cambria Math" panose="02040503050406030204" pitchFamily="18" charset="0"/>
                <a:ea typeface="Cambria Math" panose="02040503050406030204" pitchFamily="18" charset="0"/>
              </a:rPr>
              <a:t>47,</a:t>
            </a:r>
            <a:r>
              <a:rPr lang="zh-CN" altLang="en-US" dirty="0">
                <a:latin typeface="Cambria Math" panose="02040503050406030204" pitchFamily="18" charset="0"/>
              </a:rPr>
              <a:t> </a:t>
            </a:r>
            <a:r>
              <a:rPr lang="en-US" altLang="zh-CN" b="0" i="0" dirty="0">
                <a:effectLst/>
                <a:latin typeface="Cambria Math" panose="02040503050406030204" pitchFamily="18" charset="0"/>
                <a:ea typeface="Cambria Math" panose="02040503050406030204" pitchFamily="18" charset="0"/>
              </a:rPr>
              <a:t>1344</a:t>
            </a:r>
            <a:r>
              <a:rPr lang="en-US" altLang="zh-CN" kern="100" dirty="0">
                <a:effectLst/>
                <a:latin typeface="Cambria Math" panose="02040503050406030204" pitchFamily="18" charset="0"/>
                <a:ea typeface="Cambria Math" panose="02040503050406030204" pitchFamily="18" charset="0"/>
              </a:rPr>
              <a:t>−</a:t>
            </a:r>
            <a:r>
              <a:rPr lang="en-US" altLang="zh-CN" b="0" i="0" dirty="0">
                <a:effectLst/>
                <a:latin typeface="Cambria Math" panose="02040503050406030204" pitchFamily="18" charset="0"/>
                <a:ea typeface="Cambria Math" panose="02040503050406030204" pitchFamily="18" charset="0"/>
              </a:rPr>
              <a:t>1352.</a:t>
            </a:r>
            <a:endParaRPr lang="en-US" altLang="zh-CN" b="0" i="0" dirty="0">
              <a:effectLst/>
              <a:latin typeface="Cambria Math" panose="02040503050406030204" pitchFamily="18" charset="0"/>
              <a:ea typeface="Cambria Math" panose="02040503050406030204" pitchFamily="18" charset="0"/>
            </a:endParaRPr>
          </a:p>
          <a:p>
            <a:pPr marL="457200" indent="-457200" algn="just">
              <a:buFont typeface="+mj-lt"/>
              <a:buAutoNum type="arabicPeriod"/>
            </a:pPr>
            <a:r>
              <a:rPr lang="en-US" altLang="zh-CN" b="0" i="0" strike="noStrike" dirty="0">
                <a:effectLst/>
                <a:latin typeface="Cambria Math" panose="02040503050406030204" pitchFamily="18" charset="0"/>
                <a:ea typeface="Cambria Math" panose="02040503050406030204" pitchFamily="18" charset="0"/>
              </a:rPr>
              <a:t>Wang, H</a:t>
            </a:r>
            <a:r>
              <a:rPr lang="en-US" altLang="zh-CN" b="0" i="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Yuan, H</a:t>
            </a:r>
            <a:r>
              <a:rPr lang="en-US" altLang="zh-CN" b="0" i="0" dirty="0">
                <a:effectLst/>
                <a:latin typeface="Cambria Math" panose="02040503050406030204" pitchFamily="18" charset="0"/>
                <a:ea typeface="Cambria Math" panose="02040503050406030204" pitchFamily="18" charset="0"/>
              </a:rPr>
              <a:t> ; </a:t>
            </a:r>
            <a:r>
              <a:rPr lang="en-US" altLang="zh-CN" b="0" i="0" strike="noStrike" dirty="0">
                <a:effectLst/>
                <a:latin typeface="Cambria Math" panose="02040503050406030204" pitchFamily="18" charset="0"/>
                <a:ea typeface="Cambria Math" panose="02040503050406030204" pitchFamily="18" charset="0"/>
              </a:rPr>
              <a:t>Li, XY</a:t>
            </a:r>
            <a:r>
              <a:rPr lang="en-US" altLang="zh-CN" b="0" i="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Zeng, FF</a:t>
            </a:r>
            <a:r>
              <a:rPr lang="en-US" altLang="zh-CN" b="0" i="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Wu, KY</a:t>
            </a:r>
            <a:r>
              <a:rPr lang="en-US" altLang="zh-CN" b="0" i="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Zheng, QJ</a:t>
            </a:r>
            <a:r>
              <a:rPr lang="en-US" altLang="zh-CN" b="0" i="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Fan, GF</a:t>
            </a:r>
            <a:r>
              <a:rPr lang="en-US" altLang="zh-CN" b="0" i="0" dirty="0">
                <a:effectLst/>
                <a:latin typeface="Cambria Math" panose="02040503050406030204" pitchFamily="18" charset="0"/>
                <a:ea typeface="Cambria Math" panose="02040503050406030204" pitchFamily="18" charset="0"/>
              </a:rPr>
              <a:t>; </a:t>
            </a:r>
            <a:r>
              <a:rPr lang="en-US" altLang="zh-CN" b="1" i="0" strike="noStrike" dirty="0">
                <a:effectLst/>
                <a:latin typeface="Cambria Math" panose="02040503050406030204" pitchFamily="18" charset="0"/>
                <a:ea typeface="Cambria Math" panose="02040503050406030204" pitchFamily="18" charset="0"/>
              </a:rPr>
              <a:t>Lin, DM</a:t>
            </a:r>
            <a:r>
              <a:rPr lang="en-US" altLang="zh-CN" b="1" i="0" strike="noStrike" baseline="30000" dirty="0">
                <a:effectLst/>
                <a:latin typeface="Cambria Math" panose="02040503050406030204" pitchFamily="18" charset="0"/>
                <a:ea typeface="Cambria Math" panose="02040503050406030204" pitchFamily="18" charset="0"/>
              </a:rPr>
              <a:t> ∗</a:t>
            </a:r>
            <a:r>
              <a:rPr lang="en-US" altLang="zh-CN" b="0" i="0" strike="noStrike" dirty="0">
                <a:effectLst/>
                <a:latin typeface="Cambria Math" panose="02040503050406030204" pitchFamily="18" charset="0"/>
                <a:ea typeface="Cambria Math" panose="02040503050406030204" pitchFamily="18" charset="0"/>
              </a:rPr>
              <a:t>. </a:t>
            </a:r>
            <a:r>
              <a:rPr lang="en-US" altLang="zh-CN" b="0" i="1" dirty="0">
                <a:effectLst/>
                <a:latin typeface="Cambria Math" panose="02040503050406030204" pitchFamily="18" charset="0"/>
                <a:ea typeface="Cambria Math" panose="02040503050406030204" pitchFamily="18" charset="0"/>
              </a:rPr>
              <a:t>Chem. Eng. J</a:t>
            </a:r>
            <a:r>
              <a:rPr lang="en-US" altLang="zh-CN" b="0" i="0" dirty="0">
                <a:effectLst/>
                <a:latin typeface="Cambria Math" panose="02040503050406030204" pitchFamily="18" charset="0"/>
                <a:ea typeface="Cambria Math" panose="02040503050406030204" pitchFamily="18" charset="0"/>
              </a:rPr>
              <a:t>. </a:t>
            </a:r>
            <a:r>
              <a:rPr lang="en-US" altLang="zh-CN" b="1" i="0" dirty="0">
                <a:effectLst/>
                <a:latin typeface="Cambria Math" panose="02040503050406030204" pitchFamily="18" charset="0"/>
                <a:ea typeface="Cambria Math" panose="02040503050406030204" pitchFamily="18" charset="0"/>
              </a:rPr>
              <a:t>2020</a:t>
            </a:r>
            <a:r>
              <a:rPr lang="en-US" altLang="zh-CN" b="0" i="0" dirty="0">
                <a:effectLst/>
                <a:latin typeface="Cambria Math" panose="02040503050406030204" pitchFamily="18" charset="0"/>
                <a:ea typeface="Cambria Math" panose="02040503050406030204" pitchFamily="18" charset="0"/>
              </a:rPr>
              <a:t>, 394, 124879.</a:t>
            </a:r>
            <a:endParaRPr lang="en-US" altLang="zh-CN" b="0" i="0" strike="noStrike" dirty="0">
              <a:effectLst/>
              <a:latin typeface="Cambria Math" panose="02040503050406030204" pitchFamily="18" charset="0"/>
              <a:ea typeface="Cambria Math" panose="02040503050406030204" pitchFamily="18" charset="0"/>
            </a:endParaRPr>
          </a:p>
          <a:p>
            <a:pPr marL="457200" indent="-457200" algn="just">
              <a:buFont typeface="+mj-lt"/>
              <a:buAutoNum type="arabicPeriod"/>
            </a:pPr>
            <a:r>
              <a:rPr lang="en-US" altLang="zh-CN" b="0" i="0" u="none" strike="noStrike" dirty="0">
                <a:effectLst/>
                <a:latin typeface="Cambria Math" panose="02040503050406030204" pitchFamily="18" charset="0"/>
                <a:ea typeface="Cambria Math" panose="02040503050406030204" pitchFamily="18" charset="0"/>
              </a:rPr>
              <a:t>Wu, HL</a:t>
            </a:r>
            <a:r>
              <a:rPr lang="en-US" altLang="zh-CN" b="0" i="0" dirty="0">
                <a:effectLst/>
                <a:latin typeface="Cambria Math" panose="02040503050406030204" pitchFamily="18" charset="0"/>
                <a:ea typeface="Cambria Math" panose="02040503050406030204" pitchFamily="18" charset="0"/>
              </a:rPr>
              <a:t>; </a:t>
            </a:r>
            <a:r>
              <a:rPr lang="en-US" altLang="zh-CN" b="0" i="0" u="none" strike="noStrike" dirty="0">
                <a:effectLst/>
                <a:latin typeface="Cambria Math" panose="02040503050406030204" pitchFamily="18" charset="0"/>
                <a:ea typeface="Cambria Math" panose="02040503050406030204" pitchFamily="18" charset="0"/>
              </a:rPr>
              <a:t>Li, Y</a:t>
            </a:r>
            <a:r>
              <a:rPr lang="en-US" altLang="zh-CN" b="0" i="0" dirty="0">
                <a:effectLst/>
                <a:latin typeface="Cambria Math" panose="02040503050406030204" pitchFamily="18" charset="0"/>
                <a:ea typeface="Cambria Math" panose="02040503050406030204" pitchFamily="18" charset="0"/>
              </a:rPr>
              <a:t>; </a:t>
            </a:r>
            <a:r>
              <a:rPr lang="en-US" altLang="zh-CN" b="0" i="0" u="none" strike="noStrike" dirty="0">
                <a:effectLst/>
                <a:latin typeface="Cambria Math" panose="02040503050406030204" pitchFamily="18" charset="0"/>
                <a:ea typeface="Cambria Math" panose="02040503050406030204" pitchFamily="18" charset="0"/>
              </a:rPr>
              <a:t>Ren, J</a:t>
            </a:r>
            <a:r>
              <a:rPr lang="en-US" altLang="zh-CN" b="0" i="0" dirty="0">
                <a:effectLst/>
                <a:latin typeface="Cambria Math" panose="02040503050406030204" pitchFamily="18" charset="0"/>
                <a:ea typeface="Cambria Math" panose="02040503050406030204" pitchFamily="18" charset="0"/>
              </a:rPr>
              <a:t>; </a:t>
            </a:r>
            <a:r>
              <a:rPr lang="en-US" altLang="zh-CN" b="0" i="0" u="none" strike="noStrike" dirty="0">
                <a:effectLst/>
                <a:latin typeface="Cambria Math" panose="02040503050406030204" pitchFamily="18" charset="0"/>
                <a:ea typeface="Cambria Math" panose="02040503050406030204" pitchFamily="18" charset="0"/>
              </a:rPr>
              <a:t>Rao, DW</a:t>
            </a:r>
            <a:r>
              <a:rPr lang="en-US" altLang="zh-CN" b="0" i="0" dirty="0">
                <a:effectLst/>
                <a:latin typeface="Cambria Math" panose="02040503050406030204" pitchFamily="18" charset="0"/>
                <a:ea typeface="Cambria Math" panose="02040503050406030204" pitchFamily="18" charset="0"/>
              </a:rPr>
              <a:t>; </a:t>
            </a:r>
            <a:r>
              <a:rPr lang="en-US" altLang="zh-CN" b="0" i="0" u="none" strike="noStrike" dirty="0">
                <a:effectLst/>
                <a:latin typeface="Cambria Math" panose="02040503050406030204" pitchFamily="18" charset="0"/>
                <a:ea typeface="Cambria Math" panose="02040503050406030204" pitchFamily="18" charset="0"/>
              </a:rPr>
              <a:t>Zheng, QJ</a:t>
            </a:r>
            <a:r>
              <a:rPr lang="en-US" altLang="zh-CN" b="0" i="0" dirty="0">
                <a:effectLst/>
                <a:latin typeface="Cambria Math" panose="02040503050406030204" pitchFamily="18" charset="0"/>
                <a:ea typeface="Cambria Math" panose="02040503050406030204" pitchFamily="18" charset="0"/>
              </a:rPr>
              <a:t>; </a:t>
            </a:r>
            <a:r>
              <a:rPr lang="en-US" altLang="zh-CN" b="0" i="0" u="none" strike="noStrike" dirty="0">
                <a:effectLst/>
                <a:latin typeface="Cambria Math" panose="02040503050406030204" pitchFamily="18" charset="0"/>
                <a:ea typeface="Cambria Math" panose="02040503050406030204" pitchFamily="18" charset="0"/>
              </a:rPr>
              <a:t>Zhou, L</a:t>
            </a:r>
            <a:r>
              <a:rPr lang="en-US" altLang="zh-CN" b="0" i="0" dirty="0">
                <a:effectLst/>
                <a:latin typeface="Cambria Math" panose="02040503050406030204" pitchFamily="18" charset="0"/>
                <a:ea typeface="Cambria Math" panose="02040503050406030204" pitchFamily="18" charset="0"/>
              </a:rPr>
              <a:t>; </a:t>
            </a:r>
            <a:r>
              <a:rPr lang="en-US" altLang="zh-CN" b="1" i="0" u="none" strike="noStrike" dirty="0">
                <a:effectLst/>
                <a:latin typeface="Cambria Math" panose="02040503050406030204" pitchFamily="18" charset="0"/>
                <a:ea typeface="Cambria Math" panose="02040503050406030204" pitchFamily="18" charset="0"/>
              </a:rPr>
              <a:t>Lin, DM</a:t>
            </a:r>
            <a:r>
              <a:rPr lang="en-US" altLang="zh-CN" b="1" i="0" strike="noStrike" baseline="30000" dirty="0">
                <a:effectLst/>
                <a:latin typeface="Cambria Math" panose="02040503050406030204" pitchFamily="18" charset="0"/>
                <a:ea typeface="Cambria Math" panose="02040503050406030204" pitchFamily="18" charset="0"/>
              </a:rPr>
              <a:t> ∗</a:t>
            </a:r>
            <a:r>
              <a:rPr lang="en-US" altLang="zh-CN" b="0" i="0" u="none" strike="noStrike" dirty="0">
                <a:effectLst/>
                <a:latin typeface="Cambria Math" panose="02040503050406030204" pitchFamily="18" charset="0"/>
                <a:ea typeface="Cambria Math" panose="02040503050406030204" pitchFamily="18" charset="0"/>
              </a:rPr>
              <a:t>. </a:t>
            </a:r>
            <a:r>
              <a:rPr lang="en-US" altLang="zh-CN" b="0" i="1" dirty="0">
                <a:effectLst/>
                <a:latin typeface="Cambria Math" panose="02040503050406030204" pitchFamily="18" charset="0"/>
                <a:ea typeface="Cambria Math" panose="02040503050406030204" pitchFamily="18" charset="0"/>
              </a:rPr>
              <a:t>Nano Energy</a:t>
            </a:r>
            <a:r>
              <a:rPr lang="en-US" altLang="zh-CN" b="0" i="0" dirty="0">
                <a:effectLst/>
                <a:latin typeface="Cambria Math" panose="02040503050406030204" pitchFamily="18" charset="0"/>
                <a:ea typeface="Cambria Math" panose="02040503050406030204" pitchFamily="18" charset="0"/>
              </a:rPr>
              <a:t>,</a:t>
            </a:r>
            <a:r>
              <a:rPr lang="en-US" altLang="zh-CN" dirty="0">
                <a:latin typeface="Cambria Math" panose="02040503050406030204" pitchFamily="18" charset="0"/>
                <a:ea typeface="Cambria Math" panose="02040503050406030204" pitchFamily="18" charset="0"/>
              </a:rPr>
              <a:t> </a:t>
            </a:r>
            <a:r>
              <a:rPr lang="en-US" altLang="zh-CN" b="1" dirty="0">
                <a:latin typeface="Cambria Math" panose="02040503050406030204" pitchFamily="18" charset="0"/>
                <a:ea typeface="Cambria Math" panose="02040503050406030204" pitchFamily="18" charset="0"/>
              </a:rPr>
              <a:t>2019</a:t>
            </a:r>
            <a:r>
              <a:rPr lang="en-US" altLang="zh-CN" dirty="0">
                <a:latin typeface="Cambria Math" panose="02040503050406030204" pitchFamily="18" charset="0"/>
                <a:ea typeface="Cambria Math" panose="02040503050406030204" pitchFamily="18" charset="0"/>
              </a:rPr>
              <a:t>, 55, </a:t>
            </a:r>
            <a:r>
              <a:rPr lang="en-US" altLang="zh-CN" b="0" i="0" dirty="0">
                <a:effectLst/>
                <a:latin typeface="Cambria Math" panose="02040503050406030204" pitchFamily="18" charset="0"/>
                <a:ea typeface="Cambria Math" panose="02040503050406030204" pitchFamily="18" charset="0"/>
              </a:rPr>
              <a:t>82</a:t>
            </a:r>
            <a:r>
              <a:rPr lang="en-US" altLang="zh-CN" kern="100" dirty="0">
                <a:effectLst/>
                <a:latin typeface="Cambria Math" panose="02040503050406030204" pitchFamily="18" charset="0"/>
                <a:ea typeface="Cambria Math" panose="02040503050406030204" pitchFamily="18" charset="0"/>
              </a:rPr>
              <a:t>−</a:t>
            </a:r>
            <a:r>
              <a:rPr lang="en-US" altLang="zh-CN" b="0" i="0" dirty="0">
                <a:effectLst/>
                <a:latin typeface="Cambria Math" panose="02040503050406030204" pitchFamily="18" charset="0"/>
                <a:ea typeface="Cambria Math" panose="02040503050406030204" pitchFamily="18" charset="0"/>
              </a:rPr>
              <a:t>92.</a:t>
            </a:r>
            <a:endParaRPr lang="en-US" altLang="zh-CN" b="1" dirty="0">
              <a:latin typeface="Cambria Math" panose="02040503050406030204" pitchFamily="18" charset="0"/>
              <a:ea typeface="Cambria Math" panose="02040503050406030204" pitchFamily="18" charset="0"/>
              <a:cs typeface="Times New Roman" panose="02020603050405020304" pitchFamily="18" charset="0"/>
            </a:endParaRPr>
          </a:p>
        </p:txBody>
      </p:sp>
      <p:sp>
        <p:nvSpPr>
          <p:cNvPr id="24" name="文本框 23"/>
          <p:cNvSpPr txBox="1"/>
          <p:nvPr/>
        </p:nvSpPr>
        <p:spPr>
          <a:xfrm>
            <a:off x="79139" y="8057991"/>
            <a:ext cx="2466564" cy="581057"/>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代表论文</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AutoShape 2"/>
          <p:cNvCxnSpPr>
            <a:cxnSpLocks noChangeShapeType="1"/>
          </p:cNvCxnSpPr>
          <p:nvPr/>
        </p:nvCxnSpPr>
        <p:spPr bwMode="auto">
          <a:xfrm>
            <a:off x="0" y="685999"/>
            <a:ext cx="7559675" cy="0"/>
          </a:xfrm>
          <a:prstGeom prst="straightConnector1">
            <a:avLst/>
          </a:prstGeom>
          <a:noFill/>
          <a:ln w="28575">
            <a:solidFill>
              <a:srgbClr val="005C2A"/>
            </a:solidFill>
            <a:round/>
          </a:ln>
          <a:extLst>
            <a:ext uri="{909E8E84-426E-40DD-AFC4-6F175D3DCCD1}">
              <a14:hiddenFill xmlns:a14="http://schemas.microsoft.com/office/drawing/2010/main">
                <a:noFill/>
              </a14:hiddenFill>
            </a:ext>
          </a:extLst>
        </p:spPr>
      </p:cxnSp>
      <p:sp>
        <p:nvSpPr>
          <p:cNvPr id="7" name="文本框 6"/>
          <p:cNvSpPr txBox="1"/>
          <p:nvPr/>
        </p:nvSpPr>
        <p:spPr>
          <a:xfrm>
            <a:off x="0" y="49215"/>
            <a:ext cx="3968336"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“能源材料” 科研团队</a:t>
            </a:r>
            <a:endPar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8" name="文本框 7"/>
          <p:cNvSpPr txBox="1"/>
          <p:nvPr/>
        </p:nvSpPr>
        <p:spPr>
          <a:xfrm>
            <a:off x="5870713" y="47674"/>
            <a:ext cx="1688962"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成员介绍</a:t>
            </a:r>
            <a:endParaRPr lang="zh-CN" altLang="en-US" sz="28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2545702" y="970308"/>
            <a:ext cx="1792569" cy="461665"/>
          </a:xfrm>
          <a:prstGeom prst="rect">
            <a:avLst/>
          </a:prstGeom>
          <a:noFill/>
        </p:spPr>
        <p:txBody>
          <a:bodyPr wrap="square" rtlCol="0">
            <a:spAutoFit/>
          </a:bodyPr>
          <a:lstStyle/>
          <a:p>
            <a:r>
              <a:rPr lang="zh-CN" altLang="en-US" sz="2400" b="1" dirty="0">
                <a:latin typeface="Cambria Math" panose="02040503050406030204" pitchFamily="18" charset="0"/>
                <a:ea typeface="微软雅黑" panose="020B0503020204020204" pitchFamily="34" charset="-122"/>
                <a:cs typeface="Times New Roman" panose="02020603050405020304" pitchFamily="18" charset="0"/>
              </a:rPr>
              <a:t>徐成刚</a:t>
            </a:r>
            <a:r>
              <a:rPr kumimoji="0" lang="zh-CN" altLang="en-US" sz="24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 教授</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矩形 19"/>
          <p:cNvSpPr/>
          <p:nvPr/>
        </p:nvSpPr>
        <p:spPr>
          <a:xfrm>
            <a:off x="2545702" y="1504100"/>
            <a:ext cx="5013973" cy="2063257"/>
          </a:xfrm>
          <a:prstGeom prst="rect">
            <a:avLst/>
          </a:prstGeom>
        </p:spPr>
        <p:txBody>
          <a:bodyPr wrap="square">
            <a:spAutoFit/>
          </a:bodyPr>
          <a:lstStyle/>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工学博士</a:t>
            </a:r>
            <a:endParaRPr lang="en-US" altLang="zh-CN" sz="2200" dirty="0">
              <a:latin typeface="Cambria Math" panose="02040503050406030204" pitchFamily="18" charset="0"/>
              <a:ea typeface="Cambria Math" panose="02040503050406030204" pitchFamily="18" charset="0"/>
              <a:cs typeface="Times New Roman" panose="020206030504050203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硕士研究生导师</a:t>
            </a:r>
            <a:endParaRPr lang="en-US" altLang="zh-CN" sz="2200"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en-US" altLang="zh-CN" sz="2200" dirty="0">
                <a:latin typeface="Cambria Math" panose="02040503050406030204" pitchFamily="18" charset="0"/>
                <a:ea typeface="Cambria Math" panose="02040503050406030204" pitchFamily="18" charset="0"/>
              </a:rPr>
              <a:t>xucgg@163.com</a:t>
            </a:r>
            <a:endParaRPr lang="en-US" altLang="zh-CN" sz="2200" dirty="0">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四川师范大学狮子山校区四教</a:t>
            </a:r>
            <a:r>
              <a:rPr lang="en-US" altLang="zh-CN" sz="2200" dirty="0">
                <a:latin typeface="Cambria Math" panose="02040503050406030204" pitchFamily="18" charset="0"/>
                <a:ea typeface="微软雅黑" panose="020B0503020204020204" pitchFamily="34" charset="-122"/>
                <a:cs typeface="Times New Roman" panose="02020603050405020304" pitchFamily="18" charset="0"/>
              </a:rPr>
              <a:t>707</a:t>
            </a:r>
            <a:endParaRPr lang="zh-CN" altLang="en-US" sz="2200" dirty="0">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21" name="文本框 20"/>
          <p:cNvSpPr txBox="1"/>
          <p:nvPr/>
        </p:nvSpPr>
        <p:spPr>
          <a:xfrm>
            <a:off x="79139" y="3805139"/>
            <a:ext cx="7381835" cy="1706880"/>
          </a:xfrm>
          <a:prstGeom prst="rect">
            <a:avLst/>
          </a:prstGeom>
          <a:noFill/>
        </p:spPr>
        <p:txBody>
          <a:bodyPr wrap="square" rtlCol="0">
            <a:spAutoFit/>
          </a:bodyPr>
          <a:lstStyle/>
          <a:p>
            <a:pPr algn="just">
              <a:lnSpc>
                <a:spcPct val="150000"/>
              </a:lnSpc>
              <a:spcAft>
                <a:spcPts val="600"/>
              </a:spcAft>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个人简介</a:t>
            </a:r>
            <a:endParaRPr lang="en-US" altLang="zh-CN"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1600" dirty="0">
                <a:latin typeface="微软雅黑" panose="020B0503020204020204" pitchFamily="34" charset="-122"/>
                <a:ea typeface="微软雅黑" panose="020B0503020204020204" pitchFamily="34" charset="-122"/>
              </a:rPr>
              <a:t>现任四川师范大学化学与材料科学学院院长，主持多项国家级和省级科研课题研究，获四川省人民政府“</a:t>
            </a:r>
            <a:r>
              <a:rPr lang="en-US" altLang="zh-CN" sz="1600" dirty="0">
                <a:latin typeface="微软雅黑" panose="020B0503020204020204" pitchFamily="34" charset="-122"/>
                <a:ea typeface="微软雅黑" panose="020B0503020204020204" pitchFamily="34" charset="-122"/>
              </a:rPr>
              <a:t>2019</a:t>
            </a:r>
            <a:r>
              <a:rPr lang="zh-CN" altLang="en-US" sz="1600" dirty="0">
                <a:latin typeface="微软雅黑" panose="020B0503020204020204" pitchFamily="34" charset="-122"/>
                <a:ea typeface="微软雅黑" panose="020B0503020204020204" pitchFamily="34" charset="-122"/>
              </a:rPr>
              <a:t>年度四川省科学技术进步奖”三等奖（自然科学类）</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项。先后在</a:t>
            </a:r>
            <a:r>
              <a:rPr lang="en-US" altLang="zh-CN" sz="1600" i="1" dirty="0">
                <a:latin typeface="Times New Roman" panose="02020603050405020304" pitchFamily="18" charset="0"/>
                <a:ea typeface="微软雅黑" panose="020B0503020204020204" pitchFamily="34" charset="-122"/>
                <a:cs typeface="Times New Roman" panose="02020603050405020304" pitchFamily="18" charset="0"/>
              </a:rPr>
              <a:t>Journal of the European Ceramic Society</a:t>
            </a:r>
            <a:r>
              <a:rPr lang="zh-CN" altLang="en-US" sz="1600" i="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i="1" dirty="0">
                <a:latin typeface="Times New Roman" panose="02020603050405020304" pitchFamily="18" charset="0"/>
                <a:ea typeface="微软雅黑" panose="020B0503020204020204" pitchFamily="34" charset="-122"/>
                <a:cs typeface="Times New Roman" panose="02020603050405020304" pitchFamily="18" charset="0"/>
              </a:rPr>
              <a:t>Journal of Materials Science: Materials in Electronics</a:t>
            </a:r>
            <a:r>
              <a:rPr lang="zh-CN" altLang="en-US" sz="1600" i="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i="1" dirty="0">
                <a:latin typeface="Times New Roman" panose="02020603050405020304" pitchFamily="18" charset="0"/>
                <a:ea typeface="微软雅黑" panose="020B0503020204020204" pitchFamily="34" charset="-122"/>
                <a:cs typeface="Times New Roman" panose="02020603050405020304" pitchFamily="18" charset="0"/>
              </a:rPr>
              <a:t>Solid State Science</a:t>
            </a:r>
            <a:r>
              <a:rPr lang="zh-CN" altLang="en-US" sz="1600" dirty="0">
                <a:latin typeface="微软雅黑" panose="020B0503020204020204" pitchFamily="34" charset="-122"/>
                <a:ea typeface="微软雅黑" panose="020B0503020204020204" pitchFamily="34" charset="-122"/>
              </a:rPr>
              <a:t>等刊物发表论文</a:t>
            </a:r>
            <a:r>
              <a:rPr lang="en-US" altLang="zh-CN" sz="1600" dirty="0">
                <a:latin typeface="微软雅黑" panose="020B0503020204020204" pitchFamily="34" charset="-122"/>
                <a:ea typeface="微软雅黑" panose="020B0503020204020204" pitchFamily="34" charset="-122"/>
              </a:rPr>
              <a:t>50</a:t>
            </a:r>
            <a:r>
              <a:rPr lang="zh-CN" altLang="en-US" sz="1600" dirty="0">
                <a:latin typeface="微软雅黑" panose="020B0503020204020204" pitchFamily="34" charset="-122"/>
                <a:ea typeface="微软雅黑" panose="020B0503020204020204" pitchFamily="34" charset="-122"/>
              </a:rPr>
              <a:t>余篇。</a:t>
            </a:r>
            <a:endParaRPr lang="zh-CN" altLang="en-US" sz="16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79139" y="6372977"/>
            <a:ext cx="7381835" cy="1014730"/>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研究方向</a:t>
            </a:r>
            <a:endPar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电子陶瓷材料、发光材料、能源材料等制备与应用</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文本框 22"/>
          <p:cNvSpPr txBox="1"/>
          <p:nvPr/>
        </p:nvSpPr>
        <p:spPr>
          <a:xfrm>
            <a:off x="79139" y="8285389"/>
            <a:ext cx="7381834" cy="1322070"/>
          </a:xfrm>
          <a:prstGeom prst="rect">
            <a:avLst/>
          </a:prstGeom>
          <a:noFill/>
        </p:spPr>
        <p:txBody>
          <a:bodyPr wrap="square" rtlCol="0">
            <a:spAutoFit/>
          </a:bodyPr>
          <a:lstStyle/>
          <a:p>
            <a:pPr marL="342900" lvl="0" indent="-342900" algn="just">
              <a:buFont typeface="+mj-lt"/>
              <a:buAutoNum type="arabicPeriod"/>
            </a:pPr>
            <a:r>
              <a:rPr lang="en-US" altLang="zh-CN" sz="1600" kern="100" dirty="0">
                <a:effectLst/>
                <a:latin typeface="Cambria Math" panose="02040503050406030204" pitchFamily="18" charset="0"/>
                <a:ea typeface="Cambria Math" panose="02040503050406030204" pitchFamily="18" charset="0"/>
              </a:rPr>
              <a:t>He, X; Bi, LN; Li, Y; </a:t>
            </a:r>
            <a:r>
              <a:rPr lang="en-US" altLang="zh-CN" sz="1600" b="1" kern="100" dirty="0">
                <a:effectLst/>
                <a:latin typeface="Cambria Math" panose="02040503050406030204" pitchFamily="18" charset="0"/>
                <a:ea typeface="Cambria Math" panose="02040503050406030204" pitchFamily="18" charset="0"/>
              </a:rPr>
              <a:t>Xu, CG*</a:t>
            </a:r>
            <a:r>
              <a:rPr lang="en-US" altLang="zh-CN" sz="1600" kern="100" dirty="0">
                <a:effectLst/>
                <a:latin typeface="Cambria Math" panose="02040503050406030204" pitchFamily="18" charset="0"/>
                <a:ea typeface="Cambria Math" panose="02040503050406030204" pitchFamily="18" charset="0"/>
              </a:rPr>
              <a:t>; Lin, DM*. </a:t>
            </a:r>
            <a:r>
              <a:rPr lang="en-US" altLang="zh-CN" sz="1600" b="0" i="1" dirty="0" err="1">
                <a:effectLst/>
                <a:latin typeface="Cambria Math" panose="02040503050406030204" pitchFamily="18" charset="0"/>
                <a:ea typeface="Cambria Math" panose="02040503050406030204" pitchFamily="18" charset="0"/>
              </a:rPr>
              <a:t>Electrochim</a:t>
            </a:r>
            <a:r>
              <a:rPr lang="en-US" altLang="zh-CN" sz="1600" b="0" i="1" dirty="0">
                <a:effectLst/>
                <a:latin typeface="Cambria Math" panose="02040503050406030204" pitchFamily="18" charset="0"/>
                <a:ea typeface="Cambria Math" panose="02040503050406030204" pitchFamily="18" charset="0"/>
              </a:rPr>
              <a:t>. Acta</a:t>
            </a:r>
            <a:r>
              <a:rPr lang="en-US" altLang="zh-CN" sz="1600" b="0" i="0" dirty="0">
                <a:effectLst/>
                <a:latin typeface="Cambria Math" panose="02040503050406030204" pitchFamily="18" charset="0"/>
                <a:ea typeface="Cambria Math" panose="02040503050406030204" pitchFamily="18" charset="0"/>
              </a:rPr>
              <a:t>. </a:t>
            </a:r>
            <a:r>
              <a:rPr lang="en-US" altLang="zh-CN" sz="1600" b="1" i="0" dirty="0">
                <a:effectLst/>
                <a:latin typeface="Cambria Math" panose="02040503050406030204" pitchFamily="18" charset="0"/>
                <a:ea typeface="Cambria Math" panose="02040503050406030204" pitchFamily="18" charset="0"/>
              </a:rPr>
              <a:t>2020</a:t>
            </a:r>
            <a:r>
              <a:rPr lang="en-US" altLang="zh-CN" sz="1600" b="0" i="0" dirty="0">
                <a:effectLst/>
                <a:latin typeface="Cambria Math" panose="02040503050406030204" pitchFamily="18" charset="0"/>
                <a:ea typeface="Cambria Math" panose="02040503050406030204" pitchFamily="18" charset="0"/>
              </a:rPr>
              <a:t>, 332, </a:t>
            </a:r>
            <a:r>
              <a:rPr lang="en-US" altLang="zh-CN" sz="1600" kern="100" dirty="0">
                <a:effectLst/>
                <a:latin typeface="Cambria Math" panose="02040503050406030204" pitchFamily="18" charset="0"/>
                <a:ea typeface="Cambria Math" panose="02040503050406030204" pitchFamily="18" charset="0"/>
              </a:rPr>
              <a:t>135453.</a:t>
            </a:r>
            <a:endParaRPr lang="zh-CN" altLang="zh-CN" sz="1600" kern="100" dirty="0">
              <a:effectLst/>
              <a:latin typeface="Cambria Math" panose="02040503050406030204" pitchFamily="18" charset="0"/>
              <a:ea typeface="宋体" panose="02010600030101010101" pitchFamily="2" charset="-122"/>
            </a:endParaRPr>
          </a:p>
          <a:p>
            <a:pPr marL="342900" lvl="0" indent="-342900" algn="just">
              <a:buFont typeface="+mj-lt"/>
              <a:buAutoNum type="arabicPeriod"/>
            </a:pPr>
            <a:r>
              <a:rPr lang="en-US" altLang="zh-CN" sz="1600" kern="100" dirty="0">
                <a:effectLst/>
                <a:latin typeface="Cambria Math" panose="02040503050406030204" pitchFamily="18" charset="0"/>
                <a:ea typeface="Cambria Math" panose="02040503050406030204" pitchFamily="18" charset="0"/>
              </a:rPr>
              <a:t>Bi, LN; Song, ZC; Liu, XQ; Miao, Z; Zheng, QJ; </a:t>
            </a:r>
            <a:r>
              <a:rPr lang="en-US" altLang="zh-CN" sz="1600" b="1" kern="100" dirty="0">
                <a:effectLst/>
                <a:latin typeface="Cambria Math" panose="02040503050406030204" pitchFamily="18" charset="0"/>
                <a:ea typeface="Cambria Math" panose="02040503050406030204" pitchFamily="18" charset="0"/>
              </a:rPr>
              <a:t>Xu, CG</a:t>
            </a:r>
            <a:r>
              <a:rPr lang="en-US" altLang="zh-CN" sz="1600" kern="100" dirty="0">
                <a:effectLst/>
                <a:latin typeface="Cambria Math" panose="02040503050406030204" pitchFamily="18" charset="0"/>
                <a:ea typeface="Cambria Math" panose="02040503050406030204" pitchFamily="18" charset="0"/>
              </a:rPr>
              <a:t>*; Lin, DM*. </a:t>
            </a:r>
            <a:r>
              <a:rPr lang="en-US" altLang="zh-CN" sz="1600" b="0" i="1" strike="noStrike" dirty="0">
                <a:effectLst/>
                <a:latin typeface="Cambria Math" panose="02040503050406030204" pitchFamily="18" charset="0"/>
                <a:ea typeface="Cambria Math" panose="02040503050406030204" pitchFamily="18" charset="0"/>
              </a:rPr>
              <a:t>J. Alloys </a:t>
            </a:r>
            <a:r>
              <a:rPr lang="en-US" altLang="zh-CN" sz="1600" b="0" i="1" strike="noStrike" dirty="0" err="1">
                <a:effectLst/>
                <a:latin typeface="Cambria Math" panose="02040503050406030204" pitchFamily="18" charset="0"/>
                <a:ea typeface="Cambria Math" panose="02040503050406030204" pitchFamily="18" charset="0"/>
              </a:rPr>
              <a:t>Compd</a:t>
            </a:r>
            <a:r>
              <a:rPr lang="en-US" altLang="zh-CN" sz="1600" b="0" i="0" strike="noStrike" dirty="0">
                <a:effectLst/>
                <a:latin typeface="Cambria Math" panose="02040503050406030204" pitchFamily="18" charset="0"/>
                <a:ea typeface="Cambria Math" panose="02040503050406030204" pitchFamily="18" charset="0"/>
              </a:rPr>
              <a:t>,</a:t>
            </a:r>
            <a:r>
              <a:rPr lang="en-US" altLang="zh-CN" sz="1600" kern="100" dirty="0">
                <a:effectLst/>
                <a:latin typeface="Cambria Math" panose="02040503050406030204" pitchFamily="18" charset="0"/>
                <a:ea typeface="Cambria Math" panose="02040503050406030204" pitchFamily="18" charset="0"/>
              </a:rPr>
              <a:t>, </a:t>
            </a:r>
            <a:r>
              <a:rPr lang="en-US" altLang="zh-CN" sz="1600" b="1" kern="100" dirty="0">
                <a:effectLst/>
                <a:latin typeface="Cambria Math" panose="02040503050406030204" pitchFamily="18" charset="0"/>
                <a:ea typeface="Cambria Math" panose="02040503050406030204" pitchFamily="18" charset="0"/>
              </a:rPr>
              <a:t>2020</a:t>
            </a:r>
            <a:r>
              <a:rPr lang="en-US" altLang="zh-CN" sz="1600" kern="100" dirty="0">
                <a:effectLst/>
                <a:latin typeface="Cambria Math" panose="02040503050406030204" pitchFamily="18" charset="0"/>
                <a:ea typeface="Cambria Math" panose="02040503050406030204" pitchFamily="18" charset="0"/>
              </a:rPr>
              <a:t>, 845, 156271.</a:t>
            </a:r>
            <a:endParaRPr lang="zh-CN" altLang="zh-CN" sz="1600" kern="100" dirty="0">
              <a:effectLst/>
              <a:latin typeface="Cambria Math" panose="02040503050406030204" pitchFamily="18" charset="0"/>
              <a:ea typeface="宋体" panose="02010600030101010101" pitchFamily="2" charset="-122"/>
            </a:endParaRPr>
          </a:p>
          <a:p>
            <a:pPr marL="342900" lvl="0" indent="-342900" algn="just">
              <a:buFont typeface="+mj-lt"/>
              <a:buAutoNum type="arabicPeriod"/>
            </a:pPr>
            <a:r>
              <a:rPr lang="en-US" altLang="zh-CN" sz="1600" kern="100" dirty="0">
                <a:effectLst/>
                <a:latin typeface="Cambria Math" panose="02040503050406030204" pitchFamily="18" charset="0"/>
                <a:ea typeface="Cambria Math" panose="02040503050406030204" pitchFamily="18" charset="0"/>
              </a:rPr>
              <a:t>Ren, J; Zhou, YB; Wu, HL; </a:t>
            </a:r>
            <a:r>
              <a:rPr lang="en-US" altLang="zh-CN" sz="1600" kern="100" dirty="0" err="1">
                <a:effectLst/>
                <a:latin typeface="Cambria Math" panose="02040503050406030204" pitchFamily="18" charset="0"/>
                <a:ea typeface="Cambria Math" panose="02040503050406030204" pitchFamily="18" charset="0"/>
              </a:rPr>
              <a:t>Xie</a:t>
            </a:r>
            <a:r>
              <a:rPr lang="en-US" altLang="zh-CN" sz="1600" kern="100" dirty="0">
                <a:effectLst/>
                <a:latin typeface="Cambria Math" panose="02040503050406030204" pitchFamily="18" charset="0"/>
                <a:ea typeface="Cambria Math" panose="02040503050406030204" pitchFamily="18" charset="0"/>
              </a:rPr>
              <a:t>, FY;</a:t>
            </a:r>
            <a:r>
              <a:rPr lang="en-US" altLang="zh-CN" sz="1600" b="1" kern="100" dirty="0">
                <a:effectLst/>
                <a:latin typeface="Cambria Math" panose="02040503050406030204" pitchFamily="18" charset="0"/>
                <a:ea typeface="Cambria Math" panose="02040503050406030204" pitchFamily="18" charset="0"/>
              </a:rPr>
              <a:t> Xu, CG</a:t>
            </a:r>
            <a:r>
              <a:rPr lang="en-US" altLang="zh-CN" sz="1600" kern="100" dirty="0">
                <a:effectLst/>
                <a:latin typeface="Cambria Math" panose="02040503050406030204" pitchFamily="18" charset="0"/>
                <a:ea typeface="Cambria Math" panose="02040503050406030204" pitchFamily="18" charset="0"/>
              </a:rPr>
              <a:t>*; Lin, DM*. Journal of Energy Chemistry, </a:t>
            </a:r>
            <a:r>
              <a:rPr lang="en-US" altLang="zh-CN" sz="1600" b="1" kern="100" dirty="0">
                <a:effectLst/>
                <a:latin typeface="Cambria Math" panose="02040503050406030204" pitchFamily="18" charset="0"/>
                <a:ea typeface="Cambria Math" panose="02040503050406030204" pitchFamily="18" charset="0"/>
              </a:rPr>
              <a:t>2019</a:t>
            </a:r>
            <a:r>
              <a:rPr lang="en-US" altLang="zh-CN" sz="1600" kern="100" dirty="0">
                <a:effectLst/>
                <a:latin typeface="Cambria Math" panose="02040503050406030204" pitchFamily="18" charset="0"/>
                <a:ea typeface="Cambria Math" panose="02040503050406030204" pitchFamily="18" charset="0"/>
              </a:rPr>
              <a:t>, 30, 121-131.</a:t>
            </a:r>
            <a:endParaRPr lang="zh-CN" altLang="zh-CN" sz="1600" kern="100" dirty="0">
              <a:effectLst/>
              <a:latin typeface="Cambria Math" panose="02040503050406030204" pitchFamily="18" charset="0"/>
              <a:ea typeface="宋体" panose="02010600030101010101" pitchFamily="2" charset="-122"/>
            </a:endParaRPr>
          </a:p>
        </p:txBody>
      </p:sp>
      <p:sp>
        <p:nvSpPr>
          <p:cNvPr id="24" name="文本框 23"/>
          <p:cNvSpPr txBox="1"/>
          <p:nvPr/>
        </p:nvSpPr>
        <p:spPr>
          <a:xfrm>
            <a:off x="79139" y="7612221"/>
            <a:ext cx="2466564" cy="581057"/>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代表论文</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9203" y="970307"/>
            <a:ext cx="1846435" cy="25970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95835" y="822391"/>
            <a:ext cx="1801906" cy="2472848"/>
          </a:xfrm>
          <a:prstGeom prst="ellipse">
            <a:avLst/>
          </a:prstGeom>
          <a:ln>
            <a:noFill/>
          </a:ln>
          <a:effectLst>
            <a:softEdge rad="112500"/>
          </a:effectLst>
        </p:spPr>
      </p:pic>
      <p:cxnSp>
        <p:nvCxnSpPr>
          <p:cNvPr id="6" name="AutoShape 2"/>
          <p:cNvCxnSpPr>
            <a:cxnSpLocks noChangeShapeType="1"/>
          </p:cNvCxnSpPr>
          <p:nvPr/>
        </p:nvCxnSpPr>
        <p:spPr bwMode="auto">
          <a:xfrm>
            <a:off x="0" y="685999"/>
            <a:ext cx="7559675" cy="0"/>
          </a:xfrm>
          <a:prstGeom prst="straightConnector1">
            <a:avLst/>
          </a:prstGeom>
          <a:noFill/>
          <a:ln w="28575">
            <a:solidFill>
              <a:srgbClr val="005C2A"/>
            </a:solidFill>
            <a:round/>
          </a:ln>
          <a:extLst>
            <a:ext uri="{909E8E84-426E-40DD-AFC4-6F175D3DCCD1}">
              <a14:hiddenFill xmlns:a14="http://schemas.microsoft.com/office/drawing/2010/main">
                <a:noFill/>
              </a14:hiddenFill>
            </a:ext>
          </a:extLst>
        </p:spPr>
      </p:cxnSp>
      <p:sp>
        <p:nvSpPr>
          <p:cNvPr id="7" name="文本框 6"/>
          <p:cNvSpPr txBox="1"/>
          <p:nvPr/>
        </p:nvSpPr>
        <p:spPr>
          <a:xfrm>
            <a:off x="0" y="49215"/>
            <a:ext cx="3968336"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“能源材料” 科研团队</a:t>
            </a:r>
            <a:endPar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8" name="文本框 7"/>
          <p:cNvSpPr txBox="1"/>
          <p:nvPr/>
        </p:nvSpPr>
        <p:spPr>
          <a:xfrm>
            <a:off x="5870713" y="47674"/>
            <a:ext cx="1688962"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成员介绍</a:t>
            </a:r>
            <a:endParaRPr lang="zh-CN" altLang="en-US" sz="28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2545702" y="822391"/>
            <a:ext cx="2238561" cy="461665"/>
          </a:xfrm>
          <a:prstGeom prst="rect">
            <a:avLst/>
          </a:prstGeom>
          <a:noFill/>
        </p:spPr>
        <p:txBody>
          <a:bodyPr wrap="square" rtlCol="0">
            <a:spAutoFit/>
          </a:bodyPr>
          <a:lstStyle/>
          <a:p>
            <a:r>
              <a:rPr kumimoji="0" lang="zh-CN" altLang="en-US" sz="24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郑荞佶 副教授</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矩形 19"/>
          <p:cNvSpPr/>
          <p:nvPr/>
        </p:nvSpPr>
        <p:spPr>
          <a:xfrm>
            <a:off x="2545702" y="1356183"/>
            <a:ext cx="5013973" cy="2063257"/>
          </a:xfrm>
          <a:prstGeom prst="rect">
            <a:avLst/>
          </a:prstGeom>
        </p:spPr>
        <p:txBody>
          <a:bodyPr wrap="square">
            <a:spAutoFit/>
          </a:bodyPr>
          <a:lstStyle/>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工学硕士</a:t>
            </a:r>
            <a:endParaRPr lang="en-US" altLang="zh-CN" sz="2200" dirty="0">
              <a:latin typeface="Cambria Math" panose="02040503050406030204" pitchFamily="18" charset="0"/>
              <a:ea typeface="Cambria Math" panose="02040503050406030204" pitchFamily="18" charset="0"/>
              <a:cs typeface="Times New Roman" panose="020206030504050203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硕士研究生导师</a:t>
            </a:r>
            <a:endParaRPr lang="en-US" altLang="zh-CN" sz="2200"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en-US" altLang="zh-CN" sz="2200" dirty="0">
                <a:latin typeface="Cambria Math" panose="02040503050406030204" pitchFamily="18" charset="0"/>
                <a:ea typeface="Cambria Math" panose="02040503050406030204" pitchFamily="18" charset="0"/>
              </a:rPr>
              <a:t>joyce@sicnu.edu.cn</a:t>
            </a:r>
            <a:endParaRPr lang="en-US" altLang="zh-CN" sz="2200" dirty="0">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四川师范大学狮子山校区化学楼</a:t>
            </a:r>
            <a:r>
              <a:rPr lang="en-US" altLang="zh-CN" sz="2200" dirty="0">
                <a:latin typeface="Cambria Math" panose="02040503050406030204" pitchFamily="18" charset="0"/>
                <a:ea typeface="微软雅黑" panose="020B0503020204020204" pitchFamily="34" charset="-122"/>
                <a:cs typeface="Times New Roman" panose="02020603050405020304" pitchFamily="18" charset="0"/>
              </a:rPr>
              <a:t>306</a:t>
            </a:r>
            <a:endParaRPr lang="zh-CN" altLang="en-US" sz="2200" dirty="0">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22" name="文本框 21"/>
          <p:cNvSpPr txBox="1"/>
          <p:nvPr/>
        </p:nvSpPr>
        <p:spPr>
          <a:xfrm>
            <a:off x="88919" y="3232849"/>
            <a:ext cx="7381835" cy="3430905"/>
          </a:xfrm>
          <a:prstGeom prst="rect">
            <a:avLst/>
          </a:prstGeom>
          <a:noFill/>
        </p:spPr>
        <p:txBody>
          <a:bodyPr wrap="square" rtlCol="0">
            <a:spAutoFit/>
          </a:bodyPr>
          <a:lstStyle/>
          <a:p>
            <a:pPr algn="just">
              <a:lnSpc>
                <a:spcPct val="150000"/>
              </a:lnSpc>
              <a:spcAft>
                <a:spcPts val="600"/>
              </a:spcAft>
            </a:pPr>
            <a:r>
              <a:rPr lang="zh-CN" altLang="en-US" sz="2400" b="1" dirty="0">
                <a:solidFill>
                  <a:srgbClr val="004C41"/>
                </a:solidFill>
                <a:latin typeface="Times New Roman" panose="02020603050405020304" pitchFamily="18" charset="0"/>
                <a:ea typeface="微软雅黑" panose="020B0503020204020204" pitchFamily="34" charset="-122"/>
                <a:cs typeface="Times New Roman" panose="02020603050405020304" pitchFamily="18" charset="0"/>
              </a:rPr>
              <a:t>个人简介</a:t>
            </a:r>
            <a:endParaRPr lang="en-US" altLang="zh-CN" sz="2400" b="1" dirty="0">
              <a:solidFill>
                <a:srgbClr val="004C41"/>
              </a:solidFill>
              <a:latin typeface="Times New Roman" panose="02020603050405020304" pitchFamily="18" charset="0"/>
              <a:ea typeface="微软雅黑" panose="020B0503020204020204" pitchFamily="34" charset="-122"/>
              <a:cs typeface="Times New Roman" panose="02020603050405020304" pitchFamily="18" charset="0"/>
            </a:endParaRPr>
          </a:p>
          <a:p>
            <a:pPr algn="just"/>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主讲</a:t>
            </a:r>
            <a:r>
              <a:rPr lang="en-US" altLang="zh-CN" sz="1600" dirty="0">
                <a:latin typeface="Times New Roman" panose="02020603050405020304" pitchFamily="18" charset="0"/>
                <a:ea typeface="Cambria Math" panose="02040503050406030204" pitchFamily="18" charset="0"/>
                <a:cs typeface="Times New Roman" panose="02020603050405020304" pitchFamily="18" charset="0"/>
              </a:rPr>
              <a:t>《</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大学化学</a:t>
            </a:r>
            <a:r>
              <a:rPr lang="en-US" altLang="zh-CN" sz="1600" dirty="0">
                <a:latin typeface="Times New Roman" panose="02020603050405020304" pitchFamily="18" charset="0"/>
                <a:ea typeface="Cambria Math" panose="02040503050406030204" pitchFamily="18" charset="0"/>
                <a:cs typeface="Times New Roman" panose="02020603050405020304" pitchFamily="18" charset="0"/>
              </a:rPr>
              <a:t>》</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dirty="0">
                <a:latin typeface="Times New Roman" panose="02020603050405020304" pitchFamily="18" charset="0"/>
                <a:ea typeface="Cambria Math" panose="02040503050406030204" pitchFamily="18" charset="0"/>
                <a:cs typeface="Times New Roman" panose="02020603050405020304" pitchFamily="18" charset="0"/>
              </a:rPr>
              <a:t>《</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无机化学</a:t>
            </a:r>
            <a:r>
              <a:rPr lang="en-US" altLang="zh-CN" sz="1600" dirty="0">
                <a:latin typeface="Times New Roman" panose="02020603050405020304" pitchFamily="18" charset="0"/>
                <a:ea typeface="Cambria Math" panose="02040503050406030204" pitchFamily="18" charset="0"/>
                <a:cs typeface="Times New Roman" panose="02020603050405020304" pitchFamily="18" charset="0"/>
              </a:rPr>
              <a:t>》</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dirty="0">
                <a:latin typeface="Times New Roman" panose="02020603050405020304" pitchFamily="18" charset="0"/>
                <a:ea typeface="Cambria Math" panose="02040503050406030204" pitchFamily="18" charset="0"/>
                <a:cs typeface="Times New Roman" panose="02020603050405020304" pitchFamily="18" charset="0"/>
              </a:rPr>
              <a:t>《</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基础化学实验</a:t>
            </a:r>
            <a:r>
              <a:rPr lang="en-US" altLang="zh-CN" sz="1600" dirty="0">
                <a:latin typeface="Times New Roman" panose="02020603050405020304" pitchFamily="18" charset="0"/>
                <a:ea typeface="Cambria Math" panose="02040503050406030204" pitchFamily="18" charset="0"/>
                <a:cs typeface="Times New Roman" panose="02020603050405020304" pitchFamily="18" charset="0"/>
              </a:rPr>
              <a:t>》</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等本科教学课程；主持科技厅、教育厅等多项科研课题研究，先后在</a:t>
            </a:r>
            <a:r>
              <a:rPr lang="en-US" altLang="zh-CN" sz="1600" i="1" dirty="0">
                <a:latin typeface="Times New Roman" panose="02020603050405020304" pitchFamily="18" charset="0"/>
                <a:ea typeface="Cambria Math" panose="02040503050406030204" pitchFamily="18" charset="0"/>
                <a:cs typeface="Times New Roman" panose="02020603050405020304" pitchFamily="18" charset="0"/>
              </a:rPr>
              <a:t>Chem.</a:t>
            </a:r>
            <a:r>
              <a:rPr lang="zh-CN" altLang="en-US" sz="1600" i="1" dirty="0">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1600" i="1" dirty="0" err="1">
                <a:latin typeface="Times New Roman" panose="02020603050405020304" pitchFamily="18" charset="0"/>
                <a:ea typeface="Cambria Math" panose="02040503050406030204" pitchFamily="18" charset="0"/>
                <a:cs typeface="Times New Roman" panose="02020603050405020304" pitchFamily="18" charset="0"/>
              </a:rPr>
              <a:t>Commun</a:t>
            </a:r>
            <a:r>
              <a:rPr lang="en-US" altLang="zh-CN" sz="1600" i="1" dirty="0">
                <a:latin typeface="Times New Roman" panose="02020603050405020304" pitchFamily="18" charset="0"/>
                <a:ea typeface="Cambria Math" panose="02040503050406030204" pitchFamily="18" charset="0"/>
                <a:cs typeface="Times New Roman" panose="02020603050405020304" pitchFamily="18" charset="0"/>
              </a:rPr>
              <a:t>.</a:t>
            </a:r>
            <a:r>
              <a:rPr lang="zh-CN" altLang="en-US" sz="1600" i="1" dirty="0">
                <a:latin typeface="Times New Roman" panose="02020603050405020304" pitchFamily="18" charset="0"/>
                <a:ea typeface="Cambria Math" panose="02040503050406030204" pitchFamily="18" charset="0"/>
                <a:cs typeface="Times New Roman" panose="02020603050405020304" pitchFamily="18" charset="0"/>
              </a:rPr>
              <a:t>、</a:t>
            </a:r>
            <a:r>
              <a:rPr lang="en-US" altLang="zh-CN" sz="1600" i="1" dirty="0">
                <a:latin typeface="Times New Roman" panose="02020603050405020304" pitchFamily="18" charset="0"/>
                <a:ea typeface="微软雅黑" panose="020B0503020204020204" pitchFamily="34" charset="-122"/>
                <a:cs typeface="Times New Roman" panose="02020603050405020304" pitchFamily="18" charset="0"/>
              </a:rPr>
              <a:t>Journal of Power Sources</a:t>
            </a:r>
            <a:r>
              <a:rPr lang="zh-CN" altLang="en-US" sz="1600" i="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i="1" dirty="0">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1600" i="1" dirty="0">
                <a:latin typeface="Times New Roman" panose="02020603050405020304" pitchFamily="18" charset="0"/>
                <a:ea typeface="微软雅黑" panose="020B0503020204020204" pitchFamily="34" charset="-122"/>
                <a:cs typeface="Times New Roman" panose="02020603050405020304" pitchFamily="18" charset="0"/>
              </a:rPr>
              <a:t>Dalton Transactions</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等学术期刊以第一作者或通讯作者发表</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SCI</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论文</a:t>
            </a:r>
            <a:r>
              <a:rPr lang="en-US" altLang="zh-CN" sz="1600" dirty="0">
                <a:latin typeface="Times New Roman" panose="02020603050405020304" pitchFamily="18" charset="0"/>
                <a:ea typeface="Cambria Math" panose="02040503050406030204" pitchFamily="18" charset="0"/>
                <a:cs typeface="Times New Roman" panose="02020603050405020304" pitchFamily="18" charset="0"/>
              </a:rPr>
              <a:t>27</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篇，合著论文</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40</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余篇，其中</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ESI</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高引</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热点文章</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篇，以副主编编写教材</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本。</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2019</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年指导的学生论文在第十二届全国大学生创新创业年会被评为优秀论文，获优秀指导教师。</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2019</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年、</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2020</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年指导本科生参加四川省第二，第三届材料设计大赛均获一等奖，同时获优秀指导教师。</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2020</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年获优秀硕士论文指导教师；获评</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2019</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年度大学生学科竞赛指导先进个人；获评</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2018-2019</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年度优秀本科导师；，获评</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2015-2016</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年度优秀本科导师；</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2013</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2015</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2019</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年获评为本科优秀毕业论文指导教师。</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2020</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年指导学生参加“小挑”获四川省金奖，</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2020</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年指导学生参加第六届四川省国际”互联网</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“大学生创新创业大赛获四川省铜奖。</a:t>
            </a:r>
            <a:endParaRPr lang="zh-CN" altLang="en-US" sz="16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文本框 22"/>
          <p:cNvSpPr txBox="1"/>
          <p:nvPr/>
        </p:nvSpPr>
        <p:spPr>
          <a:xfrm>
            <a:off x="48579" y="6700925"/>
            <a:ext cx="7381835" cy="1014730"/>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研究方向</a:t>
            </a:r>
            <a:endPar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能源材料及化学、压电铁电材料</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4" name="文本框 23"/>
          <p:cNvSpPr txBox="1"/>
          <p:nvPr/>
        </p:nvSpPr>
        <p:spPr>
          <a:xfrm>
            <a:off x="48579" y="8384781"/>
            <a:ext cx="7381834" cy="1568450"/>
          </a:xfrm>
          <a:prstGeom prst="rect">
            <a:avLst/>
          </a:prstGeom>
          <a:noFill/>
        </p:spPr>
        <p:txBody>
          <a:bodyPr wrap="square" rtlCol="0">
            <a:spAutoFit/>
          </a:bodyPr>
          <a:lstStyle/>
          <a:p>
            <a:pPr marL="457200" indent="-457200" algn="just">
              <a:buFont typeface="+mj-lt"/>
              <a:buAutoNum type="arabicPeriod"/>
            </a:pPr>
            <a:r>
              <a:rPr lang="en-US" altLang="zh-CN" sz="1600" b="0" i="0" strike="noStrike" dirty="0">
                <a:effectLst/>
                <a:latin typeface="Cambria Math" panose="02040503050406030204" pitchFamily="18" charset="0"/>
                <a:ea typeface="Cambria Math" panose="02040503050406030204" pitchFamily="18" charset="0"/>
              </a:rPr>
              <a:t>Yan, YQ; Ding, SX; Zhou, XY; Hu, Q; Feng, Y; </a:t>
            </a:r>
            <a:r>
              <a:rPr lang="en-US" altLang="zh-CN" sz="1600" b="1" i="0" strike="noStrike" dirty="0">
                <a:effectLst/>
                <a:latin typeface="Cambria Math" panose="02040503050406030204" pitchFamily="18" charset="0"/>
                <a:ea typeface="Cambria Math" panose="02040503050406030204" pitchFamily="18" charset="0"/>
              </a:rPr>
              <a:t>Zheng, QJ</a:t>
            </a:r>
            <a:r>
              <a:rPr lang="en-US" altLang="zh-CN" sz="1600" b="1" i="0" strike="noStrike" baseline="30000" dirty="0">
                <a:effectLst/>
                <a:latin typeface="Cambria Math" panose="02040503050406030204" pitchFamily="18" charset="0"/>
                <a:ea typeface="Cambria Math" panose="02040503050406030204" pitchFamily="18" charset="0"/>
              </a:rPr>
              <a:t>∗</a:t>
            </a:r>
            <a:r>
              <a:rPr lang="en-US" altLang="zh-CN" sz="1600" b="0" i="0" strike="noStrike" dirty="0">
                <a:effectLst/>
                <a:latin typeface="Cambria Math" panose="02040503050406030204" pitchFamily="18" charset="0"/>
                <a:ea typeface="Cambria Math" panose="02040503050406030204" pitchFamily="18" charset="0"/>
              </a:rPr>
              <a:t>; Lin, DM; Wei, XJ</a:t>
            </a:r>
            <a:r>
              <a:rPr lang="en-US" altLang="zh-CN" sz="1600" b="1" i="0" strike="noStrike" baseline="30000" dirty="0">
                <a:effectLst/>
                <a:latin typeface="Cambria Math" panose="02040503050406030204" pitchFamily="18" charset="0"/>
                <a:ea typeface="Cambria Math" panose="02040503050406030204" pitchFamily="18" charset="0"/>
              </a:rPr>
              <a:t>∗</a:t>
            </a:r>
            <a:r>
              <a:rPr lang="en-US" altLang="zh-CN" sz="1600" b="0" i="0" strike="noStrike" dirty="0">
                <a:effectLst/>
                <a:latin typeface="Cambria Math" panose="02040503050406030204" pitchFamily="18" charset="0"/>
                <a:ea typeface="Cambria Math" panose="02040503050406030204" pitchFamily="18" charset="0"/>
              </a:rPr>
              <a:t>. </a:t>
            </a:r>
            <a:r>
              <a:rPr lang="en-US" altLang="zh-CN" sz="1600" b="0" i="1" strike="noStrike" dirty="0">
                <a:effectLst/>
                <a:latin typeface="Cambria Math" panose="02040503050406030204" pitchFamily="18" charset="0"/>
                <a:ea typeface="Cambria Math" panose="02040503050406030204" pitchFamily="18" charset="0"/>
              </a:rPr>
              <a:t>J. Alloys </a:t>
            </a:r>
            <a:r>
              <a:rPr lang="en-US" altLang="zh-CN" sz="1600" b="0" i="1" strike="noStrike" dirty="0" err="1">
                <a:effectLst/>
                <a:latin typeface="Cambria Math" panose="02040503050406030204" pitchFamily="18" charset="0"/>
                <a:ea typeface="Cambria Math" panose="02040503050406030204" pitchFamily="18" charset="0"/>
              </a:rPr>
              <a:t>Compd</a:t>
            </a:r>
            <a:r>
              <a:rPr lang="en-US" altLang="zh-CN" sz="1600" b="0" i="0" strike="noStrike" dirty="0">
                <a:effectLst/>
                <a:latin typeface="Cambria Math" panose="02040503050406030204" pitchFamily="18" charset="0"/>
                <a:ea typeface="Cambria Math" panose="02040503050406030204" pitchFamily="18" charset="0"/>
              </a:rPr>
              <a:t>,  </a:t>
            </a:r>
            <a:r>
              <a:rPr lang="en-US" altLang="zh-CN" sz="1600" b="1" i="0" strike="noStrike" dirty="0">
                <a:effectLst/>
                <a:latin typeface="Cambria Math" panose="02040503050406030204" pitchFamily="18" charset="0"/>
                <a:ea typeface="Cambria Math" panose="02040503050406030204" pitchFamily="18" charset="0"/>
              </a:rPr>
              <a:t>2021</a:t>
            </a:r>
            <a:r>
              <a:rPr lang="en-US" altLang="zh-CN" sz="1600" b="0" i="0" strike="noStrike" dirty="0">
                <a:effectLst/>
                <a:latin typeface="Cambria Math" panose="02040503050406030204" pitchFamily="18" charset="0"/>
                <a:ea typeface="Cambria Math" panose="02040503050406030204" pitchFamily="18" charset="0"/>
              </a:rPr>
              <a:t>, 867, 158941</a:t>
            </a:r>
            <a:endParaRPr lang="en-US" altLang="zh-CN" sz="1600" b="0" i="0" dirty="0">
              <a:effectLst/>
              <a:latin typeface="Cambria Math" panose="02040503050406030204" pitchFamily="18" charset="0"/>
              <a:ea typeface="Cambria Math" panose="02040503050406030204" pitchFamily="18" charset="0"/>
            </a:endParaRPr>
          </a:p>
          <a:p>
            <a:pPr marL="457200" indent="-457200" algn="just">
              <a:buFont typeface="+mj-lt"/>
              <a:buAutoNum type="arabicPeriod"/>
            </a:pPr>
            <a:r>
              <a:rPr lang="en-US" altLang="zh-CN" sz="1600" b="0" i="0" strike="noStrike" dirty="0">
                <a:effectLst/>
                <a:latin typeface="Cambria Math" panose="02040503050406030204" pitchFamily="18" charset="0"/>
                <a:ea typeface="Cambria Math" panose="02040503050406030204" pitchFamily="18" charset="0"/>
              </a:rPr>
              <a:t>Hu, Q; Jiang, XL; He, M; </a:t>
            </a:r>
            <a:r>
              <a:rPr lang="en-US" altLang="zh-CN" sz="1600" b="1" i="0" strike="noStrike" dirty="0">
                <a:effectLst/>
                <a:latin typeface="Cambria Math" panose="02040503050406030204" pitchFamily="18" charset="0"/>
                <a:ea typeface="Cambria Math" panose="02040503050406030204" pitchFamily="18" charset="0"/>
              </a:rPr>
              <a:t>Zheng, QJ</a:t>
            </a:r>
            <a:r>
              <a:rPr lang="en-US" altLang="zh-CN" sz="1600" b="1" i="0" strike="noStrike" baseline="30000" dirty="0">
                <a:effectLst/>
                <a:latin typeface="Cambria Math" panose="02040503050406030204" pitchFamily="18" charset="0"/>
                <a:ea typeface="Cambria Math" panose="02040503050406030204" pitchFamily="18" charset="0"/>
              </a:rPr>
              <a:t>∗</a:t>
            </a:r>
            <a:r>
              <a:rPr lang="en-US" altLang="zh-CN" sz="1600" b="0" i="0" strike="noStrike" dirty="0">
                <a:effectLst/>
                <a:latin typeface="Cambria Math" panose="02040503050406030204" pitchFamily="18" charset="0"/>
                <a:ea typeface="Cambria Math" panose="02040503050406030204" pitchFamily="18" charset="0"/>
              </a:rPr>
              <a:t>; </a:t>
            </a:r>
            <a:r>
              <a:rPr lang="en-US" altLang="zh-CN" sz="1600" b="1" i="0" strike="noStrike" dirty="0">
                <a:effectLst/>
                <a:latin typeface="Cambria Math" panose="02040503050406030204" pitchFamily="18" charset="0"/>
                <a:ea typeface="Cambria Math" panose="02040503050406030204" pitchFamily="18" charset="0"/>
              </a:rPr>
              <a:t>Lam, KH</a:t>
            </a:r>
            <a:r>
              <a:rPr lang="en-US" altLang="zh-CN" sz="1600" b="1" i="0" strike="noStrike" baseline="30000" dirty="0">
                <a:effectLst/>
                <a:latin typeface="Cambria Math" panose="02040503050406030204" pitchFamily="18" charset="0"/>
                <a:ea typeface="Cambria Math" panose="02040503050406030204" pitchFamily="18" charset="0"/>
              </a:rPr>
              <a:t>∗</a:t>
            </a:r>
            <a:r>
              <a:rPr lang="en-US" altLang="zh-CN" sz="1600" b="0" i="0" strike="noStrike" dirty="0">
                <a:effectLst/>
                <a:latin typeface="Cambria Math" panose="02040503050406030204" pitchFamily="18" charset="0"/>
                <a:ea typeface="Cambria Math" panose="02040503050406030204" pitchFamily="18" charset="0"/>
              </a:rPr>
              <a:t>; Lin, DM. </a:t>
            </a:r>
            <a:r>
              <a:rPr lang="en-US" altLang="zh-CN" sz="1600" b="0" i="1" dirty="0" err="1">
                <a:effectLst/>
                <a:latin typeface="Cambria Math" panose="02040503050406030204" pitchFamily="18" charset="0"/>
                <a:ea typeface="Cambria Math" panose="02040503050406030204" pitchFamily="18" charset="0"/>
              </a:rPr>
              <a:t>Electrochim</a:t>
            </a:r>
            <a:r>
              <a:rPr lang="en-US" altLang="zh-CN" sz="1600" b="0" i="1" dirty="0">
                <a:effectLst/>
                <a:latin typeface="Cambria Math" panose="02040503050406030204" pitchFamily="18" charset="0"/>
                <a:ea typeface="Cambria Math" panose="02040503050406030204" pitchFamily="18" charset="0"/>
              </a:rPr>
              <a:t>. Acta</a:t>
            </a:r>
            <a:r>
              <a:rPr lang="en-US" altLang="zh-CN" sz="1600" b="0" i="0" dirty="0">
                <a:effectLst/>
                <a:latin typeface="Cambria Math" panose="02040503050406030204" pitchFamily="18" charset="0"/>
                <a:ea typeface="Cambria Math" panose="02040503050406030204" pitchFamily="18" charset="0"/>
              </a:rPr>
              <a:t>. </a:t>
            </a:r>
            <a:r>
              <a:rPr lang="en-US" altLang="zh-CN" sz="1600" b="1" i="0" dirty="0">
                <a:effectLst/>
                <a:latin typeface="Cambria Math" panose="02040503050406030204" pitchFamily="18" charset="0"/>
                <a:ea typeface="Cambria Math" panose="02040503050406030204" pitchFamily="18" charset="0"/>
              </a:rPr>
              <a:t>2020</a:t>
            </a:r>
            <a:r>
              <a:rPr lang="en-US" altLang="zh-CN" sz="1600" b="0" i="0" dirty="0">
                <a:effectLst/>
                <a:latin typeface="Cambria Math" panose="02040503050406030204" pitchFamily="18" charset="0"/>
                <a:ea typeface="Cambria Math" panose="02040503050406030204" pitchFamily="18" charset="0"/>
              </a:rPr>
              <a:t>, 338, 135896.</a:t>
            </a:r>
            <a:endParaRPr lang="en-US" altLang="zh-CN" sz="1600" b="0" i="0" strike="noStrike" dirty="0">
              <a:effectLst/>
              <a:latin typeface="Cambria Math" panose="02040503050406030204" pitchFamily="18" charset="0"/>
              <a:ea typeface="Cambria Math" panose="02040503050406030204" pitchFamily="18" charset="0"/>
            </a:endParaRPr>
          </a:p>
          <a:p>
            <a:pPr marL="457200" indent="-457200" algn="just">
              <a:buFont typeface="+mj-lt"/>
              <a:buAutoNum type="arabicPeriod"/>
            </a:pPr>
            <a:r>
              <a:rPr lang="en-US" altLang="zh-CN" sz="1600" b="0" i="0" dirty="0">
                <a:effectLst/>
                <a:latin typeface="Cambria Math" panose="02040503050406030204" pitchFamily="18" charset="0"/>
                <a:ea typeface="Cambria Math" panose="02040503050406030204" pitchFamily="18" charset="0"/>
              </a:rPr>
              <a:t>Zhou, LX; Guo, MC; Li, Y; Gu, Q; Zhang, WQ; Li, C; </a:t>
            </a:r>
            <a:r>
              <a:rPr lang="en-US" altLang="zh-CN" sz="1600" b="0" i="0" dirty="0" err="1">
                <a:effectLst/>
                <a:latin typeface="Cambria Math" panose="02040503050406030204" pitchFamily="18" charset="0"/>
                <a:ea typeface="Cambria Math" panose="02040503050406030204" pitchFamily="18" charset="0"/>
              </a:rPr>
              <a:t>Xie</a:t>
            </a:r>
            <a:r>
              <a:rPr lang="en-US" altLang="zh-CN" sz="1600" b="0" i="0" dirty="0">
                <a:effectLst/>
                <a:latin typeface="Cambria Math" panose="02040503050406030204" pitchFamily="18" charset="0"/>
                <a:ea typeface="Cambria Math" panose="02040503050406030204" pitchFamily="18" charset="0"/>
              </a:rPr>
              <a:t>, FY; Lin, DM; </a:t>
            </a:r>
            <a:r>
              <a:rPr lang="en-US" altLang="zh-CN" sz="1600" b="1" i="0" dirty="0">
                <a:effectLst/>
                <a:latin typeface="Cambria Math" panose="02040503050406030204" pitchFamily="18" charset="0"/>
                <a:ea typeface="Cambria Math" panose="02040503050406030204" pitchFamily="18" charset="0"/>
              </a:rPr>
              <a:t>Zheng, QJ</a:t>
            </a:r>
            <a:r>
              <a:rPr lang="en-US" altLang="zh-CN" sz="1600" b="1" i="0" strike="noStrike" baseline="30000" dirty="0">
                <a:effectLst/>
                <a:latin typeface="Cambria Math" panose="02040503050406030204" pitchFamily="18" charset="0"/>
                <a:ea typeface="Cambria Math" panose="02040503050406030204" pitchFamily="18" charset="0"/>
              </a:rPr>
              <a:t>∗</a:t>
            </a:r>
            <a:r>
              <a:rPr lang="en-US" altLang="zh-CN" sz="1600" dirty="0">
                <a:latin typeface="Cambria Math" panose="02040503050406030204" pitchFamily="18" charset="0"/>
                <a:ea typeface="Cambria Math" panose="02040503050406030204" pitchFamily="18" charset="0"/>
              </a:rPr>
              <a:t>.</a:t>
            </a:r>
            <a:r>
              <a:rPr lang="zh-CN" altLang="en-US" sz="1600" dirty="0">
                <a:latin typeface="Cambria Math" panose="02040503050406030204" pitchFamily="18" charset="0"/>
                <a:ea typeface="Cambria Math" panose="02040503050406030204" pitchFamily="18" charset="0"/>
              </a:rPr>
              <a:t> </a:t>
            </a:r>
            <a:r>
              <a:rPr lang="en-US" altLang="zh-CN" sz="1600" i="1" dirty="0">
                <a:latin typeface="Cambria Math" panose="02040503050406030204" pitchFamily="18" charset="0"/>
                <a:ea typeface="Cambria Math" panose="02040503050406030204" pitchFamily="18" charset="0"/>
              </a:rPr>
              <a:t>Chem.</a:t>
            </a:r>
            <a:r>
              <a:rPr lang="zh-CN" altLang="en-US" sz="1600" i="1" dirty="0">
                <a:latin typeface="Cambria Math" panose="02040503050406030204" pitchFamily="18" charset="0"/>
                <a:ea typeface="Cambria Math" panose="02040503050406030204" pitchFamily="18" charset="0"/>
              </a:rPr>
              <a:t> </a:t>
            </a:r>
            <a:r>
              <a:rPr lang="en-US" altLang="zh-CN" sz="1600" i="1" dirty="0" err="1">
                <a:latin typeface="Cambria Math" panose="02040503050406030204" pitchFamily="18" charset="0"/>
                <a:ea typeface="Cambria Math" panose="02040503050406030204" pitchFamily="18" charset="0"/>
              </a:rPr>
              <a:t>Commun</a:t>
            </a:r>
            <a:r>
              <a:rPr lang="en-US" altLang="zh-CN" sz="1600" dirty="0">
                <a:latin typeface="Cambria Math" panose="02040503050406030204" pitchFamily="18" charset="0"/>
                <a:ea typeface="Cambria Math" panose="02040503050406030204" pitchFamily="18" charset="0"/>
              </a:rPr>
              <a:t>, </a:t>
            </a:r>
            <a:r>
              <a:rPr lang="en-US" altLang="zh-CN" sz="1600" b="1" dirty="0">
                <a:latin typeface="Cambria Math" panose="02040503050406030204" pitchFamily="18" charset="0"/>
                <a:ea typeface="Cambria Math" panose="02040503050406030204" pitchFamily="18" charset="0"/>
              </a:rPr>
              <a:t>2019</a:t>
            </a:r>
            <a:r>
              <a:rPr lang="en-US" altLang="zh-CN" sz="1600" dirty="0">
                <a:latin typeface="Cambria Math" panose="02040503050406030204" pitchFamily="18" charset="0"/>
                <a:ea typeface="Cambria Math" panose="02040503050406030204" pitchFamily="18" charset="0"/>
              </a:rPr>
              <a:t>,55, 4218</a:t>
            </a:r>
            <a:r>
              <a:rPr lang="en-US" altLang="zh-CN" sz="1600" kern="100" dirty="0">
                <a:effectLst/>
                <a:latin typeface="Cambria Math" panose="02040503050406030204" pitchFamily="18" charset="0"/>
                <a:ea typeface="Cambria Math" panose="02040503050406030204" pitchFamily="18" charset="0"/>
              </a:rPr>
              <a:t>−</a:t>
            </a:r>
            <a:r>
              <a:rPr lang="en-US" altLang="zh-CN" sz="1600" dirty="0">
                <a:latin typeface="Cambria Math" panose="02040503050406030204" pitchFamily="18" charset="0"/>
                <a:ea typeface="Cambria Math" panose="02040503050406030204" pitchFamily="18" charset="0"/>
              </a:rPr>
              <a:t>4221.</a:t>
            </a:r>
            <a:endParaRPr lang="en-US" altLang="zh-CN" sz="1600" b="1" dirty="0">
              <a:latin typeface="Cambria Math" panose="02040503050406030204" pitchFamily="18" charset="0"/>
              <a:ea typeface="Cambria Math" panose="02040503050406030204" pitchFamily="18" charset="0"/>
              <a:cs typeface="Times New Roman" panose="02020603050405020304" pitchFamily="18" charset="0"/>
            </a:endParaRPr>
          </a:p>
        </p:txBody>
      </p:sp>
      <p:sp>
        <p:nvSpPr>
          <p:cNvPr id="25" name="文本框 24"/>
          <p:cNvSpPr txBox="1"/>
          <p:nvPr/>
        </p:nvSpPr>
        <p:spPr>
          <a:xfrm>
            <a:off x="8239" y="7738467"/>
            <a:ext cx="2466564" cy="581057"/>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代表论文</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AutoShape 2"/>
          <p:cNvCxnSpPr>
            <a:cxnSpLocks noChangeShapeType="1"/>
          </p:cNvCxnSpPr>
          <p:nvPr/>
        </p:nvCxnSpPr>
        <p:spPr bwMode="auto">
          <a:xfrm>
            <a:off x="0" y="685999"/>
            <a:ext cx="7559675" cy="0"/>
          </a:xfrm>
          <a:prstGeom prst="straightConnector1">
            <a:avLst/>
          </a:prstGeom>
          <a:noFill/>
          <a:ln w="28575">
            <a:solidFill>
              <a:srgbClr val="005C2A"/>
            </a:solidFill>
            <a:round/>
          </a:ln>
          <a:extLst>
            <a:ext uri="{909E8E84-426E-40DD-AFC4-6F175D3DCCD1}">
              <a14:hiddenFill xmlns:a14="http://schemas.microsoft.com/office/drawing/2010/main">
                <a:noFill/>
              </a14:hiddenFill>
            </a:ext>
          </a:extLst>
        </p:spPr>
      </p:cxnSp>
      <p:sp>
        <p:nvSpPr>
          <p:cNvPr id="7" name="文本框 6"/>
          <p:cNvSpPr txBox="1"/>
          <p:nvPr/>
        </p:nvSpPr>
        <p:spPr>
          <a:xfrm>
            <a:off x="0" y="49215"/>
            <a:ext cx="3968336"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“能源材料” 科研团队</a:t>
            </a:r>
            <a:endPar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8" name="文本框 7"/>
          <p:cNvSpPr txBox="1"/>
          <p:nvPr/>
        </p:nvSpPr>
        <p:spPr>
          <a:xfrm>
            <a:off x="5870713" y="47674"/>
            <a:ext cx="1688962"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成员介绍</a:t>
            </a:r>
            <a:endParaRPr lang="zh-CN" altLang="en-US" sz="28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2545702" y="970308"/>
            <a:ext cx="2230595" cy="461665"/>
          </a:xfrm>
          <a:prstGeom prst="rect">
            <a:avLst/>
          </a:prstGeom>
          <a:noFill/>
        </p:spPr>
        <p:txBody>
          <a:bodyPr wrap="square" rtlCol="0">
            <a:spAutoFit/>
          </a:bodyPr>
          <a:lstStyle/>
          <a:p>
            <a:r>
              <a:rPr kumimoji="0" lang="zh-CN" altLang="en-US" sz="24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谢奉妤 副教授</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矩形 19"/>
          <p:cNvSpPr/>
          <p:nvPr/>
        </p:nvSpPr>
        <p:spPr>
          <a:xfrm>
            <a:off x="2545702" y="1504100"/>
            <a:ext cx="5013973" cy="2063257"/>
          </a:xfrm>
          <a:prstGeom prst="rect">
            <a:avLst/>
          </a:prstGeom>
        </p:spPr>
        <p:txBody>
          <a:bodyPr wrap="square">
            <a:spAutoFit/>
          </a:bodyPr>
          <a:lstStyle/>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工学博士</a:t>
            </a:r>
            <a:endParaRPr lang="en-US" altLang="zh-CN" sz="2200" dirty="0">
              <a:latin typeface="Cambria Math" panose="02040503050406030204" pitchFamily="18" charset="0"/>
              <a:ea typeface="Cambria Math" panose="02040503050406030204" pitchFamily="18" charset="0"/>
              <a:cs typeface="Times New Roman" panose="020206030504050203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硕士研究生导师</a:t>
            </a:r>
            <a:endParaRPr lang="en-US" altLang="zh-CN" sz="2200"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en-US" altLang="zh-CN" sz="2200" dirty="0">
                <a:latin typeface="Cambria Math" panose="02040503050406030204" pitchFamily="18" charset="0"/>
                <a:ea typeface="Cambria Math" panose="02040503050406030204" pitchFamily="18" charset="0"/>
              </a:rPr>
              <a:t>xiefengyu161@163.com</a:t>
            </a:r>
            <a:endParaRPr lang="en-US" altLang="zh-CN" sz="2200" dirty="0">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四川师范大学狮子山校区化学楼</a:t>
            </a:r>
            <a:r>
              <a:rPr lang="en-US" altLang="zh-CN" sz="2200" dirty="0">
                <a:latin typeface="Cambria Math" panose="02040503050406030204" pitchFamily="18" charset="0"/>
                <a:ea typeface="微软雅黑" panose="020B0503020204020204" pitchFamily="34" charset="-122"/>
                <a:cs typeface="Times New Roman" panose="02020603050405020304" pitchFamily="18" charset="0"/>
              </a:rPr>
              <a:t>306</a:t>
            </a:r>
            <a:endParaRPr lang="zh-CN" altLang="en-US" sz="2200" dirty="0">
              <a:latin typeface="Cambria Math" panose="02040503050406030204" pitchFamily="18" charset="0"/>
              <a:ea typeface="微软雅黑" panose="020B0503020204020204" pitchFamily="34" charset="-122"/>
              <a:cs typeface="Times New Roman" panose="02020603050405020304" pitchFamily="18" charset="0"/>
            </a:endParaRPr>
          </a:p>
        </p:txBody>
      </p:sp>
      <p:pic>
        <p:nvPicPr>
          <p:cNvPr id="13" name="图片 12"/>
          <p:cNvPicPr>
            <a:picLocks noChangeAspect="1"/>
          </p:cNvPicPr>
          <p:nvPr/>
        </p:nvPicPr>
        <p:blipFill>
          <a:blip r:embed="rId1"/>
          <a:stretch>
            <a:fillRect/>
          </a:stretch>
        </p:blipFill>
        <p:spPr>
          <a:xfrm>
            <a:off x="197123" y="998896"/>
            <a:ext cx="2230595" cy="2597050"/>
          </a:xfrm>
          <a:prstGeom prst="ellipse">
            <a:avLst/>
          </a:prstGeom>
          <a:ln>
            <a:noFill/>
          </a:ln>
          <a:effectLst>
            <a:softEdge rad="112500"/>
          </a:effectLst>
        </p:spPr>
      </p:pic>
      <p:sp>
        <p:nvSpPr>
          <p:cNvPr id="21" name="文本框 20"/>
          <p:cNvSpPr txBox="1"/>
          <p:nvPr/>
        </p:nvSpPr>
        <p:spPr>
          <a:xfrm>
            <a:off x="79139" y="3736559"/>
            <a:ext cx="7381835" cy="2661285"/>
          </a:xfrm>
          <a:prstGeom prst="rect">
            <a:avLst/>
          </a:prstGeom>
          <a:noFill/>
        </p:spPr>
        <p:txBody>
          <a:bodyPr wrap="square" rtlCol="0">
            <a:spAutoFit/>
          </a:bodyPr>
          <a:lstStyle/>
          <a:p>
            <a:pPr algn="just">
              <a:lnSpc>
                <a:spcPct val="150000"/>
              </a:lnSpc>
              <a:spcAft>
                <a:spcPts val="600"/>
              </a:spcAft>
            </a:pPr>
            <a:r>
              <a:rPr lang="zh-CN" altLang="en-US" sz="2400" b="1" dirty="0">
                <a:solidFill>
                  <a:srgbClr val="004C41"/>
                </a:solidFill>
                <a:latin typeface="Times New Roman" panose="02020603050405020304" pitchFamily="18" charset="0"/>
                <a:ea typeface="微软雅黑" panose="020B0503020204020204" pitchFamily="34" charset="-122"/>
                <a:cs typeface="Times New Roman" panose="02020603050405020304" pitchFamily="18" charset="0"/>
              </a:rPr>
              <a:t>个人简介</a:t>
            </a:r>
            <a:endParaRPr lang="en-US" altLang="zh-CN" sz="2400" b="1" dirty="0">
              <a:solidFill>
                <a:srgbClr val="004C41"/>
              </a:solidFill>
              <a:latin typeface="Times New Roman" panose="02020603050405020304" pitchFamily="18" charset="0"/>
              <a:ea typeface="微软雅黑" panose="020B0503020204020204" pitchFamily="34" charset="-122"/>
              <a:cs typeface="Times New Roman" panose="02020603050405020304" pitchFamily="18" charset="0"/>
            </a:endParaRPr>
          </a:p>
          <a:p>
            <a:pPr algn="just"/>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主讲</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无机非金属材料</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近代分析测试技术</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无机材料制备技术</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等本科教学课程，在学校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2019</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年青年教师教学技能比赛中，获得二等奖；主持国家重点实验室、四川省教育厅及四川师范大学等多项科研课题研究，作为主研人员参加多项国家自然科学基金项目，先后在</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J. Mater. </a:t>
            </a:r>
            <a:r>
              <a:rPr lang="en-US" altLang="zh-CN" i="1" dirty="0" err="1">
                <a:latin typeface="Times New Roman" panose="02020603050405020304" pitchFamily="18" charset="0"/>
                <a:ea typeface="微软雅黑" panose="020B0503020204020204" pitchFamily="34" charset="-122"/>
                <a:cs typeface="Times New Roman" panose="02020603050405020304" pitchFamily="18" charset="0"/>
              </a:rPr>
              <a:t>Chem.A</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i="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J. </a:t>
            </a:r>
            <a:r>
              <a:rPr lang="en-US" altLang="zh-CN" i="1" dirty="0" err="1">
                <a:latin typeface="Times New Roman" panose="02020603050405020304" pitchFamily="18" charset="0"/>
                <a:ea typeface="微软雅黑" panose="020B0503020204020204" pitchFamily="34" charset="-122"/>
                <a:cs typeface="Times New Roman" panose="02020603050405020304" pitchFamily="18" charset="0"/>
              </a:rPr>
              <a:t>Catal</a:t>
            </a:r>
            <a:r>
              <a:rPr lang="zh-CN" altLang="en-US" i="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Nanoscale</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等学术期刊发表</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SCI</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论文</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20</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余篇，</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篇论文入选</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ESI</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数据库高被引论文，其中</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篇论文入选</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ESI</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数据库热点论文。</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2" name="文本框 21"/>
          <p:cNvSpPr txBox="1"/>
          <p:nvPr/>
        </p:nvSpPr>
        <p:spPr>
          <a:xfrm>
            <a:off x="79139" y="6733022"/>
            <a:ext cx="7381835" cy="1060450"/>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研究方向</a:t>
            </a:r>
            <a:endPar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功能材料表界面设计与调控及在电催化和传感器方面的应用</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文本框 22"/>
          <p:cNvSpPr txBox="1"/>
          <p:nvPr/>
        </p:nvSpPr>
        <p:spPr>
          <a:xfrm>
            <a:off x="79139" y="8525419"/>
            <a:ext cx="7381834" cy="1753235"/>
          </a:xfrm>
          <a:prstGeom prst="rect">
            <a:avLst/>
          </a:prstGeom>
          <a:noFill/>
        </p:spPr>
        <p:txBody>
          <a:bodyPr wrap="square" rtlCol="0">
            <a:spAutoFit/>
          </a:bodyPr>
          <a:lstStyle/>
          <a:p>
            <a:pPr marL="457200" indent="-457200" algn="just">
              <a:buFont typeface="+mj-lt"/>
              <a:buAutoNum type="arabicPeriod"/>
            </a:pPr>
            <a:r>
              <a:rPr lang="en-US" altLang="zh-CN" b="0" i="0" strike="noStrike" dirty="0" err="1">
                <a:effectLst/>
                <a:latin typeface="Cambria Math" panose="02040503050406030204" pitchFamily="18" charset="0"/>
                <a:ea typeface="Cambria Math" panose="02040503050406030204" pitchFamily="18" charset="0"/>
              </a:rPr>
              <a:t>Xie</a:t>
            </a:r>
            <a:r>
              <a:rPr lang="en-US" altLang="zh-CN" b="0" i="0" strike="noStrike" dirty="0">
                <a:effectLst/>
                <a:latin typeface="Cambria Math" panose="02040503050406030204" pitchFamily="18" charset="0"/>
                <a:ea typeface="Cambria Math" panose="02040503050406030204" pitchFamily="18" charset="0"/>
              </a:rPr>
              <a:t>, MW; Ma, Y;</a:t>
            </a:r>
            <a:r>
              <a:rPr lang="en-US" altLang="zh-CN" b="0" i="0" dirty="0">
                <a:effectLst/>
                <a:latin typeface="Cambria Math" panose="02040503050406030204" pitchFamily="18" charset="0"/>
                <a:ea typeface="Cambria Math" panose="02040503050406030204" pitchFamily="18" charset="0"/>
              </a:rPr>
              <a:t> Lin, DM; Xu, CG; </a:t>
            </a:r>
            <a:r>
              <a:rPr lang="en-US" altLang="zh-CN" b="1" i="0" dirty="0" err="1">
                <a:effectLst/>
                <a:latin typeface="Cambria Math" panose="02040503050406030204" pitchFamily="18" charset="0"/>
                <a:ea typeface="Cambria Math" panose="02040503050406030204" pitchFamily="18" charset="0"/>
              </a:rPr>
              <a:t>Xie</a:t>
            </a:r>
            <a:r>
              <a:rPr lang="en-US" altLang="zh-CN" b="1" dirty="0">
                <a:latin typeface="Cambria Math" panose="02040503050406030204" pitchFamily="18" charset="0"/>
                <a:ea typeface="Cambria Math" panose="02040503050406030204" pitchFamily="18" charset="0"/>
              </a:rPr>
              <a:t>, FY</a:t>
            </a:r>
            <a:r>
              <a:rPr lang="en-US" altLang="zh-CN" b="0" i="0" strike="noStrike" dirty="0">
                <a:effectLst/>
                <a:latin typeface="Cambria Math" panose="02040503050406030204" pitchFamily="18" charset="0"/>
                <a:ea typeface="Cambria Math" panose="02040503050406030204" pitchFamily="18" charset="0"/>
              </a:rPr>
              <a:t>*; </a:t>
            </a:r>
            <a:r>
              <a:rPr lang="en-US" altLang="zh-CN" dirty="0">
                <a:latin typeface="Cambria Math" panose="02040503050406030204" pitchFamily="18" charset="0"/>
                <a:ea typeface="Cambria Math" panose="02040503050406030204" pitchFamily="18" charset="0"/>
              </a:rPr>
              <a:t>Zeng, W</a:t>
            </a:r>
            <a:r>
              <a:rPr lang="en-US" altLang="zh-CN" b="1" i="0" strike="noStrike" baseline="30000" dirty="0">
                <a:effectLst/>
                <a:latin typeface="Cambria Math" panose="02040503050406030204" pitchFamily="18" charset="0"/>
                <a:ea typeface="Cambria Math" panose="02040503050406030204" pitchFamily="18" charset="0"/>
              </a:rPr>
              <a:t>∗</a:t>
            </a:r>
            <a:r>
              <a:rPr lang="en-US" altLang="zh-CN" dirty="0">
                <a:latin typeface="Cambria Math" panose="02040503050406030204" pitchFamily="18" charset="0"/>
                <a:ea typeface="Cambria Math" panose="02040503050406030204" pitchFamily="18" charset="0"/>
              </a:rPr>
              <a:t>.</a:t>
            </a:r>
            <a:r>
              <a:rPr lang="zh-CN" altLang="en-US" dirty="0">
                <a:latin typeface="Cambria Math" panose="02040503050406030204" pitchFamily="18" charset="0"/>
              </a:rPr>
              <a:t> </a:t>
            </a:r>
            <a:r>
              <a:rPr lang="en-US" altLang="zh-CN" b="0" i="1" dirty="0">
                <a:effectLst/>
                <a:latin typeface="Cambria Math" panose="02040503050406030204" pitchFamily="18" charset="0"/>
                <a:ea typeface="Cambria Math" panose="02040503050406030204" pitchFamily="18" charset="0"/>
              </a:rPr>
              <a:t>Nanoscale,</a:t>
            </a:r>
            <a:r>
              <a:rPr lang="zh-CN" altLang="en-US" dirty="0">
                <a:latin typeface="Cambria Math" panose="02040503050406030204" pitchFamily="18" charset="0"/>
              </a:rPr>
              <a:t> </a:t>
            </a:r>
            <a:r>
              <a:rPr lang="en-US" altLang="zh-CN" b="1" dirty="0">
                <a:latin typeface="Cambria Math" panose="02040503050406030204" pitchFamily="18" charset="0"/>
                <a:ea typeface="Cambria Math" panose="02040503050406030204" pitchFamily="18" charset="0"/>
              </a:rPr>
              <a:t>2020, </a:t>
            </a:r>
            <a:r>
              <a:rPr lang="en-US" altLang="zh-CN" dirty="0">
                <a:latin typeface="Cambria Math" panose="02040503050406030204" pitchFamily="18" charset="0"/>
                <a:ea typeface="Cambria Math" panose="02040503050406030204" pitchFamily="18" charset="0"/>
              </a:rPr>
              <a:t>12, 67</a:t>
            </a:r>
            <a:r>
              <a:rPr lang="en-US" altLang="zh-CN" kern="100" dirty="0">
                <a:effectLst/>
                <a:latin typeface="Cambria Math" panose="02040503050406030204" pitchFamily="18" charset="0"/>
                <a:ea typeface="Cambria Math" panose="02040503050406030204" pitchFamily="18" charset="0"/>
              </a:rPr>
              <a:t>−</a:t>
            </a:r>
            <a:r>
              <a:rPr lang="en-US" altLang="zh-CN" dirty="0">
                <a:latin typeface="Cambria Math" panose="02040503050406030204" pitchFamily="18" charset="0"/>
                <a:ea typeface="Cambria Math" panose="02040503050406030204" pitchFamily="18" charset="0"/>
              </a:rPr>
              <a:t>71</a:t>
            </a:r>
            <a:r>
              <a:rPr lang="en-US" altLang="zh-CN" b="0" i="0" dirty="0">
                <a:effectLst/>
                <a:latin typeface="Cambria Math" panose="02040503050406030204" pitchFamily="18" charset="0"/>
                <a:ea typeface="Cambria Math" panose="02040503050406030204" pitchFamily="18" charset="0"/>
              </a:rPr>
              <a:t>.</a:t>
            </a:r>
            <a:endParaRPr lang="en-US" altLang="zh-CN" b="0" i="0" dirty="0">
              <a:effectLst/>
              <a:latin typeface="Cambria Math" panose="02040503050406030204" pitchFamily="18" charset="0"/>
              <a:ea typeface="Cambria Math" panose="02040503050406030204" pitchFamily="18" charset="0"/>
            </a:endParaRPr>
          </a:p>
          <a:p>
            <a:pPr marL="457200" indent="-457200" algn="just">
              <a:buFont typeface="+mj-lt"/>
              <a:buAutoNum type="arabicPeriod"/>
            </a:pPr>
            <a:r>
              <a:rPr lang="en-US" altLang="zh-CN" b="0" i="0" strike="noStrike" dirty="0">
                <a:effectLst/>
                <a:latin typeface="Cambria Math" panose="02040503050406030204" pitchFamily="18" charset="0"/>
                <a:ea typeface="Cambria Math" panose="02040503050406030204" pitchFamily="18" charset="0"/>
              </a:rPr>
              <a:t>Xia, L; Yang, JJ; Wang, HB; Zhang, RB; Chen, HY; Fang, WH; </a:t>
            </a:r>
            <a:r>
              <a:rPr lang="en-US" altLang="zh-CN" b="0" i="0" strike="noStrike" dirty="0" err="1">
                <a:effectLst/>
                <a:latin typeface="Cambria Math" panose="02040503050406030204" pitchFamily="18" charset="0"/>
                <a:ea typeface="Cambria Math" panose="02040503050406030204" pitchFamily="18" charset="0"/>
              </a:rPr>
              <a:t>Asiri</a:t>
            </a:r>
            <a:r>
              <a:rPr lang="en-US" altLang="zh-CN" b="0" i="0" strike="noStrike" dirty="0">
                <a:effectLst/>
                <a:latin typeface="Cambria Math" panose="02040503050406030204" pitchFamily="18" charset="0"/>
                <a:ea typeface="Cambria Math" panose="02040503050406030204" pitchFamily="18" charset="0"/>
              </a:rPr>
              <a:t>, AM; </a:t>
            </a:r>
            <a:r>
              <a:rPr lang="en-US" altLang="zh-CN" b="1" i="0" strike="noStrike" dirty="0" err="1">
                <a:effectLst/>
                <a:latin typeface="Cambria Math" panose="02040503050406030204" pitchFamily="18" charset="0"/>
                <a:ea typeface="Cambria Math" panose="02040503050406030204" pitchFamily="18" charset="0"/>
              </a:rPr>
              <a:t>Xie</a:t>
            </a:r>
            <a:r>
              <a:rPr lang="en-US" altLang="zh-CN" b="1" i="0" strike="noStrike" dirty="0">
                <a:effectLst/>
                <a:latin typeface="Cambria Math" panose="02040503050406030204" pitchFamily="18" charset="0"/>
                <a:ea typeface="Cambria Math" panose="02040503050406030204" pitchFamily="18" charset="0"/>
              </a:rPr>
              <a:t>, FY</a:t>
            </a:r>
            <a:r>
              <a:rPr lang="en-US" altLang="zh-CN" b="0" i="0" strike="noStrike" dirty="0">
                <a:effectLst/>
                <a:latin typeface="Cambria Math" panose="02040503050406030204" pitchFamily="18" charset="0"/>
                <a:ea typeface="Cambria Math" panose="02040503050406030204" pitchFamily="18" charset="0"/>
              </a:rPr>
              <a:t>*; Cui, GL*; Sun, XP*.</a:t>
            </a:r>
            <a:r>
              <a:rPr lang="en-US" altLang="zh-CN" strike="noStrike" dirty="0">
                <a:latin typeface="Cambria Math" panose="02040503050406030204" pitchFamily="18" charset="0"/>
                <a:ea typeface="Cambria Math" panose="02040503050406030204" pitchFamily="18" charset="0"/>
              </a:rPr>
              <a:t> </a:t>
            </a:r>
            <a:r>
              <a:rPr lang="en-US" altLang="zh-CN" i="1" dirty="0">
                <a:latin typeface="Cambria Math" panose="02040503050406030204" pitchFamily="18" charset="0"/>
                <a:ea typeface="Cambria Math" panose="02040503050406030204" pitchFamily="18" charset="0"/>
              </a:rPr>
              <a:t>Chem.</a:t>
            </a:r>
            <a:r>
              <a:rPr lang="zh-CN" altLang="en-US" i="1" dirty="0">
                <a:latin typeface="Cambria Math" panose="02040503050406030204" pitchFamily="18" charset="0"/>
                <a:ea typeface="Cambria Math" panose="02040503050406030204" pitchFamily="18" charset="0"/>
              </a:rPr>
              <a:t> </a:t>
            </a:r>
            <a:r>
              <a:rPr lang="en-US" altLang="zh-CN" i="1" dirty="0" err="1">
                <a:latin typeface="Cambria Math" panose="02040503050406030204" pitchFamily="18" charset="0"/>
                <a:ea typeface="Cambria Math" panose="02040503050406030204" pitchFamily="18" charset="0"/>
              </a:rPr>
              <a:t>Commun</a:t>
            </a:r>
            <a:r>
              <a:rPr lang="en-US" altLang="zh-CN" dirty="0">
                <a:latin typeface="Cambria Math" panose="02040503050406030204" pitchFamily="18" charset="0"/>
                <a:ea typeface="Cambria Math" panose="02040503050406030204" pitchFamily="18" charset="0"/>
              </a:rPr>
              <a:t>, </a:t>
            </a:r>
            <a:r>
              <a:rPr lang="en-US" altLang="zh-CN" b="1" dirty="0">
                <a:latin typeface="Cambria Math" panose="02040503050406030204" pitchFamily="18" charset="0"/>
                <a:ea typeface="Cambria Math" panose="02040503050406030204" pitchFamily="18" charset="0"/>
              </a:rPr>
              <a:t>2019</a:t>
            </a:r>
            <a:r>
              <a:rPr lang="en-US" altLang="zh-CN" dirty="0">
                <a:latin typeface="Cambria Math" panose="02040503050406030204" pitchFamily="18" charset="0"/>
                <a:ea typeface="Cambria Math" panose="02040503050406030204" pitchFamily="18" charset="0"/>
              </a:rPr>
              <a:t>, 55, 3371</a:t>
            </a:r>
            <a:r>
              <a:rPr lang="en-US" altLang="zh-CN" kern="100" dirty="0">
                <a:effectLst/>
                <a:latin typeface="Cambria Math" panose="02040503050406030204" pitchFamily="18" charset="0"/>
                <a:ea typeface="Cambria Math" panose="02040503050406030204" pitchFamily="18" charset="0"/>
              </a:rPr>
              <a:t>− </a:t>
            </a:r>
            <a:r>
              <a:rPr lang="en-US" altLang="zh-CN" dirty="0">
                <a:latin typeface="Cambria Math" panose="02040503050406030204" pitchFamily="18" charset="0"/>
                <a:ea typeface="Cambria Math" panose="02040503050406030204" pitchFamily="18" charset="0"/>
              </a:rPr>
              <a:t>3374.</a:t>
            </a:r>
            <a:endParaRPr lang="en-US" altLang="zh-CN" dirty="0">
              <a:latin typeface="Cambria Math" panose="02040503050406030204" pitchFamily="18" charset="0"/>
              <a:ea typeface="Cambria Math" panose="02040503050406030204" pitchFamily="18" charset="0"/>
            </a:endParaRPr>
          </a:p>
          <a:p>
            <a:pPr marL="457200" indent="-457200" algn="just">
              <a:buFont typeface="+mj-lt"/>
              <a:buAutoNum type="arabicPeriod"/>
            </a:pPr>
            <a:r>
              <a:rPr lang="en-US" altLang="zh-CN" kern="100" dirty="0">
                <a:effectLst/>
                <a:latin typeface="Cambria Math" panose="02040503050406030204" pitchFamily="18" charset="0"/>
                <a:ea typeface="Cambria Math" panose="02040503050406030204" pitchFamily="18" charset="0"/>
              </a:rPr>
              <a:t>Xia, L; Li, BH; Zhang, Y; Zhang, R; Ji, L; Chen, HY; Cui, GW; Zheng, HG; Sun, XP; </a:t>
            </a:r>
            <a:r>
              <a:rPr lang="en-US" altLang="zh-CN" b="1" kern="100" dirty="0" err="1">
                <a:effectLst/>
                <a:latin typeface="Cambria Math" panose="02040503050406030204" pitchFamily="18" charset="0"/>
                <a:ea typeface="Cambria Math" panose="02040503050406030204" pitchFamily="18" charset="0"/>
              </a:rPr>
              <a:t>Xie</a:t>
            </a:r>
            <a:r>
              <a:rPr lang="en-US" altLang="zh-CN" b="1" kern="100" dirty="0">
                <a:effectLst/>
                <a:latin typeface="Cambria Math" panose="02040503050406030204" pitchFamily="18" charset="0"/>
                <a:ea typeface="Cambria Math" panose="02040503050406030204" pitchFamily="18" charset="0"/>
              </a:rPr>
              <a:t>, FY</a:t>
            </a:r>
            <a:r>
              <a:rPr lang="en-US" altLang="zh-CN" b="0" i="0" strike="noStrike" dirty="0">
                <a:effectLst/>
                <a:latin typeface="Cambria Math" panose="02040503050406030204" pitchFamily="18" charset="0"/>
                <a:ea typeface="Cambria Math" panose="02040503050406030204" pitchFamily="18" charset="0"/>
              </a:rPr>
              <a:t>*</a:t>
            </a:r>
            <a:r>
              <a:rPr lang="en-US" altLang="zh-CN" kern="100" dirty="0">
                <a:effectLst/>
                <a:latin typeface="Cambria Math" panose="02040503050406030204" pitchFamily="18" charset="0"/>
                <a:ea typeface="Cambria Math" panose="02040503050406030204" pitchFamily="18" charset="0"/>
              </a:rPr>
              <a:t>; Liu, Q</a:t>
            </a:r>
            <a:r>
              <a:rPr lang="en-US" altLang="zh-CN" b="0" i="0" strike="noStrike" dirty="0">
                <a:effectLst/>
                <a:latin typeface="Cambria Math" panose="02040503050406030204" pitchFamily="18" charset="0"/>
                <a:ea typeface="Cambria Math" panose="02040503050406030204" pitchFamily="18" charset="0"/>
              </a:rPr>
              <a:t>*</a:t>
            </a:r>
            <a:r>
              <a:rPr lang="en-US" altLang="zh-CN" dirty="0">
                <a:latin typeface="Cambria Math" panose="02040503050406030204" pitchFamily="18" charset="0"/>
                <a:ea typeface="Cambria Math" panose="02040503050406030204" pitchFamily="18" charset="0"/>
              </a:rPr>
              <a:t>.</a:t>
            </a:r>
            <a:r>
              <a:rPr lang="zh-CN" altLang="en-US" dirty="0">
                <a:latin typeface="Cambria Math" panose="02040503050406030204" pitchFamily="18" charset="0"/>
                <a:ea typeface="Cambria Math" panose="02040503050406030204" pitchFamily="18" charset="0"/>
              </a:rPr>
              <a:t> </a:t>
            </a:r>
            <a:r>
              <a:rPr lang="en-US" altLang="zh-CN" i="1" kern="100" dirty="0">
                <a:effectLst/>
                <a:latin typeface="Cambria Math" panose="02040503050406030204" pitchFamily="18" charset="0"/>
                <a:ea typeface="Cambria Math" panose="02040503050406030204" pitchFamily="18" charset="0"/>
              </a:rPr>
              <a:t>Inorg. Chem</a:t>
            </a:r>
            <a:r>
              <a:rPr lang="en-US" altLang="zh-CN" kern="100" dirty="0">
                <a:effectLst/>
                <a:latin typeface="Cambria Math" panose="02040503050406030204" pitchFamily="18" charset="0"/>
                <a:ea typeface="Cambria Math" panose="02040503050406030204" pitchFamily="18" charset="0"/>
              </a:rPr>
              <a:t>, </a:t>
            </a:r>
            <a:r>
              <a:rPr lang="en-US" altLang="zh-CN" b="1" kern="100" dirty="0">
                <a:effectLst/>
                <a:latin typeface="Cambria Math" panose="02040503050406030204" pitchFamily="18" charset="0"/>
                <a:ea typeface="Cambria Math" panose="02040503050406030204" pitchFamily="18" charset="0"/>
              </a:rPr>
              <a:t>2019</a:t>
            </a:r>
            <a:r>
              <a:rPr lang="en-US" altLang="zh-CN" kern="100" dirty="0">
                <a:effectLst/>
                <a:latin typeface="Cambria Math" panose="02040503050406030204" pitchFamily="18" charset="0"/>
                <a:ea typeface="Cambria Math" panose="02040503050406030204" pitchFamily="18" charset="0"/>
              </a:rPr>
              <a:t>, 58, 2257−2260.</a:t>
            </a:r>
            <a:endParaRPr lang="en-US" altLang="zh-CN" b="1" dirty="0">
              <a:latin typeface="Cambria Math" panose="02040503050406030204" pitchFamily="18" charset="0"/>
              <a:ea typeface="Cambria Math" panose="02040503050406030204" pitchFamily="18" charset="0"/>
              <a:cs typeface="Times New Roman" panose="02020603050405020304" pitchFamily="18" charset="0"/>
            </a:endParaRPr>
          </a:p>
        </p:txBody>
      </p:sp>
      <p:sp>
        <p:nvSpPr>
          <p:cNvPr id="24" name="文本框 23"/>
          <p:cNvSpPr txBox="1"/>
          <p:nvPr/>
        </p:nvSpPr>
        <p:spPr>
          <a:xfrm>
            <a:off x="79139" y="7852251"/>
            <a:ext cx="2466564" cy="581057"/>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代表论文</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AutoShape 2"/>
          <p:cNvCxnSpPr>
            <a:cxnSpLocks noChangeShapeType="1"/>
          </p:cNvCxnSpPr>
          <p:nvPr/>
        </p:nvCxnSpPr>
        <p:spPr bwMode="auto">
          <a:xfrm>
            <a:off x="0" y="685999"/>
            <a:ext cx="7559675" cy="0"/>
          </a:xfrm>
          <a:prstGeom prst="straightConnector1">
            <a:avLst/>
          </a:prstGeom>
          <a:noFill/>
          <a:ln w="28575">
            <a:solidFill>
              <a:srgbClr val="005C2A"/>
            </a:solidFill>
            <a:round/>
          </a:ln>
          <a:extLst>
            <a:ext uri="{909E8E84-426E-40DD-AFC4-6F175D3DCCD1}">
              <a14:hiddenFill xmlns:a14="http://schemas.microsoft.com/office/drawing/2010/main">
                <a:noFill/>
              </a14:hiddenFill>
            </a:ext>
          </a:extLst>
        </p:spPr>
      </p:cxnSp>
      <p:sp>
        <p:nvSpPr>
          <p:cNvPr id="7" name="文本框 6"/>
          <p:cNvSpPr txBox="1"/>
          <p:nvPr/>
        </p:nvSpPr>
        <p:spPr>
          <a:xfrm>
            <a:off x="0" y="49215"/>
            <a:ext cx="3968336"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“能源材料” 科研团队</a:t>
            </a:r>
            <a:endPar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8" name="文本框 7"/>
          <p:cNvSpPr txBox="1"/>
          <p:nvPr/>
        </p:nvSpPr>
        <p:spPr>
          <a:xfrm>
            <a:off x="5870713" y="47674"/>
            <a:ext cx="1688962"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成员介绍</a:t>
            </a:r>
            <a:endParaRPr lang="zh-CN" altLang="en-US" sz="28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2545702" y="970308"/>
            <a:ext cx="1792569" cy="461665"/>
          </a:xfrm>
          <a:prstGeom prst="rect">
            <a:avLst/>
          </a:prstGeom>
          <a:noFill/>
        </p:spPr>
        <p:txBody>
          <a:bodyPr wrap="square" rtlCol="0">
            <a:spAutoFit/>
          </a:bodyPr>
          <a:lstStyle/>
          <a:p>
            <a:r>
              <a:rPr kumimoji="0" lang="zh-CN" altLang="en-US" sz="24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霍瑜 讲师</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矩形 19"/>
          <p:cNvSpPr/>
          <p:nvPr/>
        </p:nvSpPr>
        <p:spPr>
          <a:xfrm>
            <a:off x="2545702" y="1504100"/>
            <a:ext cx="5013973" cy="2063257"/>
          </a:xfrm>
          <a:prstGeom prst="rect">
            <a:avLst/>
          </a:prstGeom>
        </p:spPr>
        <p:txBody>
          <a:bodyPr wrap="square">
            <a:spAutoFit/>
          </a:bodyPr>
          <a:lstStyle/>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理学博士</a:t>
            </a:r>
            <a:endParaRPr lang="en-US" altLang="zh-CN" sz="2200" dirty="0">
              <a:latin typeface="Cambria Math" panose="02040503050406030204" pitchFamily="18" charset="0"/>
              <a:ea typeface="Cambria Math" panose="02040503050406030204" pitchFamily="18" charset="0"/>
              <a:cs typeface="Times New Roman" panose="020206030504050203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硕士研究生导师</a:t>
            </a:r>
            <a:endParaRPr lang="en-US" altLang="zh-CN" sz="2200"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en-US" altLang="zh-CN" sz="2200" dirty="0">
                <a:latin typeface="Cambria Math" panose="02040503050406030204" pitchFamily="18" charset="0"/>
                <a:ea typeface="Cambria Math" panose="02040503050406030204" pitchFamily="18" charset="0"/>
              </a:rPr>
              <a:t>huoyu@sicnu.edu.cn</a:t>
            </a:r>
            <a:endParaRPr lang="en-US" altLang="zh-CN" sz="2200" dirty="0">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四川师范大学狮子山校区化学楼</a:t>
            </a:r>
            <a:r>
              <a:rPr lang="en-US" altLang="zh-CN" sz="2200" dirty="0">
                <a:latin typeface="Cambria Math" panose="02040503050406030204" pitchFamily="18" charset="0"/>
                <a:ea typeface="微软雅黑" panose="020B0503020204020204" pitchFamily="34" charset="-122"/>
                <a:cs typeface="Times New Roman" panose="02020603050405020304" pitchFamily="18" charset="0"/>
              </a:rPr>
              <a:t>306</a:t>
            </a:r>
            <a:endParaRPr lang="zh-CN" altLang="en-US" sz="2200" dirty="0">
              <a:latin typeface="Cambria Math" panose="02040503050406030204" pitchFamily="18" charset="0"/>
              <a:ea typeface="微软雅黑" panose="020B0503020204020204" pitchFamily="34" charset="-122"/>
              <a:cs typeface="Times New Roman" panose="02020603050405020304" pitchFamily="18" charset="0"/>
            </a:endParaRPr>
          </a:p>
        </p:txBody>
      </p:sp>
      <p:pic>
        <p:nvPicPr>
          <p:cNvPr id="13" name="图片 12"/>
          <p:cNvPicPr>
            <a:picLocks noChangeAspect="1"/>
          </p:cNvPicPr>
          <p:nvPr/>
        </p:nvPicPr>
        <p:blipFill>
          <a:blip r:embed="rId1"/>
          <a:stretch>
            <a:fillRect/>
          </a:stretch>
        </p:blipFill>
        <p:spPr>
          <a:xfrm>
            <a:off x="108779" y="970308"/>
            <a:ext cx="2238561" cy="2597050"/>
          </a:xfrm>
          <a:prstGeom prst="ellipse">
            <a:avLst/>
          </a:prstGeom>
          <a:ln>
            <a:noFill/>
          </a:ln>
          <a:effectLst>
            <a:softEdge rad="112500"/>
          </a:effectLst>
        </p:spPr>
      </p:pic>
      <p:sp>
        <p:nvSpPr>
          <p:cNvPr id="21" name="文本框 20"/>
          <p:cNvSpPr txBox="1"/>
          <p:nvPr/>
        </p:nvSpPr>
        <p:spPr>
          <a:xfrm>
            <a:off x="79139" y="3736559"/>
            <a:ext cx="7381835" cy="1953260"/>
          </a:xfrm>
          <a:prstGeom prst="rect">
            <a:avLst/>
          </a:prstGeom>
          <a:noFill/>
        </p:spPr>
        <p:txBody>
          <a:bodyPr wrap="square" rtlCol="0">
            <a:spAutoFit/>
          </a:bodyPr>
          <a:lstStyle/>
          <a:p>
            <a:pPr algn="just">
              <a:lnSpc>
                <a:spcPct val="150000"/>
              </a:lnSpc>
              <a:spcAft>
                <a:spcPts val="600"/>
              </a:spcAft>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个人简介</a:t>
            </a:r>
            <a:endParaRPr lang="en-US" altLang="zh-CN"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1600" dirty="0">
                <a:latin typeface="Cambria Math" panose="02040503050406030204" pitchFamily="18" charset="0"/>
                <a:ea typeface="微软雅黑" panose="020B0503020204020204" pitchFamily="34" charset="-122"/>
              </a:rPr>
              <a:t>主讲</a:t>
            </a:r>
            <a:r>
              <a:rPr lang="en-US" altLang="zh-CN" sz="1600" dirty="0">
                <a:latin typeface="Cambria Math" panose="02040503050406030204" pitchFamily="18" charset="0"/>
                <a:ea typeface="微软雅黑" panose="020B0503020204020204" pitchFamily="34" charset="-122"/>
              </a:rPr>
              <a:t>《</a:t>
            </a:r>
            <a:r>
              <a:rPr lang="zh-CN" altLang="en-US" sz="1600" dirty="0">
                <a:latin typeface="Cambria Math" panose="02040503050406030204" pitchFamily="18" charset="0"/>
                <a:ea typeface="微软雅黑" panose="020B0503020204020204" pitchFamily="34" charset="-122"/>
              </a:rPr>
              <a:t>无机化学</a:t>
            </a:r>
            <a:r>
              <a:rPr lang="en-US" altLang="zh-CN" sz="1600" dirty="0">
                <a:latin typeface="Cambria Math" panose="02040503050406030204" pitchFamily="18" charset="0"/>
                <a:ea typeface="微软雅黑" panose="020B0503020204020204" pitchFamily="34" charset="-122"/>
              </a:rPr>
              <a:t>》</a:t>
            </a:r>
            <a:r>
              <a:rPr lang="zh-CN" altLang="en-US" sz="1600" dirty="0">
                <a:latin typeface="Cambria Math" panose="02040503050406030204" pitchFamily="18" charset="0"/>
                <a:ea typeface="微软雅黑" panose="020B0503020204020204" pitchFamily="34" charset="-122"/>
              </a:rPr>
              <a:t>、</a:t>
            </a:r>
            <a:r>
              <a:rPr lang="en-US" altLang="zh-CN" sz="1600" dirty="0">
                <a:latin typeface="Cambria Math" panose="02040503050406030204" pitchFamily="18" charset="0"/>
                <a:ea typeface="微软雅黑" panose="020B0503020204020204" pitchFamily="34" charset="-122"/>
              </a:rPr>
              <a:t>《</a:t>
            </a:r>
            <a:r>
              <a:rPr lang="zh-CN" altLang="en-US" sz="1600" dirty="0">
                <a:latin typeface="Cambria Math" panose="02040503050406030204" pitchFamily="18" charset="0"/>
                <a:ea typeface="微软雅黑" panose="020B0503020204020204" pitchFamily="34" charset="-122"/>
              </a:rPr>
              <a:t>无机及分析化学</a:t>
            </a:r>
            <a:r>
              <a:rPr lang="en-US" altLang="zh-CN" sz="1600" dirty="0">
                <a:latin typeface="Cambria Math" panose="02040503050406030204" pitchFamily="18" charset="0"/>
                <a:ea typeface="微软雅黑" panose="020B0503020204020204" pitchFamily="34" charset="-122"/>
              </a:rPr>
              <a:t>》</a:t>
            </a:r>
            <a:r>
              <a:rPr lang="zh-CN" altLang="en-US" sz="1600" dirty="0">
                <a:latin typeface="Cambria Math" panose="02040503050406030204" pitchFamily="18" charset="0"/>
                <a:ea typeface="微软雅黑" panose="020B0503020204020204" pitchFamily="34" charset="-122"/>
              </a:rPr>
              <a:t>、</a:t>
            </a:r>
            <a:r>
              <a:rPr lang="en-US" altLang="zh-CN" sz="1600" dirty="0">
                <a:latin typeface="Cambria Math" panose="02040503050406030204" pitchFamily="18" charset="0"/>
                <a:ea typeface="微软雅黑" panose="020B0503020204020204" pitchFamily="34" charset="-122"/>
              </a:rPr>
              <a:t>《</a:t>
            </a:r>
            <a:r>
              <a:rPr lang="zh-CN" altLang="en-US" sz="1600" dirty="0">
                <a:latin typeface="Cambria Math" panose="02040503050406030204" pitchFamily="18" charset="0"/>
                <a:ea typeface="微软雅黑" panose="020B0503020204020204" pitchFamily="34" charset="-122"/>
              </a:rPr>
              <a:t>化学基础实验</a:t>
            </a:r>
            <a:r>
              <a:rPr lang="en-US" altLang="zh-CN" sz="1600" dirty="0">
                <a:latin typeface="Cambria Math" panose="02040503050406030204" pitchFamily="18" charset="0"/>
                <a:ea typeface="微软雅黑" panose="020B0503020204020204" pitchFamily="34" charset="-122"/>
              </a:rPr>
              <a:t>》</a:t>
            </a:r>
            <a:r>
              <a:rPr lang="zh-CN" altLang="en-US" sz="1600" dirty="0">
                <a:latin typeface="Cambria Math" panose="02040503050406030204" pitchFamily="18" charset="0"/>
                <a:ea typeface="微软雅黑" panose="020B0503020204020204" pitchFamily="34" charset="-122"/>
              </a:rPr>
              <a:t>等本科教学课程；主持</a:t>
            </a:r>
            <a:r>
              <a:rPr lang="zh-CN" altLang="en-US" sz="1600" dirty="0">
                <a:latin typeface="微软雅黑" panose="020B0503020204020204" pitchFamily="34" charset="-122"/>
                <a:ea typeface="微软雅黑" panose="020B0503020204020204" pitchFamily="34" charset="-122"/>
              </a:rPr>
              <a:t>国家自然科学基金、</a:t>
            </a:r>
            <a:r>
              <a:rPr lang="zh-CN" altLang="en-US" sz="1600" dirty="0">
                <a:latin typeface="Cambria Math" panose="02040503050406030204" pitchFamily="18" charset="0"/>
                <a:ea typeface="微软雅黑" panose="020B0503020204020204" pitchFamily="34" charset="-122"/>
              </a:rPr>
              <a:t>四川省科技厅项目各</a:t>
            </a:r>
            <a:r>
              <a:rPr lang="en-US" altLang="zh-CN" sz="1600" dirty="0">
                <a:latin typeface="Cambria Math" panose="02040503050406030204" pitchFamily="18" charset="0"/>
                <a:ea typeface="微软雅黑" panose="020B0503020204020204" pitchFamily="34" charset="-122"/>
              </a:rPr>
              <a:t>1</a:t>
            </a:r>
            <a:r>
              <a:rPr lang="zh-CN" altLang="en-US" sz="1600" dirty="0">
                <a:latin typeface="Cambria Math" panose="02040503050406030204" pitchFamily="18" charset="0"/>
                <a:ea typeface="微软雅黑" panose="020B0503020204020204" pitchFamily="34" charset="-122"/>
              </a:rPr>
              <a:t>项，</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作为主研人员参加</a:t>
            </a:r>
            <a:r>
              <a:rPr lang="zh-CN" altLang="en-US" sz="1600" dirty="0">
                <a:latin typeface="Cambria Math" panose="02040503050406030204" pitchFamily="18" charset="0"/>
                <a:ea typeface="微软雅黑" panose="020B0503020204020204" pitchFamily="34" charset="-122"/>
              </a:rPr>
              <a:t>国家重点基础研究发展规划、国家自然科学基金重点国际（地区）合作项目等多项科研课题研究，先后在</a:t>
            </a:r>
            <a:r>
              <a:rPr lang="en-US" altLang="zh-CN" sz="1600" i="1" dirty="0">
                <a:latin typeface="Times New Roman" panose="02020603050405020304" pitchFamily="18" charset="0"/>
                <a:ea typeface="微软雅黑" panose="020B0503020204020204" pitchFamily="34" charset="-122"/>
                <a:cs typeface="Times New Roman" panose="02020603050405020304" pitchFamily="18" charset="0"/>
              </a:rPr>
              <a:t>J. Mater. Chem. C</a:t>
            </a:r>
            <a:r>
              <a:rPr lang="zh-CN" altLang="en-US" sz="1600" i="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600" i="1" dirty="0" err="1">
                <a:latin typeface="Times New Roman" panose="02020603050405020304" pitchFamily="18" charset="0"/>
                <a:ea typeface="微软雅黑" panose="020B0503020204020204" pitchFamily="34" charset="-122"/>
                <a:cs typeface="Times New Roman" panose="02020603050405020304" pitchFamily="18" charset="0"/>
              </a:rPr>
              <a:t>Inorg.Chem</a:t>
            </a:r>
            <a:r>
              <a:rPr lang="zh-CN" altLang="en-US" sz="1600" i="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i="1" dirty="0">
                <a:latin typeface="Times New Roman" panose="02020603050405020304" pitchFamily="18" charset="0"/>
                <a:ea typeface="微软雅黑" panose="020B0503020204020204" pitchFamily="34" charset="-122"/>
                <a:cs typeface="Times New Roman" panose="02020603050405020304" pitchFamily="18" charset="0"/>
              </a:rPr>
              <a:t>Dalton Trans</a:t>
            </a:r>
            <a:r>
              <a:rPr lang="zh-CN" altLang="en-US" sz="1600" i="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i="1" dirty="0" err="1">
                <a:latin typeface="Times New Roman" panose="02020603050405020304" pitchFamily="18" charset="0"/>
                <a:ea typeface="微软雅黑" panose="020B0503020204020204" pitchFamily="34" charset="-122"/>
                <a:cs typeface="Times New Roman" panose="02020603050405020304" pitchFamily="18" charset="0"/>
              </a:rPr>
              <a:t>Cryst</a:t>
            </a:r>
            <a:r>
              <a:rPr lang="en-US" altLang="zh-CN" sz="1600" i="1" dirty="0">
                <a:latin typeface="Times New Roman" panose="02020603050405020304" pitchFamily="18" charset="0"/>
                <a:ea typeface="微软雅黑" panose="020B0503020204020204" pitchFamily="34" charset="-122"/>
                <a:cs typeface="Times New Roman" panose="02020603050405020304" pitchFamily="18" charset="0"/>
              </a:rPr>
              <a:t>. Growth Des</a:t>
            </a:r>
            <a:r>
              <a:rPr lang="zh-CN" altLang="en-US" sz="1600" i="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i="1" dirty="0" err="1">
                <a:latin typeface="Times New Roman" panose="02020603050405020304" pitchFamily="18" charset="0"/>
                <a:ea typeface="微软雅黑" panose="020B0503020204020204" pitchFamily="34" charset="-122"/>
                <a:cs typeface="Times New Roman" panose="02020603050405020304" pitchFamily="18" charset="0"/>
              </a:rPr>
              <a:t>Spectrochimica</a:t>
            </a:r>
            <a:r>
              <a:rPr lang="en-US" altLang="zh-CN" sz="1600" i="1" dirty="0">
                <a:latin typeface="Times New Roman" panose="02020603050405020304" pitchFamily="18" charset="0"/>
                <a:ea typeface="微软雅黑" panose="020B0503020204020204" pitchFamily="34" charset="-122"/>
                <a:cs typeface="Times New Roman" panose="02020603050405020304" pitchFamily="18" charset="0"/>
              </a:rPr>
              <a:t> Acta Part A</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等学术期刊</a:t>
            </a:r>
            <a:r>
              <a:rPr lang="zh-CN" altLang="en-US" sz="1600" dirty="0">
                <a:latin typeface="Cambria Math" panose="02040503050406030204" pitchFamily="18" charset="0"/>
                <a:ea typeface="微软雅黑" panose="020B0503020204020204" pitchFamily="34" charset="-122"/>
              </a:rPr>
              <a:t>发表</a:t>
            </a:r>
            <a:r>
              <a:rPr lang="en-US" altLang="zh-CN" sz="1600" dirty="0">
                <a:latin typeface="Cambria Math" panose="02040503050406030204" pitchFamily="18" charset="0"/>
                <a:ea typeface="微软雅黑" panose="020B0503020204020204" pitchFamily="34" charset="-122"/>
              </a:rPr>
              <a:t>SCI</a:t>
            </a:r>
            <a:r>
              <a:rPr lang="zh-CN" altLang="en-US" sz="1600" dirty="0">
                <a:latin typeface="Cambria Math" panose="02040503050406030204" pitchFamily="18" charset="0"/>
                <a:ea typeface="微软雅黑" panose="020B0503020204020204" pitchFamily="34" charset="-122"/>
              </a:rPr>
              <a:t>论文</a:t>
            </a:r>
            <a:r>
              <a:rPr lang="en-US" altLang="zh-CN" sz="1600" dirty="0">
                <a:latin typeface="Cambria Math" panose="02040503050406030204" pitchFamily="18" charset="0"/>
                <a:ea typeface="微软雅黑" panose="020B0503020204020204" pitchFamily="34" charset="-122"/>
              </a:rPr>
              <a:t>10</a:t>
            </a:r>
            <a:r>
              <a:rPr lang="zh-CN" altLang="en-US" sz="1600" dirty="0">
                <a:latin typeface="Cambria Math" panose="02040503050406030204" pitchFamily="18" charset="0"/>
                <a:ea typeface="微软雅黑" panose="020B0503020204020204" pitchFamily="34" charset="-122"/>
              </a:rPr>
              <a:t>余篇。</a:t>
            </a:r>
            <a:endParaRPr lang="zh-CN" altLang="en-US" sz="1600" dirty="0">
              <a:latin typeface="Cambria Math" panose="02040503050406030204" pitchFamily="18" charset="0"/>
              <a:ea typeface="微软雅黑" panose="020B0503020204020204" pitchFamily="34" charset="-122"/>
            </a:endParaRPr>
          </a:p>
        </p:txBody>
      </p:sp>
      <p:sp>
        <p:nvSpPr>
          <p:cNvPr id="22" name="文本框 21"/>
          <p:cNvSpPr txBox="1"/>
          <p:nvPr/>
        </p:nvSpPr>
        <p:spPr>
          <a:xfrm>
            <a:off x="79139" y="5858627"/>
            <a:ext cx="7381835" cy="1014730"/>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研究方向</a:t>
            </a:r>
            <a:endPar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单分子磁体、多酸基功能配合物的结构设计与性能调控</a:t>
            </a:r>
            <a:endParaRPr lang="zh-CN" altLang="en-US"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文本框 22"/>
          <p:cNvSpPr txBox="1"/>
          <p:nvPr/>
        </p:nvSpPr>
        <p:spPr>
          <a:xfrm>
            <a:off x="79139" y="7702459"/>
            <a:ext cx="7381834" cy="1568450"/>
          </a:xfrm>
          <a:prstGeom prst="rect">
            <a:avLst/>
          </a:prstGeom>
          <a:noFill/>
        </p:spPr>
        <p:txBody>
          <a:bodyPr wrap="square" rtlCol="0">
            <a:spAutoFit/>
          </a:bodyPr>
          <a:lstStyle/>
          <a:p>
            <a:pPr marL="342900" indent="-342900" algn="just">
              <a:buFont typeface="+mj-lt"/>
              <a:buAutoNum type="arabicPeriod"/>
            </a:pPr>
            <a:r>
              <a:rPr lang="en-US" altLang="zh-CN" sz="1600" kern="100" dirty="0" err="1">
                <a:effectLst/>
                <a:latin typeface="Cambria Math" panose="02040503050406030204" pitchFamily="18" charset="0"/>
                <a:ea typeface="Cambria Math" panose="02040503050406030204" pitchFamily="18" charset="0"/>
              </a:rPr>
              <a:t>Xiong</a:t>
            </a:r>
            <a:r>
              <a:rPr lang="en-US" altLang="zh-CN" sz="1600" kern="100" dirty="0">
                <a:effectLst/>
                <a:latin typeface="Cambria Math" panose="02040503050406030204" pitchFamily="18" charset="0"/>
                <a:ea typeface="Cambria Math" panose="02040503050406030204" pitchFamily="18" charset="0"/>
              </a:rPr>
              <a:t>, J; Yang, ZX; Ma, PT; Lin, DM, Zheng, QJ;</a:t>
            </a:r>
            <a:r>
              <a:rPr lang="en-US" altLang="zh-CN" sz="1600" b="1" kern="100" dirty="0">
                <a:effectLst/>
                <a:latin typeface="Cambria Math" panose="02040503050406030204" pitchFamily="18" charset="0"/>
                <a:ea typeface="Cambria Math" panose="02040503050406030204" pitchFamily="18" charset="0"/>
              </a:rPr>
              <a:t> Huo, Y</a:t>
            </a:r>
            <a:r>
              <a:rPr lang="en-US" altLang="zh-CN" sz="1600" kern="100" baseline="30000" dirty="0">
                <a:effectLst/>
                <a:latin typeface="Cambria Math" panose="02040503050406030204" pitchFamily="18" charset="0"/>
                <a:ea typeface="Cambria Math" panose="02040503050406030204" pitchFamily="18" charset="0"/>
              </a:rPr>
              <a:t>*</a:t>
            </a:r>
            <a:r>
              <a:rPr lang="en-US" altLang="zh-CN" sz="1600" kern="100" dirty="0">
                <a:effectLst/>
                <a:latin typeface="Cambria Math" panose="02040503050406030204" pitchFamily="18" charset="0"/>
                <a:ea typeface="Cambria Math" panose="02040503050406030204" pitchFamily="18" charset="0"/>
              </a:rPr>
              <a:t>. </a:t>
            </a:r>
            <a:r>
              <a:rPr lang="en-US" altLang="zh-CN" sz="1600" i="1" kern="100" dirty="0">
                <a:effectLst/>
                <a:latin typeface="Cambria Math" panose="02040503050406030204" pitchFamily="18" charset="0"/>
                <a:ea typeface="Cambria Math" panose="02040503050406030204" pitchFamily="18" charset="0"/>
              </a:rPr>
              <a:t>Inorg. Chem</a:t>
            </a:r>
            <a:r>
              <a:rPr lang="en-US" altLang="zh-CN" sz="1600" kern="100" dirty="0">
                <a:effectLst/>
                <a:latin typeface="Cambria Math" panose="02040503050406030204" pitchFamily="18" charset="0"/>
                <a:ea typeface="Cambria Math" panose="02040503050406030204" pitchFamily="18" charset="0"/>
              </a:rPr>
              <a:t>, </a:t>
            </a:r>
            <a:r>
              <a:rPr lang="en-US" altLang="zh-CN" sz="1600" b="1" kern="100" dirty="0">
                <a:effectLst/>
                <a:latin typeface="Cambria Math" panose="02040503050406030204" pitchFamily="18" charset="0"/>
                <a:ea typeface="Cambria Math" panose="02040503050406030204" pitchFamily="18" charset="0"/>
              </a:rPr>
              <a:t>2021</a:t>
            </a:r>
            <a:r>
              <a:rPr lang="en-US" altLang="zh-CN" sz="1600" kern="100" dirty="0">
                <a:effectLst/>
                <a:latin typeface="Cambria Math" panose="02040503050406030204" pitchFamily="18" charset="0"/>
                <a:ea typeface="Cambria Math" panose="02040503050406030204" pitchFamily="18" charset="0"/>
              </a:rPr>
              <a:t>, DOI: 10.1021/acs.inorgchem.1c00859.</a:t>
            </a:r>
            <a:endParaRPr lang="en-US" altLang="zh-CN" sz="1600" b="1" dirty="0">
              <a:latin typeface="Cambria Math" panose="02040503050406030204" pitchFamily="18" charset="0"/>
              <a:ea typeface="Cambria Math" panose="02040503050406030204" pitchFamily="18" charset="0"/>
              <a:cs typeface="Times New Roman" panose="02020603050405020304" pitchFamily="18" charset="0"/>
            </a:endParaRPr>
          </a:p>
          <a:p>
            <a:pPr marL="342900" lvl="0" indent="-342900" algn="just">
              <a:buFont typeface="+mj-lt"/>
              <a:buAutoNum type="arabicPeriod"/>
            </a:pPr>
            <a:r>
              <a:rPr lang="en-US" altLang="zh-CN" sz="1600" b="1" kern="100" dirty="0">
                <a:effectLst/>
                <a:latin typeface="Cambria Math" panose="02040503050406030204" pitchFamily="18" charset="0"/>
                <a:ea typeface="Cambria Math" panose="02040503050406030204" pitchFamily="18" charset="0"/>
              </a:rPr>
              <a:t>Huo, Y</a:t>
            </a:r>
            <a:r>
              <a:rPr lang="en-US" altLang="zh-CN" sz="1600" kern="100" dirty="0">
                <a:effectLst/>
                <a:latin typeface="Cambria Math" panose="02040503050406030204" pitchFamily="18" charset="0"/>
                <a:ea typeface="Cambria Math" panose="02040503050406030204" pitchFamily="18" charset="0"/>
              </a:rPr>
              <a:t>; Chen, YC; Wu, SG; Liu, JL</a:t>
            </a:r>
            <a:r>
              <a:rPr lang="en-US" altLang="zh-CN" sz="1600" kern="100" baseline="30000" dirty="0">
                <a:effectLst/>
                <a:latin typeface="Cambria Math" panose="02040503050406030204" pitchFamily="18" charset="0"/>
                <a:ea typeface="Cambria Math" panose="02040503050406030204" pitchFamily="18" charset="0"/>
              </a:rPr>
              <a:t>*</a:t>
            </a:r>
            <a:r>
              <a:rPr lang="en-US" altLang="zh-CN" sz="1600" kern="100" dirty="0">
                <a:effectLst/>
                <a:latin typeface="Cambria Math" panose="02040503050406030204" pitchFamily="18" charset="0"/>
                <a:ea typeface="Cambria Math" panose="02040503050406030204" pitchFamily="18" charset="0"/>
              </a:rPr>
              <a:t>, Jia, JH; Chen, WB; Wang, BL;  Zhang, YQ; Tong, ML</a:t>
            </a:r>
            <a:r>
              <a:rPr lang="en-US" altLang="zh-CN" sz="1600" kern="100" baseline="30000" dirty="0">
                <a:effectLst/>
                <a:latin typeface="Cambria Math" panose="02040503050406030204" pitchFamily="18" charset="0"/>
                <a:ea typeface="Cambria Math" panose="02040503050406030204" pitchFamily="18" charset="0"/>
              </a:rPr>
              <a:t>*</a:t>
            </a:r>
            <a:r>
              <a:rPr lang="en-US" altLang="zh-CN" sz="1600" kern="100" dirty="0">
                <a:effectLst/>
                <a:latin typeface="Cambria Math" panose="02040503050406030204" pitchFamily="18" charset="0"/>
                <a:ea typeface="Cambria Math" panose="02040503050406030204" pitchFamily="18" charset="0"/>
              </a:rPr>
              <a:t>. </a:t>
            </a:r>
            <a:r>
              <a:rPr lang="en-US" altLang="zh-CN" sz="1600" i="1" kern="100" dirty="0">
                <a:effectLst/>
                <a:latin typeface="Cambria Math" panose="02040503050406030204" pitchFamily="18" charset="0"/>
                <a:ea typeface="Cambria Math" panose="02040503050406030204" pitchFamily="18" charset="0"/>
              </a:rPr>
              <a:t>Inorg. Chem</a:t>
            </a:r>
            <a:r>
              <a:rPr lang="en-US" altLang="zh-CN" sz="1600" kern="100" dirty="0">
                <a:effectLst/>
                <a:latin typeface="Cambria Math" panose="02040503050406030204" pitchFamily="18" charset="0"/>
                <a:ea typeface="Cambria Math" panose="02040503050406030204" pitchFamily="18" charset="0"/>
              </a:rPr>
              <a:t>, </a:t>
            </a:r>
            <a:r>
              <a:rPr lang="en-US" altLang="zh-CN" sz="1600" b="1" kern="0" dirty="0">
                <a:effectLst/>
                <a:latin typeface="Cambria Math" panose="02040503050406030204" pitchFamily="18" charset="0"/>
                <a:ea typeface="Cambria Math" panose="02040503050406030204" pitchFamily="18" charset="0"/>
              </a:rPr>
              <a:t>2019</a:t>
            </a:r>
            <a:r>
              <a:rPr lang="en-US" altLang="zh-CN" sz="1600" kern="0" dirty="0">
                <a:effectLst/>
                <a:latin typeface="Cambria Math" panose="02040503050406030204" pitchFamily="18" charset="0"/>
                <a:ea typeface="Cambria Math" panose="02040503050406030204" pitchFamily="18" charset="0"/>
              </a:rPr>
              <a:t>, 58, 1301−1308</a:t>
            </a:r>
            <a:r>
              <a:rPr lang="en-US" altLang="zh-CN" sz="1600" kern="100" dirty="0">
                <a:effectLst/>
                <a:latin typeface="Cambria Math" panose="02040503050406030204" pitchFamily="18" charset="0"/>
                <a:ea typeface="Cambria Math" panose="02040503050406030204" pitchFamily="18" charset="0"/>
              </a:rPr>
              <a:t>.</a:t>
            </a:r>
            <a:endParaRPr lang="en-US" altLang="zh-CN" sz="1600" kern="100" dirty="0">
              <a:latin typeface="Cambria Math" panose="02040503050406030204" pitchFamily="18" charset="0"/>
              <a:ea typeface="Cambria Math" panose="02040503050406030204" pitchFamily="18" charset="0"/>
            </a:endParaRPr>
          </a:p>
          <a:p>
            <a:pPr marL="342900" lvl="0" indent="-342900" algn="just">
              <a:buFont typeface="+mj-lt"/>
              <a:buAutoNum type="arabicPeriod"/>
            </a:pPr>
            <a:r>
              <a:rPr lang="en-US" altLang="zh-CN" sz="1600" b="1" kern="100" dirty="0">
                <a:effectLst/>
                <a:latin typeface="Cambria Math" panose="02040503050406030204" pitchFamily="18" charset="0"/>
                <a:ea typeface="Cambria Math" panose="02040503050406030204" pitchFamily="18" charset="0"/>
              </a:rPr>
              <a:t>Huo, Y</a:t>
            </a:r>
            <a:r>
              <a:rPr lang="en-US" altLang="zh-CN" sz="1600" kern="100" dirty="0">
                <a:effectLst/>
                <a:latin typeface="Cambria Math" panose="02040503050406030204" pitchFamily="18" charset="0"/>
                <a:ea typeface="Cambria Math" panose="02040503050406030204" pitchFamily="18" charset="0"/>
              </a:rPr>
              <a:t>; Chen, YC; Wu, SG; Jia, JH; Chen, WB; Liu, JL</a:t>
            </a:r>
            <a:r>
              <a:rPr lang="en-US" altLang="zh-CN" sz="1600" kern="100" baseline="30000" dirty="0">
                <a:effectLst/>
                <a:latin typeface="Cambria Math" panose="02040503050406030204" pitchFamily="18" charset="0"/>
                <a:ea typeface="Cambria Math" panose="02040503050406030204" pitchFamily="18" charset="0"/>
              </a:rPr>
              <a:t>*</a:t>
            </a:r>
            <a:r>
              <a:rPr lang="en-US" altLang="zh-CN" sz="1600" kern="100" dirty="0">
                <a:effectLst/>
                <a:latin typeface="Cambria Math" panose="02040503050406030204" pitchFamily="18" charset="0"/>
                <a:ea typeface="Cambria Math" panose="02040503050406030204" pitchFamily="18" charset="0"/>
              </a:rPr>
              <a:t>; Tong, ML</a:t>
            </a:r>
            <a:r>
              <a:rPr lang="en-US" altLang="zh-CN" sz="1600" kern="100" baseline="30000" dirty="0">
                <a:effectLst/>
                <a:latin typeface="Cambria Math" panose="02040503050406030204" pitchFamily="18" charset="0"/>
                <a:ea typeface="Cambria Math" panose="02040503050406030204" pitchFamily="18" charset="0"/>
              </a:rPr>
              <a:t>*</a:t>
            </a:r>
            <a:r>
              <a:rPr lang="en-US" altLang="zh-CN" sz="1600" kern="100" dirty="0">
                <a:effectLst/>
                <a:latin typeface="Cambria Math" panose="02040503050406030204" pitchFamily="18" charset="0"/>
                <a:ea typeface="Cambria Math" panose="02040503050406030204" pitchFamily="18" charset="0"/>
              </a:rPr>
              <a:t>. </a:t>
            </a:r>
            <a:r>
              <a:rPr lang="en-US" altLang="zh-CN" sz="1600" i="1" kern="100" dirty="0">
                <a:effectLst/>
                <a:latin typeface="Cambria Math" panose="02040503050406030204" pitchFamily="18" charset="0"/>
                <a:ea typeface="Cambria Math" panose="02040503050406030204" pitchFamily="18" charset="0"/>
              </a:rPr>
              <a:t>Inorg. Chem</a:t>
            </a:r>
            <a:r>
              <a:rPr lang="en-US" altLang="zh-CN" sz="1600" kern="100" dirty="0">
                <a:effectLst/>
                <a:latin typeface="Cambria Math" panose="02040503050406030204" pitchFamily="18" charset="0"/>
                <a:ea typeface="Cambria Math" panose="02040503050406030204" pitchFamily="18" charset="0"/>
              </a:rPr>
              <a:t>, </a:t>
            </a:r>
            <a:r>
              <a:rPr lang="en-US" altLang="zh-CN" sz="1600" b="1" kern="0" dirty="0">
                <a:effectLst/>
                <a:latin typeface="Cambria Math" panose="02040503050406030204" pitchFamily="18" charset="0"/>
                <a:ea typeface="Cambria Math" panose="02040503050406030204" pitchFamily="18" charset="0"/>
              </a:rPr>
              <a:t>2018</a:t>
            </a:r>
            <a:r>
              <a:rPr lang="en-US" altLang="zh-CN" sz="1600" kern="0" dirty="0">
                <a:effectLst/>
                <a:latin typeface="Cambria Math" panose="02040503050406030204" pitchFamily="18" charset="0"/>
                <a:ea typeface="Cambria Math" panose="02040503050406030204" pitchFamily="18" charset="0"/>
              </a:rPr>
              <a:t>, 57, 6773−6777</a:t>
            </a:r>
            <a:r>
              <a:rPr lang="en-US" altLang="zh-CN" sz="1600" kern="100" dirty="0">
                <a:effectLst/>
                <a:latin typeface="Cambria Math" panose="02040503050406030204" pitchFamily="18" charset="0"/>
                <a:ea typeface="Cambria Math" panose="02040503050406030204" pitchFamily="18" charset="0"/>
              </a:rPr>
              <a:t>.</a:t>
            </a:r>
            <a:endParaRPr lang="zh-CN" altLang="zh-CN" sz="1600" kern="100" dirty="0">
              <a:effectLst/>
              <a:latin typeface="Cambria Math" panose="02040503050406030204" pitchFamily="18" charset="0"/>
              <a:ea typeface="宋体" panose="02010600030101010101" pitchFamily="2" charset="-122"/>
            </a:endParaRPr>
          </a:p>
        </p:txBody>
      </p:sp>
      <p:sp>
        <p:nvSpPr>
          <p:cNvPr id="24" name="文本框 23"/>
          <p:cNvSpPr txBox="1"/>
          <p:nvPr/>
        </p:nvSpPr>
        <p:spPr>
          <a:xfrm>
            <a:off x="79139" y="7029291"/>
            <a:ext cx="2466564" cy="581057"/>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代表论文</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AutoShape 2"/>
          <p:cNvCxnSpPr>
            <a:cxnSpLocks noChangeShapeType="1"/>
          </p:cNvCxnSpPr>
          <p:nvPr/>
        </p:nvCxnSpPr>
        <p:spPr bwMode="auto">
          <a:xfrm>
            <a:off x="0" y="685999"/>
            <a:ext cx="7559675" cy="0"/>
          </a:xfrm>
          <a:prstGeom prst="straightConnector1">
            <a:avLst/>
          </a:prstGeom>
          <a:noFill/>
          <a:ln w="28575">
            <a:solidFill>
              <a:srgbClr val="005C2A"/>
            </a:solidFill>
            <a:round/>
          </a:ln>
          <a:extLst>
            <a:ext uri="{909E8E84-426E-40DD-AFC4-6F175D3DCCD1}">
              <a14:hiddenFill xmlns:a14="http://schemas.microsoft.com/office/drawing/2010/main">
                <a:noFill/>
              </a14:hiddenFill>
            </a:ext>
          </a:extLst>
        </p:spPr>
      </p:cxnSp>
      <p:sp>
        <p:nvSpPr>
          <p:cNvPr id="7" name="文本框 6"/>
          <p:cNvSpPr txBox="1"/>
          <p:nvPr/>
        </p:nvSpPr>
        <p:spPr>
          <a:xfrm>
            <a:off x="0" y="49215"/>
            <a:ext cx="3968336"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“能源材料” 科研团队</a:t>
            </a:r>
            <a:endPar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8" name="文本框 7"/>
          <p:cNvSpPr txBox="1"/>
          <p:nvPr/>
        </p:nvSpPr>
        <p:spPr>
          <a:xfrm>
            <a:off x="5870713" y="47674"/>
            <a:ext cx="1688962" cy="523220"/>
          </a:xfrm>
          <a:prstGeom prst="rect">
            <a:avLst/>
          </a:prstGeom>
          <a:noFill/>
        </p:spPr>
        <p:txBody>
          <a:bodyPr wrap="square" rtlCol="0">
            <a:spAutoFit/>
          </a:bodyPr>
          <a:lstStyle/>
          <a:p>
            <a:r>
              <a:rPr kumimoji="0" lang="zh-CN" altLang="en-US" sz="28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成员介绍</a:t>
            </a:r>
            <a:endParaRPr lang="zh-CN" altLang="en-US" sz="28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2545702" y="970308"/>
            <a:ext cx="2158820" cy="461665"/>
          </a:xfrm>
          <a:prstGeom prst="rect">
            <a:avLst/>
          </a:prstGeom>
          <a:noFill/>
        </p:spPr>
        <p:txBody>
          <a:bodyPr wrap="square" rtlCol="0">
            <a:spAutoFit/>
          </a:bodyPr>
          <a:lstStyle/>
          <a:p>
            <a:r>
              <a:rPr kumimoji="0" lang="zh-CN" altLang="en-US" sz="2400" b="1" i="0" u="none" strike="noStrike" kern="1200" cap="none" spc="0" normalizeH="0" baseline="0" noProof="0" dirty="0">
                <a:ln>
                  <a:noFill/>
                </a:ln>
                <a:effectLst/>
                <a:uLnTx/>
                <a:uFillTx/>
                <a:latin typeface="Cambria Math" panose="02040503050406030204" pitchFamily="18" charset="0"/>
                <a:ea typeface="微软雅黑" panose="020B0503020204020204" pitchFamily="34" charset="-122"/>
                <a:cs typeface="Times New Roman" panose="02020603050405020304" pitchFamily="18" charset="0"/>
              </a:rPr>
              <a:t>何雪梅 实验师</a:t>
            </a:r>
            <a:endParaRPr lang="zh-CN" altLang="en-US" sz="2400" b="1" dirty="0">
              <a:ln w="22225">
                <a:noFill/>
                <a:prstDash val="solid"/>
              </a:ln>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矩形 19"/>
          <p:cNvSpPr/>
          <p:nvPr/>
        </p:nvSpPr>
        <p:spPr>
          <a:xfrm>
            <a:off x="2545702" y="1583567"/>
            <a:ext cx="5013973" cy="1555426"/>
          </a:xfrm>
          <a:prstGeom prst="rect">
            <a:avLst/>
          </a:prstGeom>
        </p:spPr>
        <p:txBody>
          <a:bodyPr wrap="square">
            <a:spAutoFit/>
          </a:bodyPr>
          <a:lstStyle/>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工学博士</a:t>
            </a:r>
            <a:endParaRPr lang="en-US" altLang="zh-CN" sz="2200" dirty="0">
              <a:latin typeface="Cambria Math" panose="02040503050406030204" pitchFamily="18" charset="0"/>
              <a:ea typeface="Cambria Math" panose="02040503050406030204" pitchFamily="18" charset="0"/>
              <a:cs typeface="Times New Roman" panose="02020603050405020304" pitchFamily="18" charset="0"/>
            </a:endParaRPr>
          </a:p>
          <a:p>
            <a:pPr marL="342900" indent="-342900" algn="just">
              <a:lnSpc>
                <a:spcPct val="150000"/>
              </a:lnSpc>
              <a:buClr>
                <a:schemeClr val="tx1"/>
              </a:buClr>
              <a:buFont typeface="Wingdings" panose="05000000000000000000" pitchFamily="2" charset="2"/>
              <a:buChar char="Ø"/>
            </a:pPr>
            <a:r>
              <a:rPr lang="en-US" altLang="zh-CN" sz="2200" dirty="0">
                <a:latin typeface="Cambria Math" panose="02040503050406030204" pitchFamily="18" charset="0"/>
                <a:ea typeface="Cambria Math" panose="02040503050406030204" pitchFamily="18" charset="0"/>
              </a:rPr>
              <a:t>hexuemeiuestc@126.com</a:t>
            </a:r>
            <a:endParaRPr lang="en-US" altLang="zh-CN" sz="2200" dirty="0">
              <a:latin typeface="Cambria Math" panose="02040503050406030204" pitchFamily="18" charset="0"/>
              <a:ea typeface="Cambria Math" panose="02040503050406030204" pitchFamily="18" charset="0"/>
            </a:endParaRPr>
          </a:p>
          <a:p>
            <a:pPr marL="342900" indent="-342900" algn="just">
              <a:lnSpc>
                <a:spcPct val="150000"/>
              </a:lnSpc>
              <a:buClr>
                <a:schemeClr val="tx1"/>
              </a:buClr>
              <a:buFont typeface="Wingdings" panose="05000000000000000000" pitchFamily="2" charset="2"/>
              <a:buChar char="Ø"/>
            </a:pPr>
            <a:r>
              <a:rPr lang="zh-CN" altLang="en-US" sz="2200" dirty="0">
                <a:latin typeface="Cambria Math" panose="02040503050406030204" pitchFamily="18" charset="0"/>
                <a:ea typeface="微软雅黑" panose="020B0503020204020204" pitchFamily="34" charset="-122"/>
                <a:cs typeface="Times New Roman" panose="02020603050405020304" pitchFamily="18" charset="0"/>
              </a:rPr>
              <a:t>四川师范大学狮子山校区化学楼</a:t>
            </a:r>
            <a:r>
              <a:rPr lang="en-US" altLang="zh-CN" sz="2200" dirty="0">
                <a:latin typeface="Cambria Math" panose="02040503050406030204" pitchFamily="18" charset="0"/>
                <a:ea typeface="微软雅黑" panose="020B0503020204020204" pitchFamily="34" charset="-122"/>
                <a:cs typeface="Times New Roman" panose="02020603050405020304" pitchFamily="18" charset="0"/>
              </a:rPr>
              <a:t>306</a:t>
            </a:r>
            <a:endParaRPr lang="zh-CN" altLang="en-US" sz="2200" dirty="0">
              <a:latin typeface="Cambria Math" panose="02040503050406030204" pitchFamily="18" charset="0"/>
              <a:ea typeface="微软雅黑" panose="020B0503020204020204" pitchFamily="34" charset="-122"/>
              <a:cs typeface="Times New Roman" panose="02020603050405020304" pitchFamily="18" charset="0"/>
            </a:endParaRPr>
          </a:p>
        </p:txBody>
      </p:sp>
      <p:sp>
        <p:nvSpPr>
          <p:cNvPr id="21" name="文本框 20"/>
          <p:cNvSpPr txBox="1"/>
          <p:nvPr/>
        </p:nvSpPr>
        <p:spPr>
          <a:xfrm>
            <a:off x="79139" y="3736559"/>
            <a:ext cx="7381835" cy="1706880"/>
          </a:xfrm>
          <a:prstGeom prst="rect">
            <a:avLst/>
          </a:prstGeom>
          <a:noFill/>
        </p:spPr>
        <p:txBody>
          <a:bodyPr wrap="square" rtlCol="0">
            <a:spAutoFit/>
          </a:bodyPr>
          <a:lstStyle/>
          <a:p>
            <a:pPr algn="just">
              <a:lnSpc>
                <a:spcPct val="150000"/>
              </a:lnSpc>
              <a:spcAft>
                <a:spcPts val="600"/>
              </a:spcAft>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个人简介</a:t>
            </a:r>
            <a:endParaRPr lang="en-US" altLang="zh-CN"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1600" dirty="0">
                <a:latin typeface="Cambria Math" panose="02040503050406030204" pitchFamily="18" charset="0"/>
                <a:ea typeface="微软雅黑" panose="020B0503020204020204" pitchFamily="34" charset="-122"/>
              </a:rPr>
              <a:t>承担</a:t>
            </a:r>
            <a:r>
              <a:rPr lang="en-US" altLang="zh-CN" sz="1600" dirty="0">
                <a:latin typeface="Cambria Math" panose="02040503050406030204" pitchFamily="18" charset="0"/>
                <a:ea typeface="微软雅黑" panose="020B0503020204020204" pitchFamily="34" charset="-122"/>
              </a:rPr>
              <a:t>《</a:t>
            </a:r>
            <a:r>
              <a:rPr lang="zh-CN" altLang="en-US" sz="1600" dirty="0">
                <a:latin typeface="Cambria Math" panose="02040503050406030204" pitchFamily="18" charset="0"/>
                <a:ea typeface="微软雅黑" panose="020B0503020204020204" pitchFamily="34" charset="-122"/>
              </a:rPr>
              <a:t>基础化学实验</a:t>
            </a:r>
            <a:r>
              <a:rPr lang="en-US" altLang="zh-CN" sz="1600" dirty="0">
                <a:latin typeface="Cambria Math" panose="02040503050406030204" pitchFamily="18" charset="0"/>
                <a:ea typeface="微软雅黑" panose="020B0503020204020204" pitchFamily="34" charset="-122"/>
              </a:rPr>
              <a:t>》</a:t>
            </a:r>
            <a:r>
              <a:rPr lang="zh-CN" altLang="en-US" sz="1600" dirty="0">
                <a:latin typeface="Cambria Math" panose="02040503050406030204" pitchFamily="18" charset="0"/>
                <a:ea typeface="微软雅黑" panose="020B0503020204020204" pitchFamily="34" charset="-122"/>
              </a:rPr>
              <a:t>、</a:t>
            </a:r>
            <a:r>
              <a:rPr lang="en-US" altLang="zh-CN" sz="1600" dirty="0">
                <a:latin typeface="Cambria Math" panose="02040503050406030204" pitchFamily="18" charset="0"/>
                <a:ea typeface="微软雅黑" panose="020B0503020204020204" pitchFamily="34" charset="-122"/>
              </a:rPr>
              <a:t>《</a:t>
            </a:r>
            <a:r>
              <a:rPr lang="zh-CN" altLang="en-US" sz="1600" dirty="0">
                <a:latin typeface="Cambria Math" panose="02040503050406030204" pitchFamily="18" charset="0"/>
                <a:ea typeface="微软雅黑" panose="020B0503020204020204" pitchFamily="34" charset="-122"/>
              </a:rPr>
              <a:t>魅力化学实验</a:t>
            </a:r>
            <a:r>
              <a:rPr lang="en-US" altLang="zh-CN" sz="1600" dirty="0">
                <a:latin typeface="Cambria Math" panose="02040503050406030204" pitchFamily="18" charset="0"/>
                <a:ea typeface="微软雅黑" panose="020B0503020204020204" pitchFamily="34" charset="-122"/>
              </a:rPr>
              <a:t>》</a:t>
            </a:r>
            <a:r>
              <a:rPr lang="zh-CN" altLang="en-US" sz="1600" dirty="0">
                <a:latin typeface="Cambria Math" panose="02040503050406030204" pitchFamily="18" charset="0"/>
                <a:ea typeface="微软雅黑" panose="020B0503020204020204" pitchFamily="34" charset="-122"/>
              </a:rPr>
              <a:t>等本科实验课程教学，作为主研人员参加四川省科技成果转化项目、广东省省级科技计划项目等课题研究，曾获得教育部科技进步二等奖、梅州市科学技术二等奖及铜陵市科技进步一等奖，发表</a:t>
            </a:r>
            <a:r>
              <a:rPr lang="en-US" altLang="zh-CN" sz="1600" dirty="0">
                <a:latin typeface="Cambria Math" panose="02040503050406030204" pitchFamily="18" charset="0"/>
                <a:ea typeface="微软雅黑" panose="020B0503020204020204" pitchFamily="34" charset="-122"/>
              </a:rPr>
              <a:t>SCI</a:t>
            </a:r>
            <a:r>
              <a:rPr lang="zh-CN" altLang="en-US" sz="1600" dirty="0">
                <a:latin typeface="Cambria Math" panose="02040503050406030204" pitchFamily="18" charset="0"/>
                <a:ea typeface="微软雅黑" panose="020B0503020204020204" pitchFamily="34" charset="-122"/>
              </a:rPr>
              <a:t>论文</a:t>
            </a:r>
            <a:r>
              <a:rPr lang="en-US" altLang="zh-CN" sz="1600" dirty="0">
                <a:latin typeface="Cambria Math" panose="02040503050406030204" pitchFamily="18" charset="0"/>
                <a:ea typeface="微软雅黑" panose="020B0503020204020204" pitchFamily="34" charset="-122"/>
              </a:rPr>
              <a:t>5</a:t>
            </a:r>
            <a:r>
              <a:rPr lang="zh-CN" altLang="en-US" sz="1600" dirty="0">
                <a:latin typeface="Cambria Math" panose="02040503050406030204" pitchFamily="18" charset="0"/>
                <a:ea typeface="微软雅黑" panose="020B0503020204020204" pitchFamily="34" charset="-122"/>
              </a:rPr>
              <a:t>篇，授权中国发明专利</a:t>
            </a:r>
            <a:r>
              <a:rPr lang="en-US" altLang="zh-CN" sz="1600" dirty="0">
                <a:latin typeface="Cambria Math" panose="02040503050406030204" pitchFamily="18" charset="0"/>
                <a:ea typeface="微软雅黑" panose="020B0503020204020204" pitchFamily="34" charset="-122"/>
              </a:rPr>
              <a:t>3</a:t>
            </a:r>
            <a:r>
              <a:rPr lang="zh-CN" altLang="en-US" sz="1600" dirty="0">
                <a:latin typeface="Cambria Math" panose="02040503050406030204" pitchFamily="18" charset="0"/>
                <a:ea typeface="微软雅黑" panose="020B0503020204020204" pitchFamily="34" charset="-122"/>
              </a:rPr>
              <a:t>项，出版专著一部。</a:t>
            </a:r>
            <a:endParaRPr lang="zh-CN" altLang="en-US" sz="1600" dirty="0">
              <a:latin typeface="Cambria Math" panose="02040503050406030204" pitchFamily="18" charset="0"/>
              <a:ea typeface="微软雅黑" panose="020B0503020204020204" pitchFamily="34" charset="-122"/>
            </a:endParaRPr>
          </a:p>
        </p:txBody>
      </p:sp>
      <p:sp>
        <p:nvSpPr>
          <p:cNvPr id="22" name="文本框 21"/>
          <p:cNvSpPr txBox="1"/>
          <p:nvPr/>
        </p:nvSpPr>
        <p:spPr>
          <a:xfrm>
            <a:off x="79139" y="5584307"/>
            <a:ext cx="7381835" cy="1014730"/>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研究方向</a:t>
            </a:r>
            <a:endPar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铁电材料、聚合物基功能复合材料</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文本框 22"/>
          <p:cNvSpPr txBox="1"/>
          <p:nvPr/>
        </p:nvSpPr>
        <p:spPr>
          <a:xfrm>
            <a:off x="79139" y="7462429"/>
            <a:ext cx="7381834" cy="1568450"/>
          </a:xfrm>
          <a:prstGeom prst="rect">
            <a:avLst/>
          </a:prstGeom>
          <a:noFill/>
        </p:spPr>
        <p:txBody>
          <a:bodyPr wrap="square" rtlCol="0">
            <a:spAutoFit/>
          </a:bodyPr>
          <a:lstStyle/>
          <a:p>
            <a:pPr marL="457200" indent="-457200" algn="just">
              <a:buFont typeface="+mj-lt"/>
              <a:buAutoNum type="arabicPeriod"/>
            </a:pPr>
            <a:r>
              <a:rPr lang="en-US" altLang="zh-CN" sz="1600" b="1" kern="100" dirty="0">
                <a:effectLst/>
                <a:latin typeface="Cambria Math" panose="02040503050406030204" pitchFamily="18" charset="0"/>
                <a:ea typeface="Cambria Math" panose="02040503050406030204" pitchFamily="18" charset="0"/>
                <a:cs typeface="Times New Roman" panose="02020603050405020304" pitchFamily="18" charset="0"/>
              </a:rPr>
              <a:t>He, XM</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 Chen, YM*; Wang, SX; He, W; Wang, C; Zhang, HW; Li, QH; Ai, KH. </a:t>
            </a:r>
            <a:r>
              <a:rPr lang="en-US" altLang="zh-CN" sz="1600" i="1" kern="100" dirty="0">
                <a:effectLst/>
                <a:latin typeface="Cambria Math" panose="02040503050406030204" pitchFamily="18" charset="0"/>
                <a:ea typeface="Cambria Math" panose="02040503050406030204" pitchFamily="18" charset="0"/>
                <a:cs typeface="Times New Roman" panose="02020603050405020304" pitchFamily="18" charset="0"/>
              </a:rPr>
              <a:t>Compos. Part B-</a:t>
            </a:r>
            <a:r>
              <a:rPr lang="en-US" altLang="zh-CN" sz="1600" i="1" kern="100" dirty="0" err="1">
                <a:effectLst/>
                <a:latin typeface="Cambria Math" panose="02040503050406030204" pitchFamily="18" charset="0"/>
                <a:ea typeface="Cambria Math" panose="02040503050406030204" pitchFamily="18" charset="0"/>
                <a:cs typeface="Times New Roman" panose="02020603050405020304" pitchFamily="18" charset="0"/>
              </a:rPr>
              <a:t>Eng</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 </a:t>
            </a:r>
            <a:r>
              <a:rPr lang="en-US" altLang="zh-CN" sz="1600" b="1" kern="100" dirty="0">
                <a:effectLst/>
                <a:latin typeface="Cambria Math" panose="02040503050406030204" pitchFamily="18" charset="0"/>
                <a:ea typeface="Cambria Math" panose="02040503050406030204" pitchFamily="18" charset="0"/>
                <a:cs typeface="Times New Roman" panose="02020603050405020304" pitchFamily="18" charset="0"/>
              </a:rPr>
              <a:t>2018</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,138C, 232-242.</a:t>
            </a:r>
            <a:endParaRPr lang="zh-CN" altLang="zh-CN" sz="1600" kern="100" dirty="0">
              <a:effectLst/>
              <a:latin typeface="Cambria Math" panose="02040503050406030204" pitchFamily="18" charset="0"/>
              <a:ea typeface="宋体" panose="02010600030101010101" pitchFamily="2" charset="-122"/>
              <a:cs typeface="Times New Roman" panose="02020603050405020304" pitchFamily="18" charset="0"/>
            </a:endParaRPr>
          </a:p>
          <a:p>
            <a:pPr marL="457200" indent="-457200" algn="just">
              <a:buFont typeface="+mj-lt"/>
              <a:buAutoNum type="arabicPeriod"/>
            </a:pPr>
            <a:r>
              <a:rPr lang="en-US" altLang="zh-CN" sz="1600" b="1" kern="100" dirty="0">
                <a:effectLst/>
                <a:latin typeface="Cambria Math" panose="02040503050406030204" pitchFamily="18" charset="0"/>
                <a:ea typeface="Cambria Math" panose="02040503050406030204" pitchFamily="18" charset="0"/>
                <a:cs typeface="Times New Roman" panose="02020603050405020304" pitchFamily="18" charset="0"/>
              </a:rPr>
              <a:t>He, XM</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 Chen, YM*; Wang, SX; Zhu, K; Zhang, HW; He, W*; Xia, F; </a:t>
            </a:r>
            <a:r>
              <a:rPr lang="en-US" altLang="zh-CN" sz="1600" kern="100" dirty="0" err="1">
                <a:effectLst/>
                <a:latin typeface="Cambria Math" panose="02040503050406030204" pitchFamily="18" charset="0"/>
                <a:ea typeface="Cambria Math" panose="02040503050406030204" pitchFamily="18" charset="0"/>
                <a:cs typeface="Times New Roman" panose="02020603050405020304" pitchFamily="18" charset="0"/>
              </a:rPr>
              <a:t>Jin</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 XF; Hu, YS; </a:t>
            </a:r>
            <a:r>
              <a:rPr lang="en-US" altLang="zh-CN" sz="1600" kern="100" dirty="0" err="1">
                <a:effectLst/>
                <a:latin typeface="Cambria Math" panose="02040503050406030204" pitchFamily="18" charset="0"/>
                <a:ea typeface="Cambria Math" panose="02040503050406030204" pitchFamily="18" charset="0"/>
                <a:cs typeface="Times New Roman" panose="02020603050405020304" pitchFamily="18" charset="0"/>
              </a:rPr>
              <a:t>Su</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 XH. </a:t>
            </a:r>
            <a:r>
              <a:rPr lang="en-US" altLang="zh-CN" sz="1600" i="1" kern="100" dirty="0" err="1">
                <a:effectLst/>
                <a:latin typeface="Cambria Math" panose="02040503050406030204" pitchFamily="18" charset="0"/>
                <a:ea typeface="Cambria Math" panose="02040503050406030204" pitchFamily="18" charset="0"/>
                <a:cs typeface="Times New Roman" panose="02020603050405020304" pitchFamily="18" charset="0"/>
              </a:rPr>
              <a:t>Polym</a:t>
            </a:r>
            <a:r>
              <a:rPr lang="en-US" altLang="zh-CN" sz="1600" i="1" kern="100" dirty="0">
                <a:effectLst/>
                <a:latin typeface="Cambria Math" panose="02040503050406030204" pitchFamily="18" charset="0"/>
                <a:ea typeface="Cambria Math" panose="02040503050406030204" pitchFamily="18" charset="0"/>
                <a:cs typeface="Times New Roman" panose="02020603050405020304" pitchFamily="18" charset="0"/>
              </a:rPr>
              <a:t>. Compos</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 </a:t>
            </a:r>
            <a:r>
              <a:rPr lang="en-US" altLang="zh-CN" sz="1600" b="1" kern="100" dirty="0">
                <a:effectLst/>
                <a:latin typeface="Cambria Math" panose="02040503050406030204" pitchFamily="18" charset="0"/>
                <a:ea typeface="Cambria Math" panose="02040503050406030204" pitchFamily="18" charset="0"/>
                <a:cs typeface="Times New Roman" panose="02020603050405020304" pitchFamily="18" charset="0"/>
              </a:rPr>
              <a:t>2018</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,39,24915.</a:t>
            </a:r>
            <a:endParaRPr lang="zh-CN" altLang="zh-CN" sz="1600" kern="100" dirty="0">
              <a:effectLst/>
              <a:latin typeface="Cambria Math" panose="02040503050406030204" pitchFamily="18" charset="0"/>
              <a:ea typeface="宋体" panose="02010600030101010101" pitchFamily="2" charset="-122"/>
              <a:cs typeface="Times New Roman" panose="02020603050405020304" pitchFamily="18" charset="0"/>
            </a:endParaRPr>
          </a:p>
          <a:p>
            <a:pPr marL="457200" indent="-457200" algn="just">
              <a:buFont typeface="+mj-lt"/>
              <a:buAutoNum type="arabicPeriod"/>
            </a:pP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Wang, SX; </a:t>
            </a:r>
            <a:r>
              <a:rPr lang="en-US" altLang="zh-CN" sz="1600" b="1" kern="100" dirty="0">
                <a:effectLst/>
                <a:latin typeface="Cambria Math" panose="02040503050406030204" pitchFamily="18" charset="0"/>
                <a:ea typeface="Cambria Math" panose="02040503050406030204" pitchFamily="18" charset="0"/>
                <a:cs typeface="Times New Roman" panose="02020603050405020304" pitchFamily="18" charset="0"/>
              </a:rPr>
              <a:t>He, XM</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 Chen, QG; Chen, YM*; He, W; Zhou, GY; Zhang, HW; </a:t>
            </a:r>
            <a:r>
              <a:rPr lang="en-US" altLang="zh-CN" sz="1600" kern="100" dirty="0" err="1">
                <a:effectLst/>
                <a:latin typeface="Cambria Math" panose="02040503050406030204" pitchFamily="18" charset="0"/>
                <a:ea typeface="Cambria Math" panose="02040503050406030204" pitchFamily="18" charset="0"/>
                <a:cs typeface="Times New Roman" panose="02020603050405020304" pitchFamily="18" charset="0"/>
              </a:rPr>
              <a:t>Jin</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 XF; </a:t>
            </a:r>
            <a:r>
              <a:rPr lang="en-US" altLang="zh-CN" sz="1600" kern="100" dirty="0" err="1">
                <a:effectLst/>
                <a:latin typeface="Cambria Math" panose="02040503050406030204" pitchFamily="18" charset="0"/>
                <a:ea typeface="Cambria Math" panose="02040503050406030204" pitchFamily="18" charset="0"/>
                <a:cs typeface="Times New Roman" panose="02020603050405020304" pitchFamily="18" charset="0"/>
              </a:rPr>
              <a:t>Su</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 XH. </a:t>
            </a:r>
            <a:r>
              <a:rPr lang="en-US" altLang="zh-CN" sz="1600" i="1" kern="100" dirty="0">
                <a:effectLst/>
                <a:latin typeface="Cambria Math" panose="02040503050406030204" pitchFamily="18" charset="0"/>
                <a:ea typeface="Cambria Math" panose="02040503050406030204" pitchFamily="18" charset="0"/>
                <a:cs typeface="Times New Roman" panose="02020603050405020304" pitchFamily="18" charset="0"/>
              </a:rPr>
              <a:t>Mater. Lett</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 </a:t>
            </a:r>
            <a:r>
              <a:rPr lang="en-US" altLang="zh-CN" sz="1600" b="1" kern="100" dirty="0">
                <a:effectLst/>
                <a:latin typeface="Cambria Math" panose="02040503050406030204" pitchFamily="18" charset="0"/>
                <a:ea typeface="Cambria Math" panose="02040503050406030204" pitchFamily="18" charset="0"/>
                <a:cs typeface="Times New Roman" panose="02020603050405020304" pitchFamily="18" charset="0"/>
              </a:rPr>
              <a:t>2018</a:t>
            </a:r>
            <a:r>
              <a:rPr lang="en-US" altLang="zh-CN" sz="1600" kern="100" dirty="0">
                <a:effectLst/>
                <a:latin typeface="Cambria Math" panose="02040503050406030204" pitchFamily="18" charset="0"/>
                <a:ea typeface="Cambria Math" panose="02040503050406030204" pitchFamily="18" charset="0"/>
                <a:cs typeface="Times New Roman" panose="02020603050405020304" pitchFamily="18" charset="0"/>
              </a:rPr>
              <a:t>,233,355–358.</a:t>
            </a:r>
            <a:endParaRPr lang="zh-CN" altLang="zh-CN" sz="1600" kern="100" dirty="0">
              <a:effectLst/>
              <a:latin typeface="Cambria Math" panose="02040503050406030204" pitchFamily="18" charset="0"/>
              <a:ea typeface="宋体" panose="02010600030101010101" pitchFamily="2" charset="-122"/>
              <a:cs typeface="Times New Roman" panose="02020603050405020304" pitchFamily="18" charset="0"/>
            </a:endParaRPr>
          </a:p>
        </p:txBody>
      </p:sp>
      <p:sp>
        <p:nvSpPr>
          <p:cNvPr id="24" name="文本框 23"/>
          <p:cNvSpPr txBox="1"/>
          <p:nvPr/>
        </p:nvSpPr>
        <p:spPr>
          <a:xfrm>
            <a:off x="79139" y="6789261"/>
            <a:ext cx="2466564" cy="581057"/>
          </a:xfrm>
          <a:prstGeom prst="rect">
            <a:avLst/>
          </a:prstGeom>
          <a:noFill/>
        </p:spPr>
        <p:txBody>
          <a:bodyPr wrap="square" rtlCol="0">
            <a:spAutoFit/>
          </a:bodyPr>
          <a:lstStyle/>
          <a:p>
            <a:pPr algn="just">
              <a:lnSpc>
                <a:spcPct val="150000"/>
              </a:lnSpc>
            </a:pPr>
            <a:r>
              <a:rPr lang="zh-CN" altLang="en-US" sz="2400" b="1" dirty="0">
                <a:solidFill>
                  <a:srgbClr val="004C41"/>
                </a:solidFill>
                <a:latin typeface="微软雅黑" panose="020B0503020204020204" pitchFamily="34" charset="-122"/>
                <a:ea typeface="微软雅黑" panose="020B0503020204020204" pitchFamily="34" charset="-122"/>
                <a:cs typeface="Times New Roman" panose="02020603050405020304" pitchFamily="18" charset="0"/>
              </a:rPr>
              <a:t>代表论文</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4" name="图片 13"/>
          <p:cNvPicPr/>
          <p:nvPr/>
        </p:nvPicPr>
        <p:blipFill rotWithShape="1">
          <a:blip r:embed="rId1" cstate="print">
            <a:extLst>
              <a:ext uri="{28A0092B-C50C-407E-A947-70E740481C1C}">
                <a14:useLocalDpi xmlns:a14="http://schemas.microsoft.com/office/drawing/2010/main" val="0"/>
              </a:ext>
            </a:extLst>
          </a:blip>
          <a:srcRect r="2599" b="15416"/>
          <a:stretch>
            <a:fillRect/>
          </a:stretch>
        </p:blipFill>
        <p:spPr bwMode="auto">
          <a:xfrm>
            <a:off x="79139" y="1091075"/>
            <a:ext cx="1939450" cy="2531919"/>
          </a:xfrm>
          <a:prstGeom prst="ellipse">
            <a:avLst/>
          </a:prstGeom>
          <a:ln>
            <a:noFill/>
          </a:ln>
          <a:effectLst>
            <a:softEdge rad="112500"/>
          </a:effectLst>
        </p:spPr>
      </p:pic>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4743</Words>
  <Application>WPS 演示</Application>
  <PresentationFormat>自定义</PresentationFormat>
  <Paragraphs>204</Paragraphs>
  <Slides>10</Slides>
  <Notes>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10</vt:i4>
      </vt:variant>
    </vt:vector>
  </HeadingPairs>
  <TitlesOfParts>
    <vt:vector size="24" baseType="lpstr">
      <vt:lpstr>Arial</vt:lpstr>
      <vt:lpstr>宋体</vt:lpstr>
      <vt:lpstr>Wingdings</vt:lpstr>
      <vt:lpstr>微软雅黑</vt:lpstr>
      <vt:lpstr>Times New Roman</vt:lpstr>
      <vt:lpstr>Cambria Math</vt:lpstr>
      <vt:lpstr>Impact</vt:lpstr>
      <vt:lpstr>Yu Gothic UI Semibold</vt:lpstr>
      <vt:lpstr>MS UI Gothic</vt:lpstr>
      <vt:lpstr>Calibri</vt:lpstr>
      <vt:lpstr>Arial Unicode MS</vt:lpstr>
      <vt:lpstr>Calibri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林航</cp:lastModifiedBy>
  <cp:revision>114</cp:revision>
  <dcterms:created xsi:type="dcterms:W3CDTF">2021-04-15T01:50:00Z</dcterms:created>
  <dcterms:modified xsi:type="dcterms:W3CDTF">2021-06-14T09:20:01Z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