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0" r:id="rId4"/>
    <p:sldId id="266" r:id="rId5"/>
  </p:sldIdLst>
  <p:sldSz cx="7559675" cy="10691495"/>
  <p:notesSz cx="6858000" cy="9144000"/>
  <p:custDataLst>
    <p:tags r:id="rId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1920" y="-19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gs" Target="tags/tag1.xml"/><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5"/>
            </a:lvl1pPr>
            <a:lvl2pPr marL="377825" indent="0" algn="ctr">
              <a:buNone/>
              <a:defRPr sz="1655"/>
            </a:lvl2pPr>
            <a:lvl3pPr marL="755650" indent="0" algn="ctr">
              <a:buNone/>
              <a:defRPr sz="1490"/>
            </a:lvl3pPr>
            <a:lvl4pPr marL="1134110" indent="0" algn="ctr">
              <a:buNone/>
              <a:defRPr sz="1325"/>
            </a:lvl4pPr>
            <a:lvl5pPr marL="1511935" indent="0" algn="ctr">
              <a:buNone/>
              <a:defRPr sz="1325"/>
            </a:lvl5pPr>
            <a:lvl6pPr marL="1889760" indent="0" algn="ctr">
              <a:buNone/>
              <a:defRPr sz="1325"/>
            </a:lvl6pPr>
            <a:lvl7pPr marL="2267585"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5650"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7585"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520713" y="3905482"/>
            <a:ext cx="3198096"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825" indent="0">
              <a:buNone/>
              <a:defRPr sz="2315"/>
            </a:lvl2pPr>
            <a:lvl3pPr marL="755650" indent="0">
              <a:buNone/>
              <a:defRPr sz="1985"/>
            </a:lvl3pPr>
            <a:lvl4pPr marL="1134110" indent="0">
              <a:buNone/>
              <a:defRPr sz="1655"/>
            </a:lvl4pPr>
            <a:lvl5pPr marL="1511935" indent="0">
              <a:buNone/>
              <a:defRPr sz="1655"/>
            </a:lvl5pPr>
            <a:lvl6pPr marL="1889760" indent="0">
              <a:buNone/>
              <a:defRPr sz="1655"/>
            </a:lvl6pPr>
            <a:lvl7pPr marL="2267585" indent="0">
              <a:buNone/>
              <a:defRPr sz="1655"/>
            </a:lvl7pPr>
            <a:lvl8pPr marL="2646045" indent="0">
              <a:buNone/>
              <a:defRPr sz="1655"/>
            </a:lvl8pPr>
            <a:lvl9pPr marL="3023870" indent="0">
              <a:buNone/>
              <a:defRPr sz="1655"/>
            </a:lvl9pPr>
          </a:lstStyle>
          <a:p>
            <a:r>
              <a:rPr lang="zh-CN" altLang="en-US"/>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0">
                <a:solidFill>
                  <a:schemeClr val="tx1">
                    <a:tint val="75000"/>
                  </a:schemeClr>
                </a:solidFill>
              </a:defRPr>
            </a:lvl1p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0">
                <a:solidFill>
                  <a:schemeClr val="tx1">
                    <a:tint val="75000"/>
                  </a:schemeClr>
                </a:solidFill>
              </a:defRPr>
            </a:lvl1pPr>
          </a:lstStyle>
          <a:p>
            <a:fld id="{3D1A4755-7374-41EC-8EB5-85C44AD8C8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5650" rtl="0" eaLnBrk="1" latinLnBrk="0" hangingPunct="1">
        <a:lnSpc>
          <a:spcPct val="90000"/>
        </a:lnSpc>
        <a:spcBef>
          <a:spcPct val="0"/>
        </a:spcBef>
        <a:buNone/>
        <a:defRPr sz="3635" kern="1200">
          <a:solidFill>
            <a:schemeClr val="tx1"/>
          </a:solidFill>
          <a:latin typeface="+mj-lt"/>
          <a:ea typeface="+mj-ea"/>
          <a:cs typeface="+mj-cs"/>
        </a:defRPr>
      </a:lvl1pPr>
    </p:titleStyle>
    <p:bodyStyle>
      <a:lvl1pPr marL="189230" indent="-189230" algn="l" defTabSz="755650" rtl="0" eaLnBrk="1" latinLnBrk="0" hangingPunct="1">
        <a:lnSpc>
          <a:spcPct val="90000"/>
        </a:lnSpc>
        <a:spcBef>
          <a:spcPts val="825"/>
        </a:spcBef>
        <a:buFont typeface="Arial" panose="020B0604020202020204" pitchFamily="34" charset="0"/>
        <a:buChar char="•"/>
        <a:defRPr sz="2315" kern="1200">
          <a:solidFill>
            <a:schemeClr val="tx1"/>
          </a:solidFill>
          <a:latin typeface="+mn-lt"/>
          <a:ea typeface="+mn-ea"/>
          <a:cs typeface="+mn-cs"/>
        </a:defRPr>
      </a:lvl1pPr>
      <a:lvl2pPr marL="567055" indent="-189230" algn="l" defTabSz="755650" rtl="0" eaLnBrk="1" latinLnBrk="0" hangingPunct="1">
        <a:lnSpc>
          <a:spcPct val="90000"/>
        </a:lnSpc>
        <a:spcBef>
          <a:spcPts val="415"/>
        </a:spcBef>
        <a:buFont typeface="Arial" panose="020B0604020202020204" pitchFamily="34" charset="0"/>
        <a:buChar char="•"/>
        <a:defRPr sz="1985" kern="1200">
          <a:solidFill>
            <a:schemeClr val="tx1"/>
          </a:solidFill>
          <a:latin typeface="+mn-lt"/>
          <a:ea typeface="+mn-ea"/>
          <a:cs typeface="+mn-cs"/>
        </a:defRPr>
      </a:lvl2pPr>
      <a:lvl3pPr marL="944880" indent="-189230" algn="l" defTabSz="755650" rtl="0" eaLnBrk="1" latinLnBrk="0" hangingPunct="1">
        <a:lnSpc>
          <a:spcPct val="90000"/>
        </a:lnSpc>
        <a:spcBef>
          <a:spcPts val="415"/>
        </a:spcBef>
        <a:buFont typeface="Arial" panose="020B0604020202020204" pitchFamily="34" charset="0"/>
        <a:buChar char="•"/>
        <a:defRPr sz="1655" kern="1200">
          <a:solidFill>
            <a:schemeClr val="tx1"/>
          </a:solidFill>
          <a:latin typeface="+mn-lt"/>
          <a:ea typeface="+mn-ea"/>
          <a:cs typeface="+mn-cs"/>
        </a:defRPr>
      </a:lvl3pPr>
      <a:lvl4pPr marL="132270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4pPr>
      <a:lvl5pPr marL="17011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5pPr>
      <a:lvl6pPr marL="207899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6pPr>
      <a:lvl7pPr marL="245681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7pPr>
      <a:lvl8pPr marL="283464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8pPr>
      <a:lvl9pPr marL="32124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5650" rtl="0" eaLnBrk="1" latinLnBrk="0" hangingPunct="1">
        <a:defRPr sz="1490" kern="1200">
          <a:solidFill>
            <a:schemeClr val="tx1"/>
          </a:solidFill>
          <a:latin typeface="+mn-lt"/>
          <a:ea typeface="+mn-ea"/>
          <a:cs typeface="+mn-cs"/>
        </a:defRPr>
      </a:lvl1pPr>
      <a:lvl2pPr marL="377825" algn="l" defTabSz="755650" rtl="0" eaLnBrk="1" latinLnBrk="0" hangingPunct="1">
        <a:defRPr sz="1490" kern="1200">
          <a:solidFill>
            <a:schemeClr val="tx1"/>
          </a:solidFill>
          <a:latin typeface="+mn-lt"/>
          <a:ea typeface="+mn-ea"/>
          <a:cs typeface="+mn-cs"/>
        </a:defRPr>
      </a:lvl2pPr>
      <a:lvl3pPr marL="755650" algn="l" defTabSz="755650" rtl="0" eaLnBrk="1" latinLnBrk="0" hangingPunct="1">
        <a:defRPr sz="1490" kern="1200">
          <a:solidFill>
            <a:schemeClr val="tx1"/>
          </a:solidFill>
          <a:latin typeface="+mn-lt"/>
          <a:ea typeface="+mn-ea"/>
          <a:cs typeface="+mn-cs"/>
        </a:defRPr>
      </a:lvl3pPr>
      <a:lvl4pPr marL="1134110" algn="l" defTabSz="755650" rtl="0" eaLnBrk="1" latinLnBrk="0" hangingPunct="1">
        <a:defRPr sz="1490" kern="1200">
          <a:solidFill>
            <a:schemeClr val="tx1"/>
          </a:solidFill>
          <a:latin typeface="+mn-lt"/>
          <a:ea typeface="+mn-ea"/>
          <a:cs typeface="+mn-cs"/>
        </a:defRPr>
      </a:lvl4pPr>
      <a:lvl5pPr marL="1511935" algn="l" defTabSz="755650" rtl="0" eaLnBrk="1" latinLnBrk="0" hangingPunct="1">
        <a:defRPr sz="1490" kern="1200">
          <a:solidFill>
            <a:schemeClr val="tx1"/>
          </a:solidFill>
          <a:latin typeface="+mn-lt"/>
          <a:ea typeface="+mn-ea"/>
          <a:cs typeface="+mn-cs"/>
        </a:defRPr>
      </a:lvl5pPr>
      <a:lvl6pPr marL="1889760" algn="l" defTabSz="755650" rtl="0" eaLnBrk="1" latinLnBrk="0" hangingPunct="1">
        <a:defRPr sz="1490" kern="1200">
          <a:solidFill>
            <a:schemeClr val="tx1"/>
          </a:solidFill>
          <a:latin typeface="+mn-lt"/>
          <a:ea typeface="+mn-ea"/>
          <a:cs typeface="+mn-cs"/>
        </a:defRPr>
      </a:lvl6pPr>
      <a:lvl7pPr marL="2267585" algn="l" defTabSz="755650" rtl="0" eaLnBrk="1" latinLnBrk="0" hangingPunct="1">
        <a:defRPr sz="1490" kern="1200">
          <a:solidFill>
            <a:schemeClr val="tx1"/>
          </a:solidFill>
          <a:latin typeface="+mn-lt"/>
          <a:ea typeface="+mn-ea"/>
          <a:cs typeface="+mn-cs"/>
        </a:defRPr>
      </a:lvl7pPr>
      <a:lvl8pPr marL="2646045" algn="l" defTabSz="755650" rtl="0" eaLnBrk="1" latinLnBrk="0" hangingPunct="1">
        <a:defRPr sz="1490" kern="1200">
          <a:solidFill>
            <a:schemeClr val="tx1"/>
          </a:solidFill>
          <a:latin typeface="+mn-lt"/>
          <a:ea typeface="+mn-ea"/>
          <a:cs typeface="+mn-cs"/>
        </a:defRPr>
      </a:lvl8pPr>
      <a:lvl9pPr marL="3023870" algn="l" defTabSz="755650"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3787"/>
            <a:ext cx="7559675" cy="5365375"/>
          </a:xfrm>
          <a:prstGeom prst="rect">
            <a:avLst/>
          </a:prstGeom>
          <a:solidFill>
            <a:schemeClr val="accent5">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5" name="文本框 4"/>
          <p:cNvSpPr txBox="1"/>
          <p:nvPr/>
        </p:nvSpPr>
        <p:spPr>
          <a:xfrm>
            <a:off x="326275" y="1179077"/>
            <a:ext cx="1374775" cy="1445260"/>
          </a:xfrm>
          <a:prstGeom prst="rect">
            <a:avLst/>
          </a:prstGeom>
          <a:noFill/>
        </p:spPr>
        <p:txBody>
          <a:bodyPr wrap="none" rtlCol="0">
            <a:spAutoFit/>
          </a:bodyPr>
          <a:lstStyle/>
          <a:p>
            <a:r>
              <a:rPr lang="en-US" altLang="zh-CN"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rPr>
              <a:t>03</a:t>
            </a:r>
            <a:endParaRPr lang="zh-CN" altLang="en-US"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endParaRPr>
          </a:p>
        </p:txBody>
      </p:sp>
      <p:sp>
        <p:nvSpPr>
          <p:cNvPr id="6" name="文本框 5"/>
          <p:cNvSpPr txBox="1"/>
          <p:nvPr/>
        </p:nvSpPr>
        <p:spPr>
          <a:xfrm>
            <a:off x="38556" y="44589"/>
            <a:ext cx="3647152"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四川师范大学化学与材料科学学院</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7" name="文本框 6"/>
          <p:cNvSpPr txBox="1"/>
          <p:nvPr/>
        </p:nvSpPr>
        <p:spPr>
          <a:xfrm>
            <a:off x="6451679" y="50722"/>
            <a:ext cx="1107996"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团队介绍</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11" name="文本框 10"/>
          <p:cNvSpPr txBox="1"/>
          <p:nvPr/>
        </p:nvSpPr>
        <p:spPr>
          <a:xfrm>
            <a:off x="326275" y="3771986"/>
            <a:ext cx="5359159" cy="1246495"/>
          </a:xfrm>
          <a:prstGeom prst="rect">
            <a:avLst/>
          </a:prstGeom>
          <a:noFill/>
        </p:spPr>
        <p:txBody>
          <a:bodyPr wrap="none" rtlCol="0">
            <a:spAutoFit/>
          </a:bodyPr>
          <a:lstStyle/>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团队负责人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徐燕军 教授</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 系 方 式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xuyj@sicun.edu.cn</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办 公 地 址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四川师范大学狮子山校区化学楼</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409</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326275" y="6544923"/>
            <a:ext cx="6907124" cy="3046988"/>
          </a:xfrm>
          <a:prstGeom prst="rect">
            <a:avLst/>
          </a:prstGeom>
          <a:noFill/>
        </p:spPr>
        <p:txBody>
          <a:bodyPr wrap="square" rtlCol="0">
            <a:spAutoFit/>
          </a:bodyPr>
          <a:lstStyle/>
          <a:p>
            <a:pPr>
              <a:lnSpc>
                <a:spcPct val="150000"/>
              </a:lnSpc>
            </a:pPr>
            <a:r>
              <a:rPr lang="zh-CN" altLang="en-US" sz="2000" b="1" dirty="0">
                <a:solidFill>
                  <a:schemeClr val="accent5">
                    <a:lumMod val="60000"/>
                    <a:lumOff val="40000"/>
                  </a:schemeClr>
                </a:solidFill>
                <a:latin typeface="微软雅黑" panose="020B0503020204020204" pitchFamily="34" charset="-122"/>
                <a:ea typeface="微软雅黑" panose="020B0503020204020204" pitchFamily="34" charset="-122"/>
              </a:rPr>
              <a:t>团队研究方向</a:t>
            </a:r>
            <a:endParaRPr lang="en-US" altLang="zh-CN" sz="2000" b="1" dirty="0">
              <a:solidFill>
                <a:schemeClr val="accent5">
                  <a:lumMod val="60000"/>
                  <a:lumOff val="40000"/>
                </a:schemeClr>
              </a:solidFill>
              <a:latin typeface="微软雅黑" panose="020B0503020204020204" pitchFamily="34" charset="-122"/>
              <a:ea typeface="微软雅黑" panose="020B0503020204020204" pitchFamily="34" charset="-122"/>
            </a:endParaRPr>
          </a:p>
          <a:p>
            <a:pPr>
              <a:lnSpc>
                <a:spcPct val="150000"/>
              </a:lnSpc>
            </a:pPr>
            <a:r>
              <a:rPr lang="zh-CN" altLang="en-US" sz="1800" b="1" dirty="0">
                <a:latin typeface="黑体" panose="02010609060101010101" pitchFamily="49" charset="-122"/>
                <a:ea typeface="黑体" panose="02010609060101010101" pitchFamily="49" charset="-122"/>
              </a:rPr>
              <a:t>有机合成与药物化学团队致力于有机合成方法学、药物合成工艺和创新药物发现研究。</a:t>
            </a:r>
            <a:endParaRPr lang="en-US" altLang="zh-CN" sz="1800" b="1" dirty="0">
              <a:latin typeface="黑体" panose="02010609060101010101" pitchFamily="49" charset="-122"/>
              <a:ea typeface="黑体" panose="02010609060101010101" pitchFamily="49" charset="-122"/>
            </a:endParaRPr>
          </a:p>
          <a:p>
            <a:pPr>
              <a:lnSpc>
                <a:spcPct val="150000"/>
              </a:lnSpc>
            </a:pPr>
            <a:r>
              <a:rPr lang="zh-CN" altLang="en-US" sz="1800" b="1" dirty="0">
                <a:latin typeface="黑体" panose="02010609060101010101" pitchFamily="49" charset="-122"/>
                <a:ea typeface="黑体" panose="02010609060101010101" pitchFamily="49" charset="-122"/>
              </a:rPr>
              <a:t>具体研究内容包括：</a:t>
            </a:r>
            <a:endParaRPr lang="en-US" altLang="zh-CN" sz="1800" b="1"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有机合成新方法研究；</a:t>
            </a:r>
            <a:endParaRPr lang="en-US" altLang="zh-CN" sz="1800" b="1"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药物合成工艺研究；</a:t>
            </a:r>
            <a:endParaRPr lang="en-US" altLang="zh-CN" sz="1800" b="1"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创新药物发现研究。</a:t>
            </a:r>
            <a:endParaRPr lang="en-US" altLang="zh-CN" sz="1800" b="1" dirty="0">
              <a:latin typeface="黑体" panose="02010609060101010101" pitchFamily="49" charset="-122"/>
              <a:ea typeface="黑体" panose="02010609060101010101" pitchFamily="49" charset="-122"/>
            </a:endParaRPr>
          </a:p>
        </p:txBody>
      </p:sp>
      <p:sp>
        <p:nvSpPr>
          <p:cNvPr id="20" name="文本框 19"/>
          <p:cNvSpPr txBox="1"/>
          <p:nvPr/>
        </p:nvSpPr>
        <p:spPr>
          <a:xfrm>
            <a:off x="326275" y="5476048"/>
            <a:ext cx="1686680" cy="904415"/>
          </a:xfrm>
          <a:prstGeom prst="rect">
            <a:avLst/>
          </a:prstGeom>
          <a:noFill/>
        </p:spPr>
        <p:txBody>
          <a:bodyPr wrap="none" rtlCol="0">
            <a:spAutoFit/>
          </a:bodyPr>
          <a:lstStyle/>
          <a:p>
            <a:pPr>
              <a:lnSpc>
                <a:spcPct val="150000"/>
              </a:lnSpc>
            </a:pPr>
            <a:r>
              <a:rPr lang="zh-CN" altLang="en-US" sz="2000" b="1" dirty="0">
                <a:solidFill>
                  <a:schemeClr val="accent5">
                    <a:lumMod val="60000"/>
                    <a:lumOff val="40000"/>
                  </a:schemeClr>
                </a:solidFill>
                <a:latin typeface="微软雅黑" panose="020B0503020204020204" pitchFamily="34" charset="-122"/>
                <a:ea typeface="微软雅黑" panose="020B0503020204020204" pitchFamily="34" charset="-122"/>
              </a:rPr>
              <a:t>团队成员</a:t>
            </a:r>
            <a:endParaRPr lang="en-US" altLang="zh-CN" sz="2000" b="1" dirty="0">
              <a:solidFill>
                <a:schemeClr val="accent5">
                  <a:lumMod val="60000"/>
                  <a:lumOff val="4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latin typeface="黑体" panose="02010609060101010101" pitchFamily="49" charset="-122"/>
                <a:ea typeface="黑体" panose="02010609060101010101" pitchFamily="49" charset="-122"/>
              </a:rPr>
              <a:t>李清 副研究员</a:t>
            </a:r>
            <a:endParaRPr lang="zh-CN" altLang="en-US" b="1" dirty="0">
              <a:latin typeface="黑体" panose="02010609060101010101" pitchFamily="49" charset="-122"/>
              <a:ea typeface="黑体" panose="02010609060101010101" pitchFamily="49" charset="-122"/>
            </a:endParaRPr>
          </a:p>
        </p:txBody>
      </p:sp>
      <p:sp>
        <p:nvSpPr>
          <p:cNvPr id="10" name="矩形 9"/>
          <p:cNvSpPr/>
          <p:nvPr/>
        </p:nvSpPr>
        <p:spPr>
          <a:xfrm>
            <a:off x="218585" y="2952759"/>
            <a:ext cx="6391493" cy="769441"/>
          </a:xfrm>
          <a:prstGeom prst="rect">
            <a:avLst/>
          </a:prstGeom>
          <a:noFill/>
        </p:spPr>
        <p:txBody>
          <a:bodyPr wrap="none" lIns="91440" tIns="45720" rIns="91440" bIns="45720">
            <a:spAutoFit/>
          </a:bodyPr>
          <a:lstStyle/>
          <a:p>
            <a:pPr algn="ctr"/>
            <a:r>
              <a:rPr lang="zh-CN" altLang="en-U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rPr>
              <a:t>有机合成与药物化学团队</a:t>
            </a:r>
            <a:endParaRPr lang="zh-CN" altLang="en-U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chemeClr val="accent5">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559675" cy="46166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有机合成与药物化学研究团队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6" name="图片 5" descr="徐燕军照片"/>
          <p:cNvPicPr/>
          <p:nvPr/>
        </p:nvPicPr>
        <p:blipFill>
          <a:blip r:embed="rId1"/>
          <a:stretch>
            <a:fillRect/>
          </a:stretch>
        </p:blipFill>
        <p:spPr>
          <a:xfrm>
            <a:off x="494981" y="994569"/>
            <a:ext cx="1057593" cy="1453356"/>
          </a:xfrm>
          <a:prstGeom prst="rect">
            <a:avLst/>
          </a:prstGeom>
        </p:spPr>
      </p:pic>
      <p:sp>
        <p:nvSpPr>
          <p:cNvPr id="2" name="矩形 1"/>
          <p:cNvSpPr/>
          <p:nvPr/>
        </p:nvSpPr>
        <p:spPr>
          <a:xfrm>
            <a:off x="1700213" y="1319662"/>
            <a:ext cx="5300662" cy="1246495"/>
          </a:xfrm>
          <a:prstGeom prst="rect">
            <a:avLst/>
          </a:prstGeom>
        </p:spPr>
        <p:txBody>
          <a:bodyPr wrap="square">
            <a:spAutoFit/>
          </a:bodyPr>
          <a:lstStyle/>
          <a:p>
            <a:pPr>
              <a:lnSpc>
                <a:spcPts val="3000"/>
              </a:lnSpc>
            </a:pPr>
            <a:r>
              <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职务：博士研究生导师</a:t>
            </a:r>
            <a:endParaRPr lang="en-US" altLang="zh-CN"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 系 方 式：</a:t>
            </a:r>
            <a:r>
              <a:rPr lang="en-US" altLang="zh-CN"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xuyj@sicun.edu.cn</a:t>
            </a: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办 公 地 址：</a:t>
            </a:r>
            <a:r>
              <a:rPr lang="en-US" altLang="zh-CN"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四川师范大学狮子山校区化学楼</a:t>
            </a:r>
            <a:r>
              <a:rPr lang="en-US" altLang="zh-CN"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409</a:t>
            </a: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矩形 7"/>
          <p:cNvSpPr/>
          <p:nvPr/>
        </p:nvSpPr>
        <p:spPr>
          <a:xfrm>
            <a:off x="5872164" y="842608"/>
            <a:ext cx="1276350" cy="477054"/>
          </a:xfrm>
          <a:prstGeom prst="rect">
            <a:avLst/>
          </a:prstGeom>
        </p:spPr>
        <p:txBody>
          <a:bodyPr wrap="square">
            <a:spAutoFit/>
          </a:bodyPr>
          <a:lstStyle/>
          <a:p>
            <a:pPr>
              <a:lnSpc>
                <a:spcPts val="3000"/>
              </a:lnSpc>
            </a:pPr>
            <a:r>
              <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徐燕军</a:t>
            </a:r>
            <a:endPar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377868" y="2645510"/>
            <a:ext cx="6956382" cy="3277820"/>
          </a:xfrm>
          <a:prstGeom prst="rect">
            <a:avLst/>
          </a:prstGeom>
        </p:spPr>
        <p:txBody>
          <a:bodyPr wrap="square">
            <a:spAutoFit/>
          </a:bodyPr>
          <a:lstStyle/>
          <a:p>
            <a:pPr>
              <a:lnSpc>
                <a:spcPct val="150000"/>
              </a:lnSpc>
            </a:pPr>
            <a:r>
              <a:rPr lang="zh-CN" altLang="en-US" sz="1800" b="1" dirty="0">
                <a:solidFill>
                  <a:schemeClr val="accent5">
                    <a:lumMod val="60000"/>
                    <a:lumOff val="40000"/>
                  </a:schemeClr>
                </a:solidFill>
                <a:latin typeface="微软雅黑" panose="020B0503020204020204" pitchFamily="34" charset="-122"/>
                <a:ea typeface="微软雅黑" panose="020B0503020204020204" pitchFamily="34" charset="-122"/>
              </a:rPr>
              <a:t>个人简历</a:t>
            </a:r>
            <a:endParaRPr lang="en-US" altLang="zh-CN" sz="1800" b="1" dirty="0">
              <a:solidFill>
                <a:schemeClr val="accent5">
                  <a:lumMod val="60000"/>
                  <a:lumOff val="4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b="1" dirty="0">
              <a:solidFill>
                <a:schemeClr val="accent2"/>
              </a:solidFill>
              <a:latin typeface="微软雅黑" panose="020B0503020204020204" pitchFamily="34" charset="-122"/>
              <a:ea typeface="微软雅黑" panose="020B0503020204020204" pitchFamily="34" charset="-122"/>
            </a:endParaRPr>
          </a:p>
          <a:p>
            <a:pPr>
              <a:lnSpc>
                <a:spcPct val="150000"/>
              </a:lnSpc>
            </a:pPr>
            <a:r>
              <a:rPr lang="zh-CN" altLang="zh-CN" sz="1200" dirty="0">
                <a:latin typeface="微软雅黑" panose="020B0503020204020204" pitchFamily="34" charset="-122"/>
                <a:ea typeface="微软雅黑" panose="020B0503020204020204" pitchFamily="34" charset="-122"/>
              </a:rPr>
              <a:t>徐燕军，</a:t>
            </a:r>
            <a:r>
              <a:rPr lang="en-US" altLang="zh-CN" sz="1200" dirty="0">
                <a:latin typeface="微软雅黑" panose="020B0503020204020204" pitchFamily="34" charset="-122"/>
                <a:ea typeface="微软雅黑" panose="020B0503020204020204" pitchFamily="34" charset="-122"/>
              </a:rPr>
              <a:t>2019</a:t>
            </a:r>
            <a:r>
              <a:rPr lang="zh-CN" altLang="zh-CN"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zh-CN" sz="1200" dirty="0">
                <a:latin typeface="微软雅黑" panose="020B0503020204020204" pitchFamily="34" charset="-122"/>
                <a:ea typeface="微软雅黑" panose="020B0503020204020204" pitchFamily="34" charset="-122"/>
              </a:rPr>
              <a:t>月加入四川师范大学化学与材料科学学院至今，研究员，博士生导师。</a:t>
            </a:r>
            <a:r>
              <a:rPr lang="en-US" altLang="zh-CN" sz="1200" dirty="0">
                <a:latin typeface="微软雅黑" panose="020B0503020204020204" pitchFamily="34" charset="-122"/>
                <a:ea typeface="微软雅黑" panose="020B0503020204020204" pitchFamily="34" charset="-122"/>
              </a:rPr>
              <a:t>2012</a:t>
            </a:r>
            <a:r>
              <a:rPr lang="zh-CN" altLang="zh-CN"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zh-CN" sz="1200" dirty="0">
                <a:latin typeface="微软雅黑" panose="020B0503020204020204" pitchFamily="34" charset="-122"/>
                <a:ea typeface="微软雅黑" panose="020B0503020204020204" pitchFamily="34" charset="-122"/>
              </a:rPr>
              <a:t>月于新加坡南洋理工大学获有机化学专业博士学位。曾就职于国内知名的生物医药研发公司</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成都睿智化学研究有限公司，从事新药研发和药物及其关键中间体的工艺研究。</a:t>
            </a:r>
            <a:r>
              <a:rPr lang="en-US" altLang="zh-CN" sz="1200" dirty="0">
                <a:latin typeface="微软雅黑" panose="020B0503020204020204" pitchFamily="34" charset="-122"/>
                <a:ea typeface="微软雅黑" panose="020B0503020204020204" pitchFamily="34" charset="-122"/>
              </a:rPr>
              <a:t>2014</a:t>
            </a:r>
            <a:r>
              <a:rPr lang="zh-CN" altLang="zh-CN" sz="1200" dirty="0">
                <a:latin typeface="微软雅黑" panose="020B0503020204020204" pitchFamily="34" charset="-122"/>
                <a:ea typeface="微软雅黑" panose="020B0503020204020204" pitchFamily="34" charset="-122"/>
              </a:rPr>
              <a:t>年入选第十批国家“千人计划”（新疆项目），</a:t>
            </a:r>
            <a:r>
              <a:rPr lang="en-US" altLang="zh-CN" sz="1200" dirty="0">
                <a:latin typeface="微软雅黑" panose="020B0503020204020204" pitchFamily="34" charset="-122"/>
                <a:ea typeface="微软雅黑" panose="020B0503020204020204" pitchFamily="34" charset="-122"/>
              </a:rPr>
              <a:t>2014</a:t>
            </a:r>
            <a:r>
              <a:rPr lang="zh-CN" altLang="zh-CN"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6</a:t>
            </a:r>
            <a:r>
              <a:rPr lang="zh-CN" altLang="zh-CN" sz="1200" dirty="0">
                <a:latin typeface="微软雅黑" panose="020B0503020204020204" pitchFamily="34" charset="-122"/>
                <a:ea typeface="微软雅黑" panose="020B0503020204020204" pitchFamily="34" charset="-122"/>
              </a:rPr>
              <a:t>月至</a:t>
            </a:r>
            <a:r>
              <a:rPr lang="en-US" altLang="zh-CN" sz="1200" dirty="0">
                <a:latin typeface="微软雅黑" panose="020B0503020204020204" pitchFamily="34" charset="-122"/>
                <a:ea typeface="微软雅黑" panose="020B0503020204020204" pitchFamily="34" charset="-122"/>
              </a:rPr>
              <a:t>2019</a:t>
            </a:r>
            <a:r>
              <a:rPr lang="zh-CN" altLang="zh-CN"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6</a:t>
            </a:r>
            <a:r>
              <a:rPr lang="zh-CN" altLang="zh-CN" sz="1200" dirty="0">
                <a:latin typeface="微软雅黑" panose="020B0503020204020204" pitchFamily="34" charset="-122"/>
                <a:ea typeface="微软雅黑" panose="020B0503020204020204" pitchFamily="34" charset="-122"/>
              </a:rPr>
              <a:t>月于中科院新疆理化技术研究所，任研究员、博士生导师开展有机合成方面的基础研究工作。主要从事的研究领域包括连续多组分反应、</a:t>
            </a:r>
            <a:r>
              <a:rPr lang="en-US" altLang="zh-CN" sz="1200" dirty="0">
                <a:latin typeface="微软雅黑" panose="020B0503020204020204" pitchFamily="34" charset="-122"/>
                <a:ea typeface="微软雅黑" panose="020B0503020204020204" pitchFamily="34" charset="-122"/>
              </a:rPr>
              <a:t>C-H</a:t>
            </a:r>
            <a:r>
              <a:rPr lang="zh-CN" altLang="zh-CN" sz="1200" dirty="0">
                <a:latin typeface="微软雅黑" panose="020B0503020204020204" pitchFamily="34" charset="-122"/>
                <a:ea typeface="微软雅黑" panose="020B0503020204020204" pitchFamily="34" charset="-122"/>
              </a:rPr>
              <a:t>官能化和不对称催化等有机合成新方法学研究及其在手性非天然氨基酸工业化放大生产的工艺研究和多肽药物中间体合成方面的应用，重要药物、关键药物中间体和配套杂质的合成工艺研究。曾在</a:t>
            </a:r>
            <a:r>
              <a:rPr lang="en-US" altLang="zh-CN" sz="1200" i="1" dirty="0">
                <a:latin typeface="微软雅黑" panose="020B0503020204020204" pitchFamily="34" charset="-122"/>
                <a:ea typeface="微软雅黑" panose="020B0503020204020204" pitchFamily="34" charset="-122"/>
              </a:rPr>
              <a:t>J. Am. Chem. Soc.,</a:t>
            </a:r>
            <a:r>
              <a:rPr lang="en-US" altLang="zh-CN" sz="1200" dirty="0">
                <a:latin typeface="微软雅黑" panose="020B0503020204020204" pitchFamily="34" charset="-122"/>
                <a:ea typeface="微软雅黑" panose="020B0503020204020204" pitchFamily="34" charset="-122"/>
              </a:rPr>
              <a:t> </a:t>
            </a:r>
            <a:r>
              <a:rPr lang="en-US" altLang="zh-CN" sz="1200" i="1" dirty="0">
                <a:latin typeface="微软雅黑" panose="020B0503020204020204" pitchFamily="34" charset="-122"/>
                <a:ea typeface="微软雅黑" panose="020B0503020204020204" pitchFamily="34" charset="-122"/>
              </a:rPr>
              <a:t>Org. Lett.</a:t>
            </a:r>
            <a:r>
              <a:rPr lang="zh-CN" altLang="zh-CN" sz="1200" i="1" dirty="0">
                <a:latin typeface="微软雅黑" panose="020B0503020204020204" pitchFamily="34" charset="-122"/>
                <a:ea typeface="微软雅黑" panose="020B0503020204020204" pitchFamily="34" charset="-122"/>
              </a:rPr>
              <a:t>，</a:t>
            </a:r>
            <a:r>
              <a:rPr lang="en-US" altLang="zh-CN" sz="1200" i="1" dirty="0">
                <a:latin typeface="微软雅黑" panose="020B0503020204020204" pitchFamily="34" charset="-122"/>
                <a:ea typeface="微软雅黑" panose="020B0503020204020204" pitchFamily="34" charset="-122"/>
              </a:rPr>
              <a:t>Chem. </a:t>
            </a:r>
            <a:r>
              <a:rPr lang="en-US" altLang="zh-CN" sz="1200" i="1" dirty="0" err="1">
                <a:latin typeface="微软雅黑" panose="020B0503020204020204" pitchFamily="34" charset="-122"/>
                <a:ea typeface="微软雅黑" panose="020B0503020204020204" pitchFamily="34" charset="-122"/>
              </a:rPr>
              <a:t>Commun</a:t>
            </a:r>
            <a:r>
              <a:rPr lang="en-US" altLang="zh-CN" sz="1200" i="1" dirty="0">
                <a:latin typeface="微软雅黑" panose="020B0503020204020204" pitchFamily="34" charset="-122"/>
                <a:ea typeface="微软雅黑" panose="020B0503020204020204" pitchFamily="34" charset="-122"/>
              </a:rPr>
              <a:t>.</a:t>
            </a:r>
            <a:r>
              <a:rPr lang="zh-CN" altLang="zh-CN" sz="1200" i="1" dirty="0">
                <a:latin typeface="微软雅黑" panose="020B0503020204020204" pitchFamily="34" charset="-122"/>
                <a:ea typeface="微软雅黑" panose="020B0503020204020204" pitchFamily="34" charset="-122"/>
              </a:rPr>
              <a:t>，</a:t>
            </a:r>
            <a:r>
              <a:rPr lang="en-US" altLang="zh-CN" sz="1200" i="1" dirty="0">
                <a:latin typeface="微软雅黑" panose="020B0503020204020204" pitchFamily="34" charset="-122"/>
                <a:ea typeface="微软雅黑" panose="020B0503020204020204" pitchFamily="34" charset="-122"/>
              </a:rPr>
              <a:t>Org. Chem. Front.</a:t>
            </a:r>
            <a:r>
              <a:rPr lang="zh-CN" altLang="zh-CN" sz="1200" i="1" dirty="0">
                <a:latin typeface="微软雅黑" panose="020B0503020204020204" pitchFamily="34" charset="-122"/>
                <a:ea typeface="微软雅黑" panose="020B0503020204020204" pitchFamily="34" charset="-122"/>
              </a:rPr>
              <a:t>，</a:t>
            </a:r>
            <a:r>
              <a:rPr lang="en-US" altLang="zh-CN" sz="1200" i="1" dirty="0">
                <a:latin typeface="微软雅黑" panose="020B0503020204020204" pitchFamily="34" charset="-122"/>
                <a:ea typeface="微软雅黑" panose="020B0503020204020204" pitchFamily="34" charset="-122"/>
              </a:rPr>
              <a:t>Chem. Eur. J.</a:t>
            </a:r>
            <a:r>
              <a:rPr lang="zh-CN" altLang="zh-CN" sz="1200" i="1" dirty="0">
                <a:latin typeface="微软雅黑" panose="020B0503020204020204" pitchFamily="34" charset="-122"/>
                <a:ea typeface="微软雅黑" panose="020B0503020204020204" pitchFamily="34" charset="-122"/>
              </a:rPr>
              <a:t>，</a:t>
            </a:r>
            <a:r>
              <a:rPr lang="en-US" altLang="zh-CN" sz="1200" i="1" dirty="0">
                <a:latin typeface="微软雅黑" panose="020B0503020204020204" pitchFamily="34" charset="-122"/>
                <a:ea typeface="微软雅黑" panose="020B0503020204020204" pitchFamily="34" charset="-122"/>
              </a:rPr>
              <a:t>J. Org. Chem.</a:t>
            </a:r>
            <a:r>
              <a:rPr lang="zh-CN" altLang="zh-CN" sz="1200" i="1" dirty="0">
                <a:latin typeface="微软雅黑" panose="020B0503020204020204" pitchFamily="34" charset="-122"/>
                <a:ea typeface="微软雅黑" panose="020B0503020204020204" pitchFamily="34" charset="-122"/>
              </a:rPr>
              <a:t>，</a:t>
            </a:r>
            <a:r>
              <a:rPr lang="en-US" altLang="zh-CN" sz="1200" i="1" dirty="0" err="1">
                <a:latin typeface="微软雅黑" panose="020B0503020204020204" pitchFamily="34" charset="-122"/>
                <a:ea typeface="微软雅黑" panose="020B0503020204020204" pitchFamily="34" charset="-122"/>
              </a:rPr>
              <a:t>Synlett</a:t>
            </a:r>
            <a:r>
              <a:rPr lang="zh-CN" altLang="zh-CN" sz="1200" dirty="0">
                <a:latin typeface="微软雅黑" panose="020B0503020204020204" pitchFamily="34" charset="-122"/>
                <a:ea typeface="微软雅黑" panose="020B0503020204020204" pitchFamily="34" charset="-122"/>
              </a:rPr>
              <a:t>等国际著名化学期刊上发表数十篇科研论文。</a:t>
            </a:r>
            <a:endParaRPr lang="en-US" altLang="zh-CN" sz="1200" b="1"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chemeClr val="accent5">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2" name="矩形 1"/>
          <p:cNvSpPr/>
          <p:nvPr/>
        </p:nvSpPr>
        <p:spPr>
          <a:xfrm>
            <a:off x="1847852" y="1250737"/>
            <a:ext cx="5300662" cy="1246495"/>
          </a:xfrm>
          <a:prstGeom prst="rect">
            <a:avLst/>
          </a:prstGeom>
        </p:spPr>
        <p:txBody>
          <a:bodyPr wrap="square">
            <a:spAutoFit/>
          </a:bodyPr>
          <a:lstStyle/>
          <a:p>
            <a:pPr>
              <a:lnSpc>
                <a:spcPts val="3000"/>
              </a:lnSpc>
            </a:pPr>
            <a:r>
              <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职务：博士研究生导师</a:t>
            </a:r>
            <a:endParaRPr lang="en-US" altLang="zh-CN"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 系 方 式：</a:t>
            </a:r>
            <a:r>
              <a:rPr lang="en-US" altLang="zh-CN"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qingli2021@sicun.edu.cn</a:t>
            </a: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办 公 地 址：</a:t>
            </a:r>
            <a:r>
              <a:rPr lang="en-US" altLang="zh-CN"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四川师范大学狮子山校区化学楼</a:t>
            </a:r>
            <a:r>
              <a:rPr lang="en-US" altLang="zh-CN"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409</a:t>
            </a: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矩形 7"/>
          <p:cNvSpPr/>
          <p:nvPr/>
        </p:nvSpPr>
        <p:spPr>
          <a:xfrm>
            <a:off x="6057900" y="812589"/>
            <a:ext cx="1276350" cy="477054"/>
          </a:xfrm>
          <a:prstGeom prst="rect">
            <a:avLst/>
          </a:prstGeom>
        </p:spPr>
        <p:txBody>
          <a:bodyPr wrap="square">
            <a:spAutoFit/>
          </a:bodyPr>
          <a:lstStyle/>
          <a:p>
            <a:pPr>
              <a:lnSpc>
                <a:spcPts val="3000"/>
              </a:lnSpc>
            </a:pPr>
            <a:r>
              <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李清</a:t>
            </a:r>
            <a:endPar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377868" y="2645510"/>
            <a:ext cx="6956382" cy="2691186"/>
          </a:xfrm>
          <a:prstGeom prst="rect">
            <a:avLst/>
          </a:prstGeom>
        </p:spPr>
        <p:txBody>
          <a:bodyPr wrap="square">
            <a:spAutoFit/>
          </a:bodyPr>
          <a:lstStyle/>
          <a:p>
            <a:pPr>
              <a:lnSpc>
                <a:spcPct val="150000"/>
              </a:lnSpc>
            </a:pPr>
            <a:r>
              <a:rPr lang="zh-CN" altLang="en-US" sz="1800" b="1" dirty="0">
                <a:solidFill>
                  <a:schemeClr val="accent5">
                    <a:lumMod val="60000"/>
                    <a:lumOff val="40000"/>
                  </a:schemeClr>
                </a:solidFill>
                <a:latin typeface="微软雅黑" panose="020B0503020204020204" pitchFamily="34" charset="-122"/>
                <a:ea typeface="微软雅黑" panose="020B0503020204020204" pitchFamily="34" charset="-122"/>
              </a:rPr>
              <a:t>个人简历</a:t>
            </a:r>
            <a:endParaRPr lang="en-US" altLang="zh-CN" sz="1800" b="1" dirty="0">
              <a:solidFill>
                <a:schemeClr val="accent5">
                  <a:lumMod val="60000"/>
                  <a:lumOff val="4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b="1" dirty="0">
              <a:solidFill>
                <a:schemeClr val="accent2"/>
              </a:solidFill>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李清博士，副研究员，</a:t>
            </a:r>
            <a:r>
              <a:rPr lang="en-US" altLang="zh-CN" sz="1200" dirty="0">
                <a:latin typeface="微软雅黑" panose="020B0503020204020204" pitchFamily="34" charset="-122"/>
                <a:ea typeface="微软雅黑" panose="020B0503020204020204" pitchFamily="34" charset="-122"/>
              </a:rPr>
              <a:t>2015</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6</a:t>
            </a:r>
            <a:r>
              <a:rPr lang="zh-CN" altLang="en-US" sz="1200" dirty="0">
                <a:latin typeface="微软雅黑" panose="020B0503020204020204" pitchFamily="34" charset="-122"/>
                <a:ea typeface="微软雅黑" panose="020B0503020204020204" pitchFamily="34" charset="-122"/>
              </a:rPr>
              <a:t>月毕业于中国药科大学药物化学专业，获博士学位，</a:t>
            </a:r>
            <a:r>
              <a:rPr lang="en-US" altLang="zh-CN" sz="1200" dirty="0">
                <a:latin typeface="微软雅黑" panose="020B0503020204020204" pitchFamily="34" charset="-122"/>
                <a:ea typeface="微软雅黑" panose="020B0503020204020204" pitchFamily="34" charset="-122"/>
              </a:rPr>
              <a:t>2015</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-2020</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12</a:t>
            </a:r>
            <a:r>
              <a:rPr lang="zh-CN" altLang="en-US" sz="1200" dirty="0">
                <a:latin typeface="微软雅黑" panose="020B0503020204020204" pitchFamily="34" charset="-122"/>
                <a:ea typeface="微软雅黑" panose="020B0503020204020204" pitchFamily="34" charset="-122"/>
              </a:rPr>
              <a:t>月就职于广西医科大学药学院，</a:t>
            </a:r>
            <a:r>
              <a:rPr lang="en-US" altLang="zh-CN" sz="1200" dirty="0">
                <a:latin typeface="微软雅黑" panose="020B0503020204020204" pitchFamily="34" charset="-122"/>
                <a:ea typeface="微软雅黑" panose="020B0503020204020204" pitchFamily="34" charset="-122"/>
              </a:rPr>
              <a:t>2021</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rPr>
              <a:t>月加入四川师范大学有机合成与药物化学团队，研究方向为抗糖尿病和心血管疾病药物设计和合成，主要开展计算机辅助药物设计，药物合成，药物代谢和成药物性研究。先后主持国家自然科学基金项目和省部级项目</a:t>
            </a:r>
            <a:r>
              <a:rPr lang="en-US" altLang="zh-CN" sz="1200" dirty="0">
                <a:latin typeface="微软雅黑" panose="020B0503020204020204" pitchFamily="34" charset="-122"/>
                <a:ea typeface="微软雅黑" panose="020B0503020204020204" pitchFamily="34" charset="-122"/>
              </a:rPr>
              <a:t>4</a:t>
            </a:r>
            <a:r>
              <a:rPr lang="zh-CN" altLang="en-US" sz="1200" dirty="0">
                <a:latin typeface="微软雅黑" panose="020B0503020204020204" pitchFamily="34" charset="-122"/>
                <a:ea typeface="微软雅黑" panose="020B0503020204020204" pitchFamily="34" charset="-122"/>
              </a:rPr>
              <a:t>项，发表论文</a:t>
            </a:r>
            <a:r>
              <a:rPr lang="en-US" altLang="zh-CN" sz="1200" dirty="0">
                <a:latin typeface="微软雅黑" panose="020B0503020204020204" pitchFamily="34" charset="-122"/>
                <a:ea typeface="微软雅黑" panose="020B0503020204020204" pitchFamily="34" charset="-122"/>
              </a:rPr>
              <a:t>20</a:t>
            </a:r>
            <a:r>
              <a:rPr lang="zh-CN" altLang="en-US" sz="1200" dirty="0">
                <a:latin typeface="微软雅黑" panose="020B0503020204020204" pitchFamily="34" charset="-122"/>
                <a:ea typeface="微软雅黑" panose="020B0503020204020204" pitchFamily="34" charset="-122"/>
              </a:rPr>
              <a:t>余篇。现为 </a:t>
            </a:r>
            <a:r>
              <a:rPr lang="en-US" altLang="zh-CN" sz="1200" dirty="0">
                <a:latin typeface="微软雅黑" panose="020B0503020204020204" pitchFamily="34" charset="-122"/>
                <a:ea typeface="微软雅黑" panose="020B0503020204020204" pitchFamily="34" charset="-122"/>
              </a:rPr>
              <a:t>European Journal Medicinal Chemistry</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Current Medicinal Chemistry</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 Bioorganic Medicinal Chemistry</a:t>
            </a:r>
            <a:r>
              <a:rPr lang="zh-CN" altLang="en-US" sz="1200" dirty="0">
                <a:latin typeface="微软雅黑" panose="020B0503020204020204" pitchFamily="34" charset="-122"/>
                <a:ea typeface="微软雅黑" panose="020B0503020204020204" pitchFamily="34" charset="-122"/>
              </a:rPr>
              <a:t>等多个药物化学重要期刊审稿人。先后多次获得校级年度“考核优秀”、“优秀班主任” 等多项荣誉称号。</a:t>
            </a:r>
            <a:endParaRPr lang="en-US" altLang="zh-CN" sz="1200" b="1" dirty="0">
              <a:solidFill>
                <a:schemeClr val="accent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5993" y="1081135"/>
            <a:ext cx="976566" cy="1367192"/>
          </a:xfrm>
          <a:prstGeom prst="rect">
            <a:avLst/>
          </a:prstGeom>
        </p:spPr>
      </p:pic>
      <p:sp>
        <p:nvSpPr>
          <p:cNvPr id="9" name="文本框 8"/>
          <p:cNvSpPr txBox="1"/>
          <p:nvPr/>
        </p:nvSpPr>
        <p:spPr>
          <a:xfrm>
            <a:off x="0" y="47674"/>
            <a:ext cx="7559675" cy="46166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有机合成与药物化学研究团队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KSO_WPP_MARK_KEY" val="e05e2d80-71d3-4b9c-9824-344ebd3da870"/>
  <p:tag name="COMMONDATA" val="eyJoZGlkIjoiZDM2MjRjMDgxOTc0YmRjMjRhMTJlNDFlMTY5NmU4YTg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1180</Words>
  <Application>WPS 演示</Application>
  <PresentationFormat>自定义</PresentationFormat>
  <Paragraphs>46</Paragraphs>
  <Slides>3</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vt:i4>
      </vt:variant>
    </vt:vector>
  </HeadingPairs>
  <TitlesOfParts>
    <vt:vector size="16" baseType="lpstr">
      <vt:lpstr>Arial</vt:lpstr>
      <vt:lpstr>宋体</vt:lpstr>
      <vt:lpstr>Wingdings</vt:lpstr>
      <vt:lpstr>Impact</vt:lpstr>
      <vt:lpstr>Yu Gothic UI Semibold</vt:lpstr>
      <vt:lpstr>MS UI Gothic</vt:lpstr>
      <vt:lpstr>方正姚体</vt:lpstr>
      <vt:lpstr>微软雅黑</vt:lpstr>
      <vt:lpstr>黑体</vt:lpstr>
      <vt:lpstr>Calibri</vt:lpstr>
      <vt:lpstr>Arial Unicode MS</vt:lpstr>
      <vt:lpstr>Calibri Light</vt:lpstr>
      <vt:lpstr>Office 主题</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Administrator</cp:lastModifiedBy>
  <cp:revision>46</cp:revision>
  <dcterms:created xsi:type="dcterms:W3CDTF">2021-04-15T01:50:00Z</dcterms:created>
  <dcterms:modified xsi:type="dcterms:W3CDTF">2023-04-23T19:22:11Z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0C935D6CC77F4D0B88CDC097BBF406AE_12</vt:lpwstr>
  </property>
  <property fmtid="{D5CDD505-2E9C-101B-9397-08002B2CF9AE}" pid="3" name="KSOProductBuildVer">
    <vt:lpwstr>2052-11.1.0.14036</vt:lpwstr>
  </property>
</Properties>
</file>