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tiff" ContentType="image/tif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0" r:id="rId7"/>
    <p:sldId id="271" r:id="rId8"/>
    <p:sldId id="269" r:id="rId9"/>
    <p:sldId id="264" r:id="rId10"/>
    <p:sldId id="272" r:id="rId11"/>
    <p:sldId id="266" r:id="rId12"/>
    <p:sldId id="267" r:id="rId13"/>
    <p:sldId id="268" r:id="rId14"/>
    <p:sldId id="270" r:id="rId15"/>
  </p:sldIdLst>
  <p:sldSz cx="7559675" cy="10691495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000000"/>
    <a:srgbClr val="086ED0"/>
    <a:srgbClr val="0A75DD"/>
    <a:srgbClr val="FF6600"/>
    <a:srgbClr val="2E634F"/>
    <a:srgbClr val="FF7C80"/>
    <a:srgbClr val="990000"/>
    <a:srgbClr val="2F624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788" autoAdjust="0"/>
  </p:normalViewPr>
  <p:slideViewPr>
    <p:cSldViewPr snapToGrid="0">
      <p:cViewPr>
        <p:scale>
          <a:sx n="50" d="100"/>
          <a:sy n="50" d="100"/>
        </p:scale>
        <p:origin x="19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8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DCCD8-38F6-41F8-806F-F8B70305CD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BB35E-39E9-4BB9-AF07-79BFE261ED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BB35E-39E9-4BB9-AF07-79BFE261ED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7585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758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5650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7585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650" rtl="0" eaLnBrk="1" latinLnBrk="0" hangingPunct="1">
        <a:lnSpc>
          <a:spcPct val="90000"/>
        </a:lnSpc>
        <a:spcBef>
          <a:spcPct val="0"/>
        </a:spcBef>
        <a:buNone/>
        <a:defRPr sz="3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565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464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24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758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38" Type="http://schemas.openxmlformats.org/officeDocument/2006/relationships/vmlDrawing" Target="../drawings/vmlDrawing1.vml"/><Relationship Id="rId37" Type="http://schemas.openxmlformats.org/officeDocument/2006/relationships/slideLayout" Target="../slideLayouts/slideLayout2.xml"/><Relationship Id="rId36" Type="http://schemas.openxmlformats.org/officeDocument/2006/relationships/tags" Target="../tags/tag17.xml"/><Relationship Id="rId35" Type="http://schemas.openxmlformats.org/officeDocument/2006/relationships/image" Target="../media/image22.png"/><Relationship Id="rId34" Type="http://schemas.openxmlformats.org/officeDocument/2006/relationships/tags" Target="../tags/tag16.xml"/><Relationship Id="rId33" Type="http://schemas.openxmlformats.org/officeDocument/2006/relationships/tags" Target="../tags/tag15.xml"/><Relationship Id="rId32" Type="http://schemas.openxmlformats.org/officeDocument/2006/relationships/image" Target="../media/image21.jpeg"/><Relationship Id="rId31" Type="http://schemas.openxmlformats.org/officeDocument/2006/relationships/tags" Target="../tags/tag14.xml"/><Relationship Id="rId30" Type="http://schemas.openxmlformats.org/officeDocument/2006/relationships/tags" Target="../tags/tag13.xml"/><Relationship Id="rId3" Type="http://schemas.openxmlformats.org/officeDocument/2006/relationships/image" Target="../media/image7.png"/><Relationship Id="rId29" Type="http://schemas.openxmlformats.org/officeDocument/2006/relationships/image" Target="../media/image20.png"/><Relationship Id="rId28" Type="http://schemas.openxmlformats.org/officeDocument/2006/relationships/tags" Target="../tags/tag12.xml"/><Relationship Id="rId27" Type="http://schemas.openxmlformats.org/officeDocument/2006/relationships/tags" Target="../tags/tag11.xml"/><Relationship Id="rId26" Type="http://schemas.openxmlformats.org/officeDocument/2006/relationships/tags" Target="../tags/tag10.xml"/><Relationship Id="rId25" Type="http://schemas.openxmlformats.org/officeDocument/2006/relationships/tags" Target="../tags/tag9.xml"/><Relationship Id="rId24" Type="http://schemas.openxmlformats.org/officeDocument/2006/relationships/tags" Target="../tags/tag8.xml"/><Relationship Id="rId23" Type="http://schemas.openxmlformats.org/officeDocument/2006/relationships/tags" Target="../tags/tag7.xml"/><Relationship Id="rId22" Type="http://schemas.openxmlformats.org/officeDocument/2006/relationships/image" Target="../media/image19.jpeg"/><Relationship Id="rId21" Type="http://schemas.openxmlformats.org/officeDocument/2006/relationships/tags" Target="../tags/tag6.xml"/><Relationship Id="rId20" Type="http://schemas.openxmlformats.org/officeDocument/2006/relationships/image" Target="../media/image18.jpeg"/><Relationship Id="rId2" Type="http://schemas.openxmlformats.org/officeDocument/2006/relationships/image" Target="../media/image6.png"/><Relationship Id="rId19" Type="http://schemas.openxmlformats.org/officeDocument/2006/relationships/tags" Target="../tags/tag5.xml"/><Relationship Id="rId18" Type="http://schemas.openxmlformats.org/officeDocument/2006/relationships/image" Target="../media/image17.png"/><Relationship Id="rId17" Type="http://schemas.openxmlformats.org/officeDocument/2006/relationships/tags" Target="../tags/tag4.xml"/><Relationship Id="rId16" Type="http://schemas.openxmlformats.org/officeDocument/2006/relationships/image" Target="../media/image16.png"/><Relationship Id="rId15" Type="http://schemas.openxmlformats.org/officeDocument/2006/relationships/tags" Target="../tags/tag3.xml"/><Relationship Id="rId14" Type="http://schemas.openxmlformats.org/officeDocument/2006/relationships/image" Target="../media/image15.jpeg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6" Type="http://schemas.openxmlformats.org/officeDocument/2006/relationships/image" Target="../media/image28.tiff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53787"/>
            <a:ext cx="7559675" cy="5365375"/>
          </a:xfrm>
          <a:prstGeom prst="rect">
            <a:avLst/>
          </a:prstGeom>
          <a:solidFill>
            <a:srgbClr val="2F62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6275" y="942700"/>
            <a:ext cx="12186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Yu Gothic UI Semibold" panose="020B0700000000000000" pitchFamily="34" charset="-128"/>
              </a:rPr>
              <a:t>01</a:t>
            </a:r>
            <a:endParaRPr lang="zh-CN" altLang="en-US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Yu Gothic UI Semibold" panose="020B07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556" y="63639"/>
            <a:ext cx="4980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四川师范大学化学与材料科学学院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13143" y="63639"/>
            <a:ext cx="1346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团队介绍 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6275" y="2806647"/>
            <a:ext cx="5312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n w="22225">
                  <a:solidFill>
                    <a:srgbClr val="FF66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有机光电功能材料团队</a:t>
            </a:r>
            <a:endParaRPr lang="zh-CN" altLang="en-US" sz="4000" b="1" dirty="0">
              <a:ln w="22225">
                <a:solidFill>
                  <a:srgbClr val="FF6600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6275" y="3811742"/>
            <a:ext cx="5802630" cy="1245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团队负责人：赵可清 教授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联 系 方 式：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kqzhao@sicnu.edu.cn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办 公 地 址：四川师范大学狮子山校区化学楼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615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9163" y="7923811"/>
            <a:ext cx="7050505" cy="2420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团队研究方向</a:t>
            </a:r>
            <a:endParaRPr lang="en-US" altLang="zh-CN" sz="2400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液晶半导体材料分子设计、合成及性能研究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有机液晶高分子材料分子设计、合成及性能研究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金属荧光、磷光材料，圆偏振发光材料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智能响应高分子材料，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3D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打印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9163" y="5429385"/>
            <a:ext cx="705050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</a:t>
            </a:r>
            <a:endParaRPr lang="en-US" altLang="zh-CN" sz="2400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赵可清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教授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  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胡平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教授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  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危岩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客座教授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陈红梅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正高级实验师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  余文浩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高级实验师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 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白跃峰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高级实验师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 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倪海亮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高级实验师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白小燕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实验师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 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宋金同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助理研究员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/>
          <p:nvPr/>
        </p:nvPicPr>
        <p:blipFill>
          <a:blip r:embed="rId1"/>
          <a:stretch>
            <a:fillRect/>
          </a:stretch>
        </p:blipFill>
        <p:spPr>
          <a:xfrm>
            <a:off x="3716453" y="1114469"/>
            <a:ext cx="1260000" cy="1080000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15" name="图片 14"/>
          <p:cNvPicPr/>
          <p:nvPr/>
        </p:nvPicPr>
        <p:blipFill>
          <a:blip r:embed="rId2"/>
          <a:stretch>
            <a:fillRect/>
          </a:stretch>
        </p:blipFill>
        <p:spPr>
          <a:xfrm>
            <a:off x="4998905" y="1114469"/>
            <a:ext cx="1260000" cy="1080000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508" y="1114469"/>
            <a:ext cx="1259493" cy="1080000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45" name="图片 44"/>
          <p:cNvPicPr/>
          <p:nvPr/>
        </p:nvPicPr>
        <p:blipFill>
          <a:blip r:embed="rId4"/>
          <a:stretch>
            <a:fillRect/>
          </a:stretch>
        </p:blipFill>
        <p:spPr>
          <a:xfrm>
            <a:off x="6281356" y="1114469"/>
            <a:ext cx="1260000" cy="1080000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研究方向   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86" y="5525210"/>
            <a:ext cx="75580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有机液晶高分子材料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015" y="9146223"/>
            <a:ext cx="4228126" cy="1260000"/>
          </a:xfrm>
          <a:prstGeom prst="rect">
            <a:avLst/>
          </a:prstGeom>
        </p:spPr>
      </p:pic>
      <p:pic>
        <p:nvPicPr>
          <p:cNvPr id="28" name="Picture 7" descr="未标题-1_复制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463" y="6005176"/>
            <a:ext cx="1233776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26" y="7594258"/>
            <a:ext cx="2358017" cy="1260000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4865973" y="9146223"/>
            <a:ext cx="2543147" cy="1260000"/>
            <a:chOff x="4436256" y="6224943"/>
            <a:chExt cx="2543147" cy="1260000"/>
          </a:xfrm>
        </p:grpSpPr>
        <p:graphicFrame>
          <p:nvGraphicFramePr>
            <p:cNvPr id="33" name="对象 5"/>
            <p:cNvGraphicFramePr>
              <a:graphicFrameLocks noChangeAspect="1"/>
            </p:cNvGraphicFramePr>
            <p:nvPr/>
          </p:nvGraphicFramePr>
          <p:xfrm>
            <a:off x="4436256" y="6224943"/>
            <a:ext cx="1369960" cy="126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CS ChemDraw Drawing" r:id="rId4" imgW="2082800" imgH="1917700" progId="ChemDraw.Document.6.0">
                    <p:embed/>
                  </p:oleObj>
                </mc:Choice>
                <mc:Fallback>
                  <p:oleObj name="CS ChemDraw Drawing" r:id="rId4" imgW="2082800" imgH="1917700" progId="ChemDraw.Document.6.0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6256" y="6224943"/>
                          <a:ext cx="1369960" cy="1260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30120" y="6224943"/>
              <a:ext cx="1149283" cy="1260000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15" y="6005176"/>
            <a:ext cx="2510963" cy="1260000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2771333" y="7221349"/>
            <a:ext cx="20960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Liq. </a:t>
            </a:r>
            <a:r>
              <a:rPr lang="en-US" altLang="zh-CN" sz="14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Cryst</a:t>
            </a:r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2017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1450. </a:t>
            </a:r>
            <a:endParaRPr lang="zh-CN" altLang="en-US" sz="1400" dirty="0"/>
          </a:p>
        </p:txBody>
      </p:sp>
      <p:sp>
        <p:nvSpPr>
          <p:cNvPr id="54" name="文本框 53"/>
          <p:cNvSpPr txBox="1"/>
          <p:nvPr/>
        </p:nvSpPr>
        <p:spPr>
          <a:xfrm>
            <a:off x="4110802" y="8786474"/>
            <a:ext cx="20960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Liq. </a:t>
            </a:r>
            <a:r>
              <a:rPr lang="en-US" altLang="zh-CN" sz="14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Cryst</a:t>
            </a:r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1100.</a:t>
            </a:r>
            <a:endParaRPr lang="zh-CN" altLang="en-US" sz="1400" dirty="0"/>
          </a:p>
        </p:txBody>
      </p:sp>
      <p:sp>
        <p:nvSpPr>
          <p:cNvPr id="56" name="文本框 55"/>
          <p:cNvSpPr txBox="1"/>
          <p:nvPr/>
        </p:nvSpPr>
        <p:spPr>
          <a:xfrm>
            <a:off x="1213060" y="10338862"/>
            <a:ext cx="2096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5900" indent="-215900" algn="just"/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Liq. </a:t>
            </a:r>
            <a:r>
              <a:rPr lang="en-US" altLang="zh-CN" sz="14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Cryst</a:t>
            </a:r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111.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52718" y="8786474"/>
            <a:ext cx="22046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Chem. Res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293.</a:t>
            </a:r>
            <a:endParaRPr lang="zh-CN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372228" y="7221349"/>
            <a:ext cx="20676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RSC Adv.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14099.</a:t>
            </a:r>
            <a:endParaRPr lang="zh-CN" altLang="en-US" sz="1400" dirty="0"/>
          </a:p>
        </p:txBody>
      </p:sp>
      <p:pic>
        <p:nvPicPr>
          <p:cNvPr id="62" name="图片 39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216" y="6005176"/>
            <a:ext cx="2445376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文本框 63"/>
          <p:cNvSpPr txBox="1"/>
          <p:nvPr/>
        </p:nvSpPr>
        <p:spPr>
          <a:xfrm>
            <a:off x="5161463" y="7221349"/>
            <a:ext cx="20908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Mol. Phys.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424. </a:t>
            </a:r>
            <a:endParaRPr lang="zh-CN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2890715" y="7594258"/>
            <a:ext cx="4536211" cy="1293031"/>
            <a:chOff x="2890715" y="7354711"/>
            <a:chExt cx="4536211" cy="1293031"/>
          </a:xfrm>
        </p:grpSpPr>
        <p:pic>
          <p:nvPicPr>
            <p:cNvPr id="45" name="图片 4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2890715" y="7354711"/>
              <a:ext cx="1620000" cy="1260000"/>
            </a:xfrm>
            <a:prstGeom prst="rect">
              <a:avLst/>
            </a:prstGeom>
          </p:spPr>
        </p:pic>
        <p:pic>
          <p:nvPicPr>
            <p:cNvPr id="47" name="图片 4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806926" y="7354711"/>
              <a:ext cx="1620000" cy="1260000"/>
            </a:xfrm>
            <a:prstGeom prst="rect">
              <a:avLst/>
            </a:prstGeom>
          </p:spPr>
        </p:pic>
        <p:grpSp>
          <p:nvGrpSpPr>
            <p:cNvPr id="69" name="组合 68"/>
            <p:cNvGrpSpPr/>
            <p:nvPr/>
          </p:nvGrpSpPr>
          <p:grpSpPr>
            <a:xfrm>
              <a:off x="4554507" y="7444711"/>
              <a:ext cx="1208627" cy="1080000"/>
              <a:chOff x="4559300" y="7419906"/>
              <a:chExt cx="1208627" cy="1080000"/>
            </a:xfrm>
          </p:grpSpPr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84782" y="7419906"/>
                <a:ext cx="1157663" cy="1080000"/>
              </a:xfrm>
              <a:prstGeom prst="rect">
                <a:avLst/>
              </a:prstGeom>
            </p:spPr>
          </p:pic>
          <p:sp>
            <p:nvSpPr>
              <p:cNvPr id="65" name="矩形 64"/>
              <p:cNvSpPr/>
              <p:nvPr/>
            </p:nvSpPr>
            <p:spPr>
              <a:xfrm>
                <a:off x="4559300" y="8435975"/>
                <a:ext cx="327025" cy="639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705475" y="7845425"/>
                <a:ext cx="62452" cy="1397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0" name="文本框 69"/>
            <p:cNvSpPr txBox="1"/>
            <p:nvPr/>
          </p:nvSpPr>
          <p:spPr>
            <a:xfrm>
              <a:off x="4245137" y="8463076"/>
              <a:ext cx="36099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= 6</a:t>
              </a:r>
              <a:endParaRPr lang="zh-CN" alt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5716589" y="8463076"/>
              <a:ext cx="48854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= 8, 10</a:t>
              </a:r>
              <a:endParaRPr lang="zh-CN" alt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1586" y="739359"/>
            <a:ext cx="7558089" cy="40011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液晶半导体材料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" name="图片 71685" descr="ChemEurJ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6659" y="1205505"/>
            <a:ext cx="5219089" cy="115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Picture 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515133" y="4035410"/>
            <a:ext cx="2999187" cy="1188000"/>
          </a:xfrm>
          <a:prstGeom prst="rect">
            <a:avLst/>
          </a:prstGeom>
        </p:spPr>
      </p:pic>
      <p:pic>
        <p:nvPicPr>
          <p:cNvPr id="24" name="图片 71687" descr="JMCC BTBT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16659" y="4035410"/>
            <a:ext cx="2467072" cy="118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" name="图片 71683" descr="1-s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2688106" y="2598585"/>
            <a:ext cx="2817727" cy="10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" name="图片 71686" descr="ejoc201600270-toc-0001-m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16659" y="2670585"/>
            <a:ext cx="2497684" cy="93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矩形 26"/>
          <p:cNvSpPr/>
          <p:nvPr>
            <p:custDataLst>
              <p:tags r:id="rId23"/>
            </p:custDataLst>
          </p:nvPr>
        </p:nvSpPr>
        <p:spPr>
          <a:xfrm>
            <a:off x="38676" y="3629441"/>
            <a:ext cx="2734723" cy="307777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Eur. J. Org. Chem.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2802. 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1336560" y="2296731"/>
            <a:ext cx="2453095" cy="307777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4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Chem. Eur. J. </a:t>
            </a:r>
            <a:r>
              <a:rPr lang="en-US" altLang="zh-CN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r>
              <a:rPr lang="en-US" altLang="zh-CN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altLang="zh-CN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10379.</a:t>
            </a:r>
            <a:endParaRPr lang="zh-CN" altLang="en-US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矩形 10"/>
          <p:cNvSpPr/>
          <p:nvPr>
            <p:custDataLst>
              <p:tags r:id="rId25"/>
            </p:custDataLst>
          </p:nvPr>
        </p:nvSpPr>
        <p:spPr>
          <a:xfrm>
            <a:off x="5137412" y="5176661"/>
            <a:ext cx="2422263" cy="307777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Dyes </a:t>
            </a:r>
            <a:r>
              <a:rPr lang="en-US" altLang="zh-CN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Pigm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173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107964. 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44789" y="5176661"/>
            <a:ext cx="2548772" cy="307777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Mater. Chem. C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4471.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2842947" y="3629441"/>
            <a:ext cx="2154265" cy="307777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Dyes </a:t>
            </a:r>
            <a:r>
              <a:rPr lang="en-US" altLang="zh-CN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Pigm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143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252.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图片 71688" descr="JMCC clickchem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5460226" y="1205505"/>
            <a:ext cx="2054094" cy="115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文本框 36"/>
          <p:cNvSpPr txBox="1"/>
          <p:nvPr>
            <p:custDataLst>
              <p:tags r:id="rId30"/>
            </p:custDataLst>
          </p:nvPr>
        </p:nvSpPr>
        <p:spPr>
          <a:xfrm>
            <a:off x="4932182" y="2296731"/>
            <a:ext cx="2658666" cy="307777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Mater. Chem. C 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11735.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" descr="C:\Users\kzhao\Desktop\ChemPlusChem 2019 asap TOC.jpg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4344" y="4035410"/>
            <a:ext cx="1730175" cy="11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2609737" y="5176661"/>
            <a:ext cx="2511499" cy="307777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ChemPlusChem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1439.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图片 71689" descr="JMCC tetracene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tretch>
            <a:fillRect/>
          </a:stretch>
        </p:blipFill>
        <p:spPr>
          <a:xfrm>
            <a:off x="5652224" y="2670585"/>
            <a:ext cx="1862096" cy="93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" name="文本框 42"/>
          <p:cNvSpPr txBox="1"/>
          <p:nvPr>
            <p:custDataLst>
              <p:tags r:id="rId36"/>
            </p:custDataLst>
          </p:nvPr>
        </p:nvSpPr>
        <p:spPr>
          <a:xfrm>
            <a:off x="5114384" y="3629441"/>
            <a:ext cx="2524089" cy="307777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Mater. Chem. C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669.</a:t>
            </a:r>
            <a:endParaRPr lang="en-US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研究方向   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86" y="750954"/>
            <a:ext cx="73732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金属荧光、磷光材料、圆偏振发光材料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86" y="6297404"/>
            <a:ext cx="74516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智能响应高分子材料、</a:t>
            </a:r>
            <a:r>
              <a:rPr lang="en-US" altLang="zh-CN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3D</a:t>
            </a: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打印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2232" y="6765577"/>
            <a:ext cx="3567666" cy="3829618"/>
            <a:chOff x="406679" y="6290755"/>
            <a:chExt cx="3567666" cy="3829618"/>
          </a:xfrm>
        </p:grpSpPr>
        <p:grpSp>
          <p:nvGrpSpPr>
            <p:cNvPr id="8" name="组合 7"/>
            <p:cNvGrpSpPr/>
            <p:nvPr/>
          </p:nvGrpSpPr>
          <p:grpSpPr>
            <a:xfrm>
              <a:off x="406679" y="6290755"/>
              <a:ext cx="3567666" cy="2318431"/>
              <a:chOff x="144780" y="5093380"/>
              <a:chExt cx="3567666" cy="23184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4780" y="5147951"/>
                <a:ext cx="3567666" cy="2041392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/>
            </p:nvSpPr>
            <p:spPr>
              <a:xfrm>
                <a:off x="1367717" y="5093380"/>
                <a:ext cx="7232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聚氨酯</a:t>
                </a:r>
                <a:endPara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186875" y="7104034"/>
                <a:ext cx="16209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形状记忆</a:t>
                </a:r>
                <a:endPara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594550" y="7073256"/>
                <a:ext cx="99478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自愈合性</a:t>
                </a:r>
                <a:endParaRPr lang="zh-CN" altLang="en-US" sz="1400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59189" y="8639964"/>
              <a:ext cx="3504166" cy="1480409"/>
              <a:chOff x="287935" y="7856563"/>
              <a:chExt cx="3286048" cy="1437716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69553" y="7929831"/>
                <a:ext cx="3004430" cy="1364448"/>
              </a:xfrm>
              <a:prstGeom prst="rect">
                <a:avLst/>
              </a:prstGeom>
            </p:spPr>
          </p:pic>
          <p:sp>
            <p:nvSpPr>
              <p:cNvPr id="17" name="文本框 16"/>
              <p:cNvSpPr txBox="1"/>
              <p:nvPr/>
            </p:nvSpPr>
            <p:spPr>
              <a:xfrm>
                <a:off x="287935" y="7856563"/>
                <a:ext cx="144142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形状记忆水凝胶</a:t>
                </a:r>
                <a:endPara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274" y="6839099"/>
            <a:ext cx="3663646" cy="271818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893328" y="9595886"/>
            <a:ext cx="1569660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光热转化材料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14" y="1239627"/>
            <a:ext cx="3144029" cy="2376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972" y="1239627"/>
            <a:ext cx="3398451" cy="237600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728995" y="3594109"/>
            <a:ext cx="21754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v-SE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Inorg. Chem. </a:t>
            </a:r>
            <a:r>
              <a:rPr lang="sv-SE" altLang="zh-CN" sz="1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sv-SE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sv-SE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</a:t>
            </a:r>
            <a:r>
              <a:rPr lang="sv-SE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861.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331808" y="3594109"/>
            <a:ext cx="27747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Phys. Chem. C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124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23879.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" y="3979075"/>
            <a:ext cx="7559674" cy="2239159"/>
            <a:chOff x="1" y="3912400"/>
            <a:chExt cx="7559674" cy="2239159"/>
          </a:xfrm>
        </p:grpSpPr>
        <p:grpSp>
          <p:nvGrpSpPr>
            <p:cNvPr id="33" name="组合 32"/>
            <p:cNvGrpSpPr/>
            <p:nvPr/>
          </p:nvGrpSpPr>
          <p:grpSpPr>
            <a:xfrm>
              <a:off x="86888" y="3912400"/>
              <a:ext cx="7395424" cy="1980000"/>
              <a:chOff x="86888" y="3912400"/>
              <a:chExt cx="7395424" cy="1980000"/>
            </a:xfrm>
          </p:grpSpPr>
          <p:pic>
            <p:nvPicPr>
              <p:cNvPr id="26" name="图片 2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888" y="3912400"/>
                <a:ext cx="3794638" cy="1980000"/>
              </a:xfrm>
              <a:prstGeom prst="rect">
                <a:avLst/>
              </a:prstGeom>
            </p:spPr>
          </p:pic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9637" y="3912400"/>
                <a:ext cx="3582675" cy="1980000"/>
              </a:xfrm>
              <a:prstGeom prst="rect">
                <a:avLst/>
              </a:prstGeom>
            </p:spPr>
          </p:pic>
        </p:grpSp>
        <p:sp>
          <p:nvSpPr>
            <p:cNvPr id="31" name="文本框 30"/>
            <p:cNvSpPr txBox="1"/>
            <p:nvPr/>
          </p:nvSpPr>
          <p:spPr>
            <a:xfrm>
              <a:off x="1" y="5843782"/>
              <a:ext cx="75596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Angew</a:t>
              </a:r>
              <a:r>
                <a:rPr lang="en-US" altLang="zh-CN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Chem. Int. Ed.</a:t>
              </a:r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2021</a:t>
              </a:r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zh-CN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133</a:t>
              </a:r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10625.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4556279" y="10001535"/>
            <a:ext cx="22636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Chem. Sci. </a:t>
            </a:r>
            <a:r>
              <a:rPr lang="de-DE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lang="de-DE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de-DE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de-DE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623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Nat. </a:t>
            </a:r>
            <a:r>
              <a:rPr lang="en-US" altLang="zh-CN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Commun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1906.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74060" y="701286"/>
            <a:ext cx="4916731" cy="19325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66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赵可清</a:t>
            </a:r>
            <a:endParaRPr lang="en-US" altLang="zh-CN" sz="2800" dirty="0">
              <a:solidFill>
                <a:srgbClr val="FF66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职务：教授，博士研究生导师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电子邮箱：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kqzhao@sicnu.edu.cn</a:t>
            </a:r>
            <a:endParaRPr lang="zh-CN" altLang="en-US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办公地址：四川师范大学狮子山校区化学楼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613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0599" y="5409935"/>
            <a:ext cx="7278475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学习及工作经历</a:t>
            </a:r>
            <a:endParaRPr lang="en-US" altLang="zh-CN" sz="20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/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1984.9-1988.7 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四川师范大学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本科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/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1988.9-1991.7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华东师范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硕士</a:t>
            </a:r>
            <a:endParaRPr lang="en-US" altLang="zh-CN" sz="16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/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1994</a:t>
            </a: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.9-1997.12   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四川大学（中国科学院成都有机所），博士</a:t>
            </a:r>
            <a:endParaRPr lang="zh-CN" altLang="zh-CN" sz="16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/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2001.8-2002.3     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德国达姆斯达特工业大学，博士后</a:t>
            </a:r>
            <a:endParaRPr lang="en-US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/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2002.9-2003.8     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日本国立产业技术总合研究所 ，访问研究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2019.2-2019.8     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美国劳伦斯伯克利国家实验室，高级访问学者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1991.7-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        四川师范大学，有机化学教学及有机合成科研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0599" y="7575564"/>
            <a:ext cx="7278474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代表论文</a:t>
            </a:r>
            <a:endParaRPr lang="en-US" altLang="zh-CN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15900" indent="-215900" algn="just"/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Ling, H.;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Lv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Q. -B.; Wang, H. -F.;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Zhao, K. -Q.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Hu, P.; Wang,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-Q.; Heinrich, B.;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Donnio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B.*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Dyes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Pigm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197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109911.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/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Deng, W. -J.; Liu, S.; Lin, H.; Zhao, K. -X.; Bai, X. -Y.;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Zhao, K. -Q.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Hu, P.; Wang,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-Q.;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Monobe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H.*;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Donnio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B.*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New J. Chem.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7936-7949.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/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Ma, T.;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Zhong, Y. -J.; Wang, H. -F.;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Zhao, K. -Q.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Wang,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-Q.; Hu, P.;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Monobe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H.*;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Donnio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B.*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Chem. Asian J.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1106-1117.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/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Hang, J. -F.; Lin, H.;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Zhao, K. -Q.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Hu, P.; Wang, B. -Q.;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Monobe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H.*; Zhu, C. H.;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Donnio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B.*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Eur. J. Org. Chem.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1989-2002.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/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Dai, J.;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Zhao, K. -Q.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Wang,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-Q.; Hu, P.; Heinrich, B.;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Donnio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B.*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Mater. Chem. C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4215-4225.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0599" y="2505642"/>
            <a:ext cx="7278475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个人简介</a:t>
            </a:r>
            <a:endParaRPr lang="zh-CN" altLang="en-US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/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博士，教授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硕士、博士生导师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发表学术论文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150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余篇，授权国家发明专利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项。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四川师范大学第一届、第二届特聘教授，第三届首席教授。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化学与材料科学学院“化学”一级学科硕士点负责人；“有机化学”硕士点负责人，博士生导师。“有机光电功能材料”四川省科技创新团队负责人、四川省教育厅科技创新团队、四川师范大学重点建设科研团队负责人。“先进功能材料”四川省高校重点实验室主任、学术委员，其团队获评四川省教科文卫体系统劳模创新工作室。获国务院政府特殊津贴，四川省有突出贡献优秀专家，四川省劳动模范，四川省优秀共产党员等称号，四川省杰出青年基金获得者。曾获四川省科技进步三等奖、成都市科技进步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二等奖。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/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研究方向：有机液晶半导体材料分子设计、合成与光电性能研究。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94" y="767576"/>
            <a:ext cx="1260000" cy="180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84000" y="705202"/>
            <a:ext cx="5109091" cy="1985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66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胡平</a:t>
            </a:r>
            <a:endParaRPr lang="en-US" altLang="zh-CN" sz="2800" dirty="0">
              <a:solidFill>
                <a:srgbClr val="FF66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职务：教授，博士研究生导师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电子邮箱：</a:t>
            </a:r>
            <a:r>
              <a:rPr lang="en-US" altLang="zh-CN" sz="18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hp_x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@sicnu.edu.cn</a:t>
            </a:r>
            <a:endParaRPr lang="zh-CN" altLang="en-US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办公地址：四川师范大学狮子山校区化学楼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101-1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0599" y="4773848"/>
            <a:ext cx="7278475" cy="1245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学习及工作经历</a:t>
            </a:r>
            <a:endParaRPr lang="en-US" altLang="zh-CN" sz="20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1981.9-1985.6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四川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师范大学，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本科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1985.7-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</a:t>
            </a: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四川师范大学，教学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0599" y="6094431"/>
            <a:ext cx="7181409" cy="4203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代表论文</a:t>
            </a:r>
            <a:endParaRPr lang="en-US" altLang="zh-CN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Xu, H. -T.; Xia, X.; Yu, W. -H.; Feng, C.; Xiang, S. -K.; Wang, B. -Q.; Zhao, K. -Q.; Ni, H. -L.*;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Hu, P.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Liq.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Cryst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111-120.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Zhang, W.; Yu, W. -H.; Feng, C.; Xiang, S. -K. Wang, B. -Q.; Zhao, K. -Q.; Ni, H. -L.*; 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Hu, P.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Liq.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Cryst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1100-1110.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Song, Q. -J.; Chen, H. -M.*; Yu, W. -H.; Ni, H. -L.;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Hu, P.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Zhao, K. -Q.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Materials today: proceedings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1405-1409.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Cheng, H. -M; Ma, C.; Chen, Y.; Ni, H. -L.; Feng, C.; Wang, B. -Q.; Zhao, K. -Q.; Yu, W. -H.*;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Hu, P.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Liq.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Cryst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2017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1450-1461. 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Song, Q. -J.;  Chen, H. -M.*;  Zhou, S. -B.; Zhao, K. -Q.; Wang, B. -Q.;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Hu. P.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 </a:t>
            </a:r>
            <a:r>
              <a:rPr lang="pl-PL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Polym. Chem.</a:t>
            </a:r>
            <a:r>
              <a:rPr lang="pl-PL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pl-PL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</a:t>
            </a:r>
            <a:r>
              <a:rPr lang="pl-PL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pl-PL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pl-PL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1739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pl-PL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1746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 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0599" y="2714602"/>
            <a:ext cx="727847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个人简介</a:t>
            </a:r>
            <a:endParaRPr lang="zh-CN" altLang="en-US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教授，硕士、博士生导师，现任四川师范大学化学与材料科学学院实验中心主任。主持国家自然科学基金项目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项，已发表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SCI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收录学术论文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80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余篇。获得四川省科技进步三等奖一项，成都市科技进步二等奖一项。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研究方向：金属有机液晶材料、染料、药物及中间体合成等研究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24" y="771492"/>
            <a:ext cx="1296000" cy="18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03878" y="703579"/>
            <a:ext cx="4014240" cy="19325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66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危岩</a:t>
            </a:r>
            <a:endParaRPr lang="en-US" altLang="zh-CN" sz="2800" dirty="0">
              <a:solidFill>
                <a:srgbClr val="FF66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职务：教授，博士研究生导师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电子邮箱：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weiyen@tsinghua.edu.cn</a:t>
            </a:r>
            <a:endParaRPr lang="zh-CN" altLang="en-US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办公地址：清华大学化学系何添楼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405</a:t>
            </a:r>
            <a:endParaRPr lang="en-US" altLang="zh-CN" sz="1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8835" y="5443547"/>
            <a:ext cx="7278475" cy="2333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学习及工作经历</a:t>
            </a:r>
            <a:endParaRPr lang="en-US" altLang="zh-CN" sz="20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1977.3-1979.8    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北京大学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化学系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本科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1979.9-1981.8    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北京大学化学系，理学硕士，导师：冯新德 教授</a:t>
            </a:r>
            <a:endParaRPr lang="en-US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1981.9-1986.3    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纽约市立学院（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CUNY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），博士，导师：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Prof. G. </a:t>
            </a:r>
            <a:r>
              <a:rPr lang="en-US" altLang="zh-CN" sz="1600" kern="1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Odian</a:t>
            </a:r>
            <a:endParaRPr lang="en-US" altLang="zh-CN" sz="16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1986.1-1987.7    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麻省理工学院（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MIT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），博士后，合作导师：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Prof. Gary E. </a:t>
            </a:r>
            <a:r>
              <a:rPr lang="en-US" altLang="zh-CN" sz="1600" kern="1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Wnek</a:t>
            </a:r>
            <a:endParaRPr lang="en-US" altLang="zh-CN" sz="16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1987.9-2009.9    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爵硕大学化学系，工作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2009.11-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</a:t>
            </a: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清华大学化学系，工作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2019.11-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     四川师范大学，客座教授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835" y="7614270"/>
            <a:ext cx="7322005" cy="3102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代表论文</a:t>
            </a:r>
            <a:endParaRPr lang="en-US" altLang="zh-CN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15900" indent="-215900" algn="just">
              <a:lnSpc>
                <a:spcPts val="2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Yang, Y.; Zhang, S.; Zhang, X. Q.; Gao, L. C.*;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Wei, Y.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Ji, Y.*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Nat.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Commun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3165-3172.   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ts val="2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Yang, Y.;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Terentjev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E. M.; Zhang, Y. B.; Chen, Q. M.; Zhao, Y.;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Wei, Y.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Ji, Y.*  </a:t>
            </a:r>
            <a:r>
              <a:rPr lang="de-DE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Angew. Chem. Int. Ed. </a:t>
            </a:r>
            <a:r>
              <a:rPr lang="de-DE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de-D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de-DE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</a:t>
            </a:r>
            <a:r>
              <a:rPr lang="de-D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17474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de-D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17479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ts val="2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Chen, Q. M.; Li, Y. S.; Yang, Y.; Xu, Y. S.; Qian, X. J.;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Wei, Y.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Ji, Y.* </a:t>
            </a:r>
            <a:r>
              <a:rPr lang="de-DE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Chem. Sci. </a:t>
            </a:r>
            <a:r>
              <a:rPr lang="de-DE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de-D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de-DE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de-D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3025-3030.</a:t>
            </a:r>
            <a:endParaRPr lang="de-DE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ts val="2000"/>
              </a:lnSpc>
            </a:pPr>
            <a:r>
              <a:rPr lang="de-D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Peng, H. Y.; Yu, L.; Chen, G. N.; Xue, Z. G.; Liao, Y. G.; Zhu, J. T.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de-D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Xie, X. L.; Smalyukh, I. I.;  </a:t>
            </a:r>
            <a:r>
              <a:rPr lang="de-DE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Wei, Y.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ACS Appl. Mater. Interfaces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8612-8624.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ts val="2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Cheng, K. -C.; Huang, C. -F.;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Wei, Y.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Hsu1, S. -H.*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NPG Asia Materials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11, 25.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8835" y="2505883"/>
            <a:ext cx="7278475" cy="3100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个人简介</a:t>
            </a:r>
            <a:endParaRPr lang="zh-CN" altLang="en-US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ts val="2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教授，博士生导师，四川师范大学化学与材料科学学院客座教授。清华大学化学讲席教授，千人计划国家特聘专家，清华前沿高分子研究中心主任。已发表学术论文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1000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余篇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SCI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引用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34000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余次，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指数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92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）、编专著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部、获授权或申请专利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50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余项、在世界各地做学术报告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600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余次、培养了约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600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位学生和其他研究人员。曾获国家杰出青年科学家基金，中国科学院杰出海外学者基金，教育部长江学者讲座教授称号，“国家特聘专家”，中国科技部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973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纳米仿生能源专项首席科学家等称号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2014-2018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年被</a:t>
            </a: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Elsevier/Scopus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Thomson Reuters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列为全球最高被引用的科学家之一。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研究方向：纳米高分子材料及其在生物医学、能源、水处理、三维或多维打印技术中的应用。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57" y="769869"/>
            <a:ext cx="1398649" cy="180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74061" y="786822"/>
            <a:ext cx="4916731" cy="19325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66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陈红梅</a:t>
            </a:r>
            <a:endParaRPr lang="en-US" altLang="zh-CN" sz="2800" dirty="0">
              <a:solidFill>
                <a:srgbClr val="FF66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职务：正高级实验师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电子邮箱：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chenhongmei@sicnu.edu.cn</a:t>
            </a:r>
            <a:endParaRPr lang="zh-CN" altLang="en-US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办公地址：四川师范大学狮子山校区化学楼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602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2365" y="2704663"/>
            <a:ext cx="7278475" cy="1619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个人简介</a:t>
            </a:r>
            <a:endParaRPr lang="zh-CN" altLang="en-US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博士，现任职于四川师范大学化学与材料科学学院，高级实验师。发表学术论文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30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余篇，授权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国家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发明专利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项。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研究方向：智能有机材料，涉及形状记忆聚合物、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水凝胶、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自愈合材料。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62365" y="4351090"/>
            <a:ext cx="7278475" cy="2358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学习及工作经历</a:t>
            </a:r>
            <a:endParaRPr lang="en-US" altLang="zh-CN" sz="20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2000.09-2004.06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四川师范大学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本科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2004.09-2007.06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四川师范大学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硕士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导师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：胡平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教授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2010.09-2014.12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西南交通大学，博士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，导师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：周绍兵 教授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2016.02-2017.02    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新加坡南洋理工大学，访问学者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2007.07-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         四川师范大学，实验教师</a:t>
            </a:r>
            <a:endParaRPr lang="zh-CN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162364" y="6736182"/>
            <a:ext cx="7152836" cy="383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代表论文</a:t>
            </a:r>
            <a:endParaRPr lang="en-US" altLang="zh-CN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Zeng, L. Y.; Wang, X. C.; Wen, Y.;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Chen, H. M.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Ni, H. L.; Yu, W. H.; Bai, Y. F.;  Zhao, K. Q.; Hu, P.*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Carbohyd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Polym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2023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120229.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Wang, T. X.;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Chen, H. M.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Salvekar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A. V.; Lim, J. Y.; Chen, Y. H.; Xiao, R.; Huang, W. M.*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Polymers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2330.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it-IT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u="sng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Chen, H. M.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 Wang, L.; Zhou, S. B. </a:t>
            </a:r>
            <a:r>
              <a:rPr lang="en-US" altLang="zh-CN" sz="1600" i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Chinese J. </a:t>
            </a:r>
            <a:r>
              <a:rPr lang="en-US" altLang="zh-CN" sz="1600" i="1" dirty="0" err="1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Polym</a:t>
            </a:r>
            <a:r>
              <a:rPr lang="en-US" altLang="zh-CN" sz="1600" i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Sci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36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905-917.</a:t>
            </a:r>
            <a:endParaRPr lang="en-US" altLang="zh-CN" sz="1600" dirty="0">
              <a:effectLst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4. Yang, J. Y.; Zheng, Y. N.; Sheng, L. J.;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Chen, H. M.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Zhao, L. J.; Yu, W. H.; Zhao, K. Q.; Hu, P. </a:t>
            </a:r>
            <a:r>
              <a:rPr lang="en-US" altLang="zh-CN" sz="1600" i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Ind. Eng. Chem. Res. </a:t>
            </a:r>
            <a:r>
              <a:rPr lang="en-US" altLang="zh-CN" sz="16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57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15046-15053.</a:t>
            </a:r>
            <a:endParaRPr lang="en-US" altLang="zh-CN" sz="1600" dirty="0">
              <a:effectLst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5.</a:t>
            </a:r>
            <a:r>
              <a:rPr lang="en-US" altLang="zh-CN" sz="16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Song, Q. J.;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Chen, H. M.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Zhou, S. B.; Zhao, K. Q.; Wang, B. Q.; Hu, P.* </a:t>
            </a:r>
            <a:r>
              <a:rPr lang="en-US" altLang="zh-CN" sz="16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Polym</a:t>
            </a:r>
            <a:r>
              <a:rPr lang="en-US" altLang="zh-CN" sz="16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Chem</a:t>
            </a:r>
            <a:r>
              <a:rPr lang="en-US" altLang="zh-CN" sz="16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2016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7, 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1739-1746. </a:t>
            </a:r>
            <a:endParaRPr lang="en-US" altLang="zh-CN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9" y="853112"/>
            <a:ext cx="1280767" cy="180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41564" y="789095"/>
            <a:ext cx="4916731" cy="19325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66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余文浩</a:t>
            </a:r>
            <a:endParaRPr lang="en-US" altLang="zh-CN" sz="2800" dirty="0">
              <a:solidFill>
                <a:srgbClr val="FF66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职务：高级实验师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电子邮箱：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yuwenhao@sicnu.edu.cn</a:t>
            </a:r>
            <a:endParaRPr lang="zh-CN" altLang="en-US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办公地址：四川师范大学狮子山校区化学楼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602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2364" y="2823864"/>
            <a:ext cx="7234944" cy="7654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个人简介</a:t>
            </a:r>
            <a:endParaRPr lang="zh-CN" altLang="en-US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四川大学高分子材料科学与工程学院在读博士，现任职于四川师范大学化学与材料科学学院，高级实验师。</a:t>
            </a:r>
            <a:r>
              <a:rPr lang="zh-CN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研究方向：有机液晶高分子、发光材料的制备与性能研究。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中国化学会会员、物理学会、晶体学会会员。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学习及工作经历</a:t>
            </a:r>
            <a:endParaRPr lang="en-US" altLang="zh-CN" sz="20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2001.9-2004.6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四川师范大学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化学与材料科学学院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本科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2004.9-2007.6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四川师范大学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化学与材料科学学院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硕</a:t>
            </a:r>
            <a:r>
              <a:rPr lang="zh-CN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士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导师：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赵可清 教授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2015.9-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至今</a:t>
            </a: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四川大学高分子材料科学与工程学院，博士，导师：傅强 教授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2007.7-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       四川师范大学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化学与材料科学学院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，实验教师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代表论文</a:t>
            </a:r>
            <a:endParaRPr lang="en-US" altLang="zh-CN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15900" indent="-215900" algn="just">
              <a:lnSpc>
                <a:spcPts val="25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Yu</a:t>
            </a:r>
            <a:r>
              <a:rPr lang="en-GB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 -H.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Wang, Y. -H.; Feng, C.; Ni, H. -L.; Hu, P.; Wang, B. -Q.; Zhao, K. -Q.*; Fu, Q.*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Liq. </a:t>
            </a:r>
            <a:r>
              <a:rPr lang="en-GB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Cryst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DOI: 10.1080/02678292.2023.2168777.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ts val="25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Xiong, D.; Xiong, X. -P.; Chen, Z. -R.;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Yu</a:t>
            </a:r>
            <a:r>
              <a:rPr lang="en-GB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 -H.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*;  Feng, C.; Chen, H. -M.; Ni, H. -L.; Wang, B. -Q.; Zhao, K. -Q.; Hu, P.*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Liq.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Cryst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1261-1274.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ts val="25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Xia, M. -H.; Chen, Y.;  Chen, Z.- R.; Cheng, H. -M.;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Yu</a:t>
            </a:r>
            <a:r>
              <a:rPr lang="en-GB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 -H.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*; Feng, C.;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Ni, H. -L.; Wang, B. -Q.; Zhao, K. -Q.; Hu, P.*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Liq.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Cryst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72-84.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ts val="25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Chen, Z. -R.; Zhang, Y. -H.; Li, Y.*,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Yu</a:t>
            </a:r>
            <a:r>
              <a:rPr lang="en-GB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 -H.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Mol. Model.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223.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ts val="25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Chen, Z. -R.;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Zhang, Y. -J.; Li, Y.;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Yu</a:t>
            </a:r>
            <a:r>
              <a:rPr lang="en-GB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 -H.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Mol. 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Cryst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Liq. 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Cryst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95-109. </a:t>
            </a:r>
            <a:endParaRPr lang="en-US" altLang="zh-CN" sz="16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2" descr="K:\1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72" y="855385"/>
            <a:ext cx="127795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03877" y="792213"/>
            <a:ext cx="4916731" cy="19325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66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白跃峰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职务：高级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实验师</a:t>
            </a:r>
            <a:endParaRPr lang="en-US" altLang="zh-CN" sz="18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电子邮箱：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baiyf@sicnu.edu.cn</a:t>
            </a:r>
            <a:endParaRPr lang="zh-CN" altLang="en-US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办公地址：四川师范大学狮子山校区化学楼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602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5896" y="4457100"/>
            <a:ext cx="7147883" cy="2443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学习及工作经历</a:t>
            </a:r>
            <a:endParaRPr lang="en-US" altLang="zh-CN" sz="20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5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2002.9-2006.7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郑州大学材料科学与工程学院，</a:t>
            </a:r>
            <a:r>
              <a:rPr lang="zh-CN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本科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5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2006.9-2009.7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四川师范大学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化学与材料科学学院，</a:t>
            </a:r>
            <a:r>
              <a:rPr lang="zh-CN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硕士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导师：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赵可清 教授</a:t>
            </a:r>
            <a:endParaRPr lang="en-US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500"/>
              </a:lnSpc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2016.7-2017.1    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香港浸会大学化学系，访问学者，导师：黄文成 教授</a:t>
            </a:r>
            <a:endParaRPr lang="en-US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500"/>
              </a:lnSpc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2017.9-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北京科技大学材料科学与工程学院，博士，导师：牛康民 教授</a:t>
            </a:r>
            <a:endParaRPr lang="en-US" altLang="zh-CN" sz="16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500"/>
              </a:lnSpc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2019.11-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清华大学化学系，联合培养博士学位，导师：危岩 教授</a:t>
            </a:r>
            <a:endParaRPr lang="en-US" altLang="zh-CN" sz="16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500"/>
              </a:lnSpc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2009.7-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        四川师范大学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化学与材料科学学院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，实验教师</a:t>
            </a:r>
            <a:endParaRPr lang="en-US" altLang="zh-CN" sz="16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5896" y="6878411"/>
            <a:ext cx="7147883" cy="3727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代表论文</a:t>
            </a:r>
            <a:endParaRPr lang="en-US" altLang="zh-CN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15900" lvl="0" indent="-215900" algn="just">
              <a:lnSpc>
                <a:spcPts val="25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Zhang K.;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Bai, Y. -F.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Feng, C.; Ning, G. -H.; Ni, H. -L.; Yu, W. -H.; Zhao, K. -Q.;   Wang, B. -Q.; Hu P.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J. Chem.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272-280.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5900" lvl="0" indent="-215900" algn="just">
              <a:lnSpc>
                <a:spcPts val="25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Bai, Y. -F.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Chen, L. -Q.; Xiang, S. -K; Zhang, K.; Li, Q. -G.; Feng, C.; Hu, P.*; Wang, B. -Q.; Zhao, K. -Q.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RSC Adv.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90494-90501.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5900" lvl="0" indent="-215900" algn="just">
              <a:lnSpc>
                <a:spcPts val="25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Bai, Y. -F.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Zhao, K. -Q.*; Hu, P.; Wang, B. -Q.;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Redshaw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Curr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Org. Chem.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871-885.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5900" lvl="0" indent="-215900" algn="just">
              <a:lnSpc>
                <a:spcPts val="25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Bai, Y. -F.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Bao, L.; Hu, P.*; Wang, B. -Q.;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Redshaw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C.; Zhao, K. -Q.*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Liq.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Cryst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97-105.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5900" lvl="0" indent="-215900" algn="just">
              <a:lnSpc>
                <a:spcPts val="25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Bai, Y. -F.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Zhao, K. -Q.*; Hu, P.; Wang, B. -Q.; Shimizu, Y.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Mol.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Cryst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Liq.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Cryst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509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60-76.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5896" y="2676990"/>
            <a:ext cx="7147883" cy="180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个人简介</a:t>
            </a:r>
            <a:endParaRPr lang="zh-CN" altLang="en-US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ts val="25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在读博士，现任职于四川师范大学化学与材料科学学院，高级实验师。发表学术论文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余篇，授权国家发明专利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项。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ts val="25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研究方向：智能响应高分子的合成及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3D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打印；有机液晶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发光聚合物的制备及性能研究；新型树脂开发及复合材料制备。</a:t>
            </a:r>
            <a:endParaRPr lang="zh-CN" altLang="en-US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45" y="858503"/>
            <a:ext cx="1280769" cy="180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32453" y="788734"/>
            <a:ext cx="4916731" cy="19325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66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倪海亮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职务：高级实验师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电子邮箱：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nihl@sicnu.edu.cn</a:t>
            </a:r>
            <a:endParaRPr lang="zh-CN" altLang="en-US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办公地址：四川师范大学狮子山校区化学楼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602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2365" y="4110410"/>
            <a:ext cx="7278475" cy="1989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学习及工作经历</a:t>
            </a:r>
            <a:endParaRPr lang="en-US" altLang="zh-CN" sz="20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2003.9-2006.6    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菏泽学院，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大专</a:t>
            </a:r>
            <a:endParaRPr lang="en-US" altLang="zh-CN" sz="16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2006.3-2008.5    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济南绿霸化学品有限公司，实验员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2008.9-2011.6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四川师范大学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硕士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导师：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胡平 </a:t>
            </a:r>
            <a:r>
              <a:rPr lang="zh-CN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教授</a:t>
            </a:r>
            <a:endParaRPr lang="en-US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2011.7-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       四川师范大学，实验教师</a:t>
            </a:r>
            <a:endParaRPr lang="zh-CN" altLang="en-US" sz="1600" dirty="0"/>
          </a:p>
        </p:txBody>
      </p:sp>
      <p:sp>
        <p:nvSpPr>
          <p:cNvPr id="10" name="矩形 9"/>
          <p:cNvSpPr/>
          <p:nvPr/>
        </p:nvSpPr>
        <p:spPr>
          <a:xfrm>
            <a:off x="162365" y="6223415"/>
            <a:ext cx="7200460" cy="4203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代表论文</a:t>
            </a:r>
            <a:endParaRPr lang="en-US" altLang="zh-CN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Chen, L.*; Zou, Y. -X.; Zheng, S. -L.; Liu, X. -Y.; Yang, H. -L.; Zhang, J.; Zeng, Y.; Duan, L.; Wen, Z.;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Ni, H. -L.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Org. Chem. Front.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1756-1763.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Liu, X. -Y.; Zou, Y. -X.;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Ni, H. -L.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Zhang, J.; Donga, H. -B.; Chen, L.*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Org. Chem. Front.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980-986.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Peng, Q.; Zhang, W.; Zhao, K.; Du, Y.; Feng, C.; Wang, B. -Q.; Fang, D. -M.; Chen, X. -Z.;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Ni, H. -L.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Xiang, S. -K.*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Adv.</a:t>
            </a:r>
            <a:r>
              <a:rPr lang="zh-CN" altLang="en-US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Synth.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Catal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206-212.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Geng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H.; Luo, K. J.*; Zou, G.; Zhao, L.; Wang, H. -F.; Li, Q.;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Ni, H. -L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Dyes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Pigm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2018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82-91.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Ni, H. -L.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Monobe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H.; Hu, P.*; Wang, B. -Q.; Shimizu, Y.*; Zhao, K. -Q*.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Liq.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Cryst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2013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411-420.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2365" y="2740619"/>
            <a:ext cx="7278475" cy="1245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个人简介</a:t>
            </a:r>
            <a:endParaRPr lang="zh-CN" altLang="en-US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现任职于四川师范大学化学与材料科学学院，高级实验师。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研究方向：具有发光性能的金属液晶材料分子设计、合成和性能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17" y="855024"/>
            <a:ext cx="1399736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30" y="853383"/>
            <a:ext cx="1259545" cy="180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113817" y="787093"/>
            <a:ext cx="4916731" cy="19325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66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白小燕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职务：实验师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电子邮箱：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baixy@sicnu.edu.cn</a:t>
            </a:r>
            <a:endParaRPr lang="zh-CN" altLang="en-US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办公地址：四川师范大学狮子山校区化学楼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602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2366" y="4031468"/>
            <a:ext cx="65336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2365" y="3986393"/>
            <a:ext cx="7278475" cy="2358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学习及工作经历</a:t>
            </a:r>
            <a:endParaRPr lang="en-US" altLang="zh-CN" sz="20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2007.9-2012.6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西昌学院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轻化工程学院，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本科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2012.9-2015.6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四川师范大学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化学与材料科学学院，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硕士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导师：赵可清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教授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2015.7-2017.8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清华大学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化学系，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科研助理，导师：李必杰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副教授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2017.9-2020.6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清华大学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化学系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博士，导师：李必杰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副教授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2020.7-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       四川师范大学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化学与材料科学学院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，实验教师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162365" y="6352620"/>
            <a:ext cx="7003748" cy="4203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代表论文</a:t>
            </a:r>
            <a:endParaRPr lang="en-US" altLang="zh-CN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Sun, X.;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Bai, X. -Y.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*; Li, A. -Z.; Li, B. -J.*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Organometallics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it-IT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it-IT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it-IT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2182-2187.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Bai, X. -Y.</a:t>
            </a:r>
            <a:r>
              <a:rPr lang="en-US" altLang="zh-CN" sz="16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‡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Zhao, W.</a:t>
            </a:r>
            <a:r>
              <a:rPr lang="en-US" altLang="zh-CN" sz="16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‡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</a:t>
            </a:r>
            <a:r>
              <a:rPr lang="en-US" altLang="zh-CN" sz="16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Sun, X.; Li, B. -J.*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Am. Chem. Soc.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141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19870-19878. (</a:t>
            </a:r>
            <a:r>
              <a:rPr lang="en-US" altLang="zh-CN" sz="16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‡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Equal contribution)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Bai, X. -Y.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Zhang, W. -W.; Li, Q.; Li, B. -J.*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Am. Chem. Soc.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2018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140, 506-514.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Bai, X. -Y.</a:t>
            </a:r>
            <a:r>
              <a:rPr lang="en-US" altLang="zh-CN" sz="16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‡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Wang, Z. -X.</a:t>
            </a:r>
            <a:r>
              <a:rPr lang="en-US" altLang="zh-CN" sz="16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‡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</a:t>
            </a:r>
            <a:r>
              <a:rPr lang="en-US" altLang="zh-CN" sz="16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Li, B. -J.*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Angew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Chem. Int. Ed.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55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9007-9011. (</a:t>
            </a:r>
            <a:r>
              <a:rPr lang="en-US" altLang="zh-CN" sz="16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‡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Equal contribution)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Zhao, K. -Q.*;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Bai, X. -Y.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Xiao, B.; Gao, Y.; Hu, P.; Wang, B. -Q.; Zeng, Q. -D.; Wang, C.; Heinrich, B.;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Donnio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B.*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Mater. Chem. C.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2015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11735-11746. 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2365" y="2728162"/>
            <a:ext cx="7278475" cy="1250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个人简介</a:t>
            </a:r>
            <a:endParaRPr lang="zh-CN" altLang="en-US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博士，现任职于四川师范大学化学与材料科学学院，实验师。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研究方向：有机光电功能材料合成及性能研究；稠环芳烃合成方法学。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09" y="862994"/>
            <a:ext cx="1305866" cy="183335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solidFill>
            <a:srgbClr val="2E634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78452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有机光电功能材料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13817" y="787093"/>
            <a:ext cx="4916731" cy="1985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66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宋金同</a:t>
            </a:r>
            <a:endParaRPr lang="en-US" altLang="zh-CN" sz="2800" dirty="0">
              <a:solidFill>
                <a:srgbClr val="FF66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职务：助理研究员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电子邮箱：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jintongsong@sicnu.edu.cn</a:t>
            </a:r>
            <a:endParaRPr lang="zh-CN" altLang="en-US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办公地址：四川师范大学狮子山校区化学楼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602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2366" y="4031468"/>
            <a:ext cx="65336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2365" y="4838081"/>
            <a:ext cx="727847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学习及工作经历</a:t>
            </a:r>
            <a:endParaRPr lang="en-US" altLang="zh-CN" sz="20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2012.9-2016.6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南阳师范学院，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本科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2016.9-2019.6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四川大学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化学学院，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硕士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导师：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向海峰</a:t>
            </a: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教授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2019.9-2022.6    </a:t>
            </a:r>
            <a:r>
              <a:rPr lang="zh-CN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四川大学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化学学院，博士，</a:t>
            </a:r>
            <a:r>
              <a:rPr lang="zh-CN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导师：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向海峰</a:t>
            </a: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教授</a:t>
            </a:r>
            <a:endParaRPr lang="zh-CN" altLang="zh-CN" sz="1600" kern="100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2022.7-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至今       四川师范大学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化学与材料科学学院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，助理研究员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162365" y="7071324"/>
            <a:ext cx="7003748" cy="3464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代表论文</a:t>
            </a:r>
            <a:endParaRPr lang="en-US" altLang="zh-CN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Song, J. T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Wang, Y. Y; Qu, L; Fang, L. Z; Zhou, X. G; Xu, Z.-X;* Yang, C;* Wu, P;* Xiang, H. F.*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Phys. Chem. Lett.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2022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25,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5838-5844</a:t>
            </a:r>
            <a:r>
              <a:rPr lang="it-IT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Song, J. T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Xiao, H.; Fang, L. Z; Qu, L.; Zhou, X. G; Xu, Z.-X;* Yang, C;* Xiang, H.*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Am. Chem. Soc.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144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2233-2244. 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Song, J. T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Wang, M; Xu, Z.-X; Qu, L; Zhou, X. G; Xiang, H. F.*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Dalton Trans.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4420-4428.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15900" indent="-215900"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Song, J. T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Wang, M; Zhou, X. G; Xiang, H. F.*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Chem. Eur. J.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2018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7128-7132. 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2365" y="2974170"/>
            <a:ext cx="7234944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个人简介</a:t>
            </a:r>
            <a:endParaRPr lang="zh-CN" altLang="en-US" sz="20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博士，现任职于四川师范大学化学与材料科学学院，助理研究员。</a:t>
            </a:r>
            <a:endParaRPr lang="en-US" altLang="zh-CN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研究方向</a:t>
            </a: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：有机光电功能材料合成及其器件制备和器件性质的研究；金属铂</a:t>
            </a:r>
            <a:endParaRPr lang="en-US" altLang="zh-CN" sz="1600" kern="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配合物磷光材料的制备和性质研究；圆偏振发光材料</a:t>
            </a:r>
            <a:r>
              <a:rPr lang="zh-CN" altLang="en-US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16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PP_MARK_KEY" val="d6ea1aca-25c2-4083-a3ca-8d6beb2a79fe"/>
  <p:tag name="COMMONDATA" val="eyJoZGlkIjoiYjFmMzI4MDgwYzQ1ZWIyYWI1N2Q0MzA1YzUwZjc1MjMifQ==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10394</Words>
  <Application>WPS 演示</Application>
  <PresentationFormat>自定义</PresentationFormat>
  <Paragraphs>310</Paragraphs>
  <Slides>12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1" baseType="lpstr">
      <vt:lpstr>Arial</vt:lpstr>
      <vt:lpstr>宋体</vt:lpstr>
      <vt:lpstr>Wingdings</vt:lpstr>
      <vt:lpstr>Impact</vt:lpstr>
      <vt:lpstr>Yu Gothic UI Semibold</vt:lpstr>
      <vt:lpstr>MS UI Gothic</vt:lpstr>
      <vt:lpstr>楷体</vt:lpstr>
      <vt:lpstr>幼圆</vt:lpstr>
      <vt:lpstr>微软雅黑</vt:lpstr>
      <vt:lpstr>微软雅黑 Light</vt:lpstr>
      <vt:lpstr>黑体</vt:lpstr>
      <vt:lpstr>Times New Roman</vt:lpstr>
      <vt:lpstr>华文新魏</vt:lpstr>
      <vt:lpstr>Calibri</vt:lpstr>
      <vt:lpstr>Arial Unicode MS</vt:lpstr>
      <vt:lpstr>Calibri Light</vt:lpstr>
      <vt:lpstr>等线</vt:lpstr>
      <vt:lpstr>Office 主题</vt:lpstr>
      <vt:lpstr>ChemDraw.Document.6.0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Administrator</cp:lastModifiedBy>
  <cp:revision>288</cp:revision>
  <dcterms:created xsi:type="dcterms:W3CDTF">2021-04-15T01:50:00Z</dcterms:created>
  <dcterms:modified xsi:type="dcterms:W3CDTF">2023-05-31T09:23:24Z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F9B179A2D58F41B280FA402042C99636_12</vt:lpwstr>
  </property>
  <property fmtid="{D5CDD505-2E9C-101B-9397-08002B2CF9AE}" pid="3" name="KSOProductBuildVer">
    <vt:lpwstr>2052-11.1.0.14309</vt:lpwstr>
  </property>
</Properties>
</file>